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5639375" cy="197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C99"/>
    <a:srgbClr val="D0CECE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23" autoAdjust="0"/>
  </p:normalViewPr>
  <p:slideViewPr>
    <p:cSldViewPr snapToGrid="0">
      <p:cViewPr varScale="1">
        <p:scale>
          <a:sx n="22" d="100"/>
          <a:sy n="22" d="100"/>
        </p:scale>
        <p:origin x="76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4922" y="3240303"/>
            <a:ext cx="26729531" cy="6893090"/>
          </a:xfrm>
        </p:spPr>
        <p:txBody>
          <a:bodyPr anchor="b"/>
          <a:lstStyle>
            <a:lvl1pPr algn="ctr">
              <a:defRPr sz="173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922" y="10399217"/>
            <a:ext cx="26729531" cy="4780246"/>
          </a:xfrm>
        </p:spPr>
        <p:txBody>
          <a:bodyPr/>
          <a:lstStyle>
            <a:lvl1pPr marL="0" indent="0" algn="ctr">
              <a:buNone/>
              <a:defRPr sz="6929"/>
            </a:lvl1pPr>
            <a:lvl2pPr marL="1319936" indent="0" algn="ctr">
              <a:buNone/>
              <a:defRPr sz="5774"/>
            </a:lvl2pPr>
            <a:lvl3pPr marL="2639873" indent="0" algn="ctr">
              <a:buNone/>
              <a:defRPr sz="5197"/>
            </a:lvl3pPr>
            <a:lvl4pPr marL="3959809" indent="0" algn="ctr">
              <a:buNone/>
              <a:defRPr sz="4619"/>
            </a:lvl4pPr>
            <a:lvl5pPr marL="5279746" indent="0" algn="ctr">
              <a:buNone/>
              <a:defRPr sz="4619"/>
            </a:lvl5pPr>
            <a:lvl6pPr marL="6599682" indent="0" algn="ctr">
              <a:buNone/>
              <a:defRPr sz="4619"/>
            </a:lvl6pPr>
            <a:lvl7pPr marL="7919618" indent="0" algn="ctr">
              <a:buNone/>
              <a:defRPr sz="4619"/>
            </a:lvl7pPr>
            <a:lvl8pPr marL="9239555" indent="0" algn="ctr">
              <a:buNone/>
              <a:defRPr sz="4619"/>
            </a:lvl8pPr>
            <a:lvl9pPr marL="10559491" indent="0" algn="ctr">
              <a:buNone/>
              <a:defRPr sz="461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5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04428" y="1054129"/>
            <a:ext cx="7684740" cy="16778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0207" y="1054129"/>
            <a:ext cx="22608729" cy="16778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4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645" y="4936079"/>
            <a:ext cx="30738961" cy="8235957"/>
          </a:xfrm>
        </p:spPr>
        <p:txBody>
          <a:bodyPr anchor="b"/>
          <a:lstStyle>
            <a:lvl1pPr>
              <a:defRPr sz="173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645" y="13249951"/>
            <a:ext cx="30738961" cy="4331095"/>
          </a:xfrm>
        </p:spPr>
        <p:txBody>
          <a:bodyPr/>
          <a:lstStyle>
            <a:lvl1pPr marL="0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1pPr>
            <a:lvl2pPr marL="1319936" indent="0">
              <a:buNone/>
              <a:defRPr sz="5774">
                <a:solidFill>
                  <a:schemeClr val="tx1">
                    <a:tint val="75000"/>
                  </a:schemeClr>
                </a:solidFill>
              </a:defRPr>
            </a:lvl2pPr>
            <a:lvl3pPr marL="2639873" indent="0">
              <a:buNone/>
              <a:defRPr sz="5197">
                <a:solidFill>
                  <a:schemeClr val="tx1">
                    <a:tint val="75000"/>
                  </a:schemeClr>
                </a:solidFill>
              </a:defRPr>
            </a:lvl3pPr>
            <a:lvl4pPr marL="3959809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4pPr>
            <a:lvl5pPr marL="5279746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5pPr>
            <a:lvl6pPr marL="6599682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6pPr>
            <a:lvl7pPr marL="7919618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7pPr>
            <a:lvl8pPr marL="9239555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8pPr>
            <a:lvl9pPr marL="10559491" indent="0">
              <a:buNone/>
              <a:defRPr sz="46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7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0207" y="5270647"/>
            <a:ext cx="15146734" cy="125624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2434" y="5270647"/>
            <a:ext cx="15146734" cy="125624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49" y="1054131"/>
            <a:ext cx="30738961" cy="38269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850" y="4853580"/>
            <a:ext cx="15077125" cy="2378664"/>
          </a:xfrm>
        </p:spPr>
        <p:txBody>
          <a:bodyPr anchor="b"/>
          <a:lstStyle>
            <a:lvl1pPr marL="0" indent="0">
              <a:buNone/>
              <a:defRPr sz="6929" b="1"/>
            </a:lvl1pPr>
            <a:lvl2pPr marL="1319936" indent="0">
              <a:buNone/>
              <a:defRPr sz="5774" b="1"/>
            </a:lvl2pPr>
            <a:lvl3pPr marL="2639873" indent="0">
              <a:buNone/>
              <a:defRPr sz="5197" b="1"/>
            </a:lvl3pPr>
            <a:lvl4pPr marL="3959809" indent="0">
              <a:buNone/>
              <a:defRPr sz="4619" b="1"/>
            </a:lvl4pPr>
            <a:lvl5pPr marL="5279746" indent="0">
              <a:buNone/>
              <a:defRPr sz="4619" b="1"/>
            </a:lvl5pPr>
            <a:lvl6pPr marL="6599682" indent="0">
              <a:buNone/>
              <a:defRPr sz="4619" b="1"/>
            </a:lvl6pPr>
            <a:lvl7pPr marL="7919618" indent="0">
              <a:buNone/>
              <a:defRPr sz="4619" b="1"/>
            </a:lvl7pPr>
            <a:lvl8pPr marL="9239555" indent="0">
              <a:buNone/>
              <a:defRPr sz="4619" b="1"/>
            </a:lvl8pPr>
            <a:lvl9pPr marL="10559491" indent="0">
              <a:buNone/>
              <a:defRPr sz="461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4850" y="7232244"/>
            <a:ext cx="15077125" cy="106375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42434" y="4853580"/>
            <a:ext cx="15151376" cy="2378664"/>
          </a:xfrm>
        </p:spPr>
        <p:txBody>
          <a:bodyPr anchor="b"/>
          <a:lstStyle>
            <a:lvl1pPr marL="0" indent="0">
              <a:buNone/>
              <a:defRPr sz="6929" b="1"/>
            </a:lvl1pPr>
            <a:lvl2pPr marL="1319936" indent="0">
              <a:buNone/>
              <a:defRPr sz="5774" b="1"/>
            </a:lvl2pPr>
            <a:lvl3pPr marL="2639873" indent="0">
              <a:buNone/>
              <a:defRPr sz="5197" b="1"/>
            </a:lvl3pPr>
            <a:lvl4pPr marL="3959809" indent="0">
              <a:buNone/>
              <a:defRPr sz="4619" b="1"/>
            </a:lvl4pPr>
            <a:lvl5pPr marL="5279746" indent="0">
              <a:buNone/>
              <a:defRPr sz="4619" b="1"/>
            </a:lvl5pPr>
            <a:lvl6pPr marL="6599682" indent="0">
              <a:buNone/>
              <a:defRPr sz="4619" b="1"/>
            </a:lvl6pPr>
            <a:lvl7pPr marL="7919618" indent="0">
              <a:buNone/>
              <a:defRPr sz="4619" b="1"/>
            </a:lvl7pPr>
            <a:lvl8pPr marL="9239555" indent="0">
              <a:buNone/>
              <a:defRPr sz="4619" b="1"/>
            </a:lvl8pPr>
            <a:lvl9pPr marL="10559491" indent="0">
              <a:buNone/>
              <a:defRPr sz="461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42434" y="7232244"/>
            <a:ext cx="15151376" cy="106375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2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9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6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1" y="1319953"/>
            <a:ext cx="11494625" cy="4619837"/>
          </a:xfrm>
        </p:spPr>
        <p:txBody>
          <a:bodyPr anchor="b"/>
          <a:lstStyle>
            <a:lvl1pPr>
              <a:defRPr sz="923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1376" y="2850734"/>
            <a:ext cx="18042434" cy="14070336"/>
          </a:xfrm>
        </p:spPr>
        <p:txBody>
          <a:bodyPr/>
          <a:lstStyle>
            <a:lvl1pPr>
              <a:defRPr sz="9238"/>
            </a:lvl1pPr>
            <a:lvl2pPr>
              <a:defRPr sz="8084"/>
            </a:lvl2pPr>
            <a:lvl3pPr>
              <a:defRPr sz="6929"/>
            </a:lvl3pPr>
            <a:lvl4pPr>
              <a:defRPr sz="5774"/>
            </a:lvl4pPr>
            <a:lvl5pPr>
              <a:defRPr sz="5774"/>
            </a:lvl5pPr>
            <a:lvl6pPr>
              <a:defRPr sz="5774"/>
            </a:lvl6pPr>
            <a:lvl7pPr>
              <a:defRPr sz="5774"/>
            </a:lvl7pPr>
            <a:lvl8pPr>
              <a:defRPr sz="5774"/>
            </a:lvl8pPr>
            <a:lvl9pPr>
              <a:defRPr sz="577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1" y="5939790"/>
            <a:ext cx="11494625" cy="11004196"/>
          </a:xfrm>
        </p:spPr>
        <p:txBody>
          <a:bodyPr/>
          <a:lstStyle>
            <a:lvl1pPr marL="0" indent="0">
              <a:buNone/>
              <a:defRPr sz="4619"/>
            </a:lvl1pPr>
            <a:lvl2pPr marL="1319936" indent="0">
              <a:buNone/>
              <a:defRPr sz="4042"/>
            </a:lvl2pPr>
            <a:lvl3pPr marL="2639873" indent="0">
              <a:buNone/>
              <a:defRPr sz="3464"/>
            </a:lvl3pPr>
            <a:lvl4pPr marL="3959809" indent="0">
              <a:buNone/>
              <a:defRPr sz="2887"/>
            </a:lvl4pPr>
            <a:lvl5pPr marL="5279746" indent="0">
              <a:buNone/>
              <a:defRPr sz="2887"/>
            </a:lvl5pPr>
            <a:lvl6pPr marL="6599682" indent="0">
              <a:buNone/>
              <a:defRPr sz="2887"/>
            </a:lvl6pPr>
            <a:lvl7pPr marL="7919618" indent="0">
              <a:buNone/>
              <a:defRPr sz="2887"/>
            </a:lvl7pPr>
            <a:lvl8pPr marL="9239555" indent="0">
              <a:buNone/>
              <a:defRPr sz="2887"/>
            </a:lvl8pPr>
            <a:lvl9pPr marL="10559491" indent="0">
              <a:buNone/>
              <a:defRPr sz="28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1" y="1319953"/>
            <a:ext cx="11494625" cy="4619837"/>
          </a:xfrm>
        </p:spPr>
        <p:txBody>
          <a:bodyPr anchor="b"/>
          <a:lstStyle>
            <a:lvl1pPr>
              <a:defRPr sz="923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1376" y="2850734"/>
            <a:ext cx="18042434" cy="14070336"/>
          </a:xfrm>
        </p:spPr>
        <p:txBody>
          <a:bodyPr anchor="t"/>
          <a:lstStyle>
            <a:lvl1pPr marL="0" indent="0">
              <a:buNone/>
              <a:defRPr sz="9238"/>
            </a:lvl1pPr>
            <a:lvl2pPr marL="1319936" indent="0">
              <a:buNone/>
              <a:defRPr sz="8084"/>
            </a:lvl2pPr>
            <a:lvl3pPr marL="2639873" indent="0">
              <a:buNone/>
              <a:defRPr sz="6929"/>
            </a:lvl3pPr>
            <a:lvl4pPr marL="3959809" indent="0">
              <a:buNone/>
              <a:defRPr sz="5774"/>
            </a:lvl4pPr>
            <a:lvl5pPr marL="5279746" indent="0">
              <a:buNone/>
              <a:defRPr sz="5774"/>
            </a:lvl5pPr>
            <a:lvl6pPr marL="6599682" indent="0">
              <a:buNone/>
              <a:defRPr sz="5774"/>
            </a:lvl6pPr>
            <a:lvl7pPr marL="7919618" indent="0">
              <a:buNone/>
              <a:defRPr sz="5774"/>
            </a:lvl7pPr>
            <a:lvl8pPr marL="9239555" indent="0">
              <a:buNone/>
              <a:defRPr sz="5774"/>
            </a:lvl8pPr>
            <a:lvl9pPr marL="10559491" indent="0">
              <a:buNone/>
              <a:defRPr sz="577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1" y="5939790"/>
            <a:ext cx="11494625" cy="11004196"/>
          </a:xfrm>
        </p:spPr>
        <p:txBody>
          <a:bodyPr/>
          <a:lstStyle>
            <a:lvl1pPr marL="0" indent="0">
              <a:buNone/>
              <a:defRPr sz="4619"/>
            </a:lvl1pPr>
            <a:lvl2pPr marL="1319936" indent="0">
              <a:buNone/>
              <a:defRPr sz="4042"/>
            </a:lvl2pPr>
            <a:lvl3pPr marL="2639873" indent="0">
              <a:buNone/>
              <a:defRPr sz="3464"/>
            </a:lvl3pPr>
            <a:lvl4pPr marL="3959809" indent="0">
              <a:buNone/>
              <a:defRPr sz="2887"/>
            </a:lvl4pPr>
            <a:lvl5pPr marL="5279746" indent="0">
              <a:buNone/>
              <a:defRPr sz="2887"/>
            </a:lvl5pPr>
            <a:lvl6pPr marL="6599682" indent="0">
              <a:buNone/>
              <a:defRPr sz="2887"/>
            </a:lvl6pPr>
            <a:lvl7pPr marL="7919618" indent="0">
              <a:buNone/>
              <a:defRPr sz="2887"/>
            </a:lvl7pPr>
            <a:lvl8pPr marL="9239555" indent="0">
              <a:buNone/>
              <a:defRPr sz="2887"/>
            </a:lvl8pPr>
            <a:lvl9pPr marL="10559491" indent="0">
              <a:buNone/>
              <a:defRPr sz="28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207" y="1054131"/>
            <a:ext cx="3073896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0207" y="5270647"/>
            <a:ext cx="3073896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0207" y="18351020"/>
            <a:ext cx="801885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00C8-F3E7-48D9-AB4A-75893426F6FA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5543" y="18351020"/>
            <a:ext cx="1202828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70309" y="18351020"/>
            <a:ext cx="801885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85D2-E7EE-4ED3-AF37-78490BE1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639873" rtl="0" eaLnBrk="1" latinLnBrk="0" hangingPunct="1">
        <a:lnSpc>
          <a:spcPct val="90000"/>
        </a:lnSpc>
        <a:spcBef>
          <a:spcPct val="0"/>
        </a:spcBef>
        <a:buNone/>
        <a:defRPr sz="12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968" indent="-659968" algn="l" defTabSz="2639873" rtl="0" eaLnBrk="1" latinLnBrk="0" hangingPunct="1">
        <a:lnSpc>
          <a:spcPct val="90000"/>
        </a:lnSpc>
        <a:spcBef>
          <a:spcPts val="2887"/>
        </a:spcBef>
        <a:buFont typeface="Arial" panose="020B0604020202020204" pitchFamily="34" charset="0"/>
        <a:buChar char="•"/>
        <a:defRPr sz="8084" kern="1200">
          <a:solidFill>
            <a:schemeClr val="tx1"/>
          </a:solidFill>
          <a:latin typeface="+mn-lt"/>
          <a:ea typeface="+mn-ea"/>
          <a:cs typeface="+mn-cs"/>
        </a:defRPr>
      </a:lvl1pPr>
      <a:lvl2pPr marL="1979905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6929" kern="1200">
          <a:solidFill>
            <a:schemeClr val="tx1"/>
          </a:solidFill>
          <a:latin typeface="+mn-lt"/>
          <a:ea typeface="+mn-ea"/>
          <a:cs typeface="+mn-cs"/>
        </a:defRPr>
      </a:lvl2pPr>
      <a:lvl3pPr marL="3299841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774" kern="1200">
          <a:solidFill>
            <a:schemeClr val="tx1"/>
          </a:solidFill>
          <a:latin typeface="+mn-lt"/>
          <a:ea typeface="+mn-ea"/>
          <a:cs typeface="+mn-cs"/>
        </a:defRPr>
      </a:lvl3pPr>
      <a:lvl4pPr marL="4619777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4pPr>
      <a:lvl5pPr marL="5939714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5pPr>
      <a:lvl6pPr marL="7259650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6pPr>
      <a:lvl7pPr marL="8579587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7pPr>
      <a:lvl8pPr marL="9899523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8pPr>
      <a:lvl9pPr marL="11219459" indent="-659968" algn="l" defTabSz="2639873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1pPr>
      <a:lvl2pPr marL="1319936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2pPr>
      <a:lvl3pPr marL="2639873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3pPr>
      <a:lvl4pPr marL="3959809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4pPr>
      <a:lvl5pPr marL="5279746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5pPr>
      <a:lvl6pPr marL="6599682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6pPr>
      <a:lvl7pPr marL="7919618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7pPr>
      <a:lvl8pPr marL="9239555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8pPr>
      <a:lvl9pPr marL="10559491" algn="l" defTabSz="2639873" rtl="0" eaLnBrk="1" latinLnBrk="0" hangingPunct="1">
        <a:defRPr sz="5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probolezny.ru/karies-zuba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73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C8CC2DEF-3137-4793-A005-B9AA026B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" y="15166742"/>
            <a:ext cx="2956658" cy="203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3CDF44A-BE90-47B4-89D0-977A8B2D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0" y="13118338"/>
            <a:ext cx="2742977" cy="188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9894F84-6FE3-4290-A2DD-D962685A2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09" y="10442215"/>
            <a:ext cx="2742974" cy="227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F0586-58AF-47BB-8E8B-54483527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127" y="4211698"/>
            <a:ext cx="8062623" cy="1168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E4EFB-4189-4908-93DF-2EADECBF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433" y="177794"/>
            <a:ext cx="18848934" cy="9522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1319899" algn="just">
              <a:lnSpc>
                <a:spcPct val="100000"/>
              </a:lnSpc>
            </a:pPr>
            <a:r>
              <a:rPr lang="ru-RU" sz="57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Язвенная болезнь. Патогенез и профилактика.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FD8EF2-9F44-46A4-804A-159920AF8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8307" y="16492883"/>
            <a:ext cx="25588352" cy="3143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3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  <a:p>
            <a:pPr marL="1319899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Минина Т. Д. Гастрит и язвенная болезнь. Современный взгляд на лечение и профилактику. — СПб.: Весь, 2008 — 96 с.</a:t>
            </a:r>
          </a:p>
          <a:p>
            <a:pPr marL="1319899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 В. В., Одинцов В. В. Актуальные вопросы диагностики и лечения язвенной болезни желудка и 12-перстной кишки // Медицинский алфавит. Больница. — 2010. — № 4. — С. 13-17. </a:t>
            </a:r>
          </a:p>
          <a:p>
            <a:pPr marL="1319899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Фирсова Л. Д., </a:t>
            </a:r>
            <a:r>
              <a:rPr lang="ru-RU" sz="28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Машарова</a:t>
            </a: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А., </a:t>
            </a:r>
            <a:r>
              <a:rPr lang="ru-RU" sz="28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Бордин</a:t>
            </a: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С., Янова О. Б. Заболевания желудка и двенадцатиперстной кишки. — М.: Планида, 2011. — 52 с.</a:t>
            </a:r>
          </a:p>
          <a:p>
            <a:pPr marL="1319899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Краткое руководство по гастроэнтерологии / Под ред. В. Т. Ивашкина, Ф. И. Комарова, С. И. </a:t>
            </a:r>
            <a:r>
              <a:rPr lang="ru-RU" sz="28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Рапопорта</a:t>
            </a: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М-Вести, 2001. — 457 с. </a:t>
            </a:r>
          </a:p>
          <a:p>
            <a:pPr marL="1319899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Ванцян</a:t>
            </a: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 Н., Черноусов А. Ф., Корчак А. М. Язва кардиального отдела желудка. — М.: Медицина, 2013. — 144 с.</a:t>
            </a:r>
            <a:endParaRPr lang="ru-RU" sz="23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A6BE6D-420D-439D-A5CB-CED9DDFF5123}"/>
              </a:ext>
            </a:extLst>
          </p:cNvPr>
          <p:cNvSpPr/>
          <p:nvPr/>
        </p:nvSpPr>
        <p:spPr>
          <a:xfrm>
            <a:off x="7997906" y="1370569"/>
            <a:ext cx="18921987" cy="1735988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319899" algn="just">
              <a:spcAft>
                <a:spcPts val="2310"/>
              </a:spcAft>
            </a:pPr>
            <a:r>
              <a:rPr lang="ru-RU" sz="4042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Язвенная</a:t>
            </a:r>
            <a:r>
              <a:rPr lang="ru-RU" sz="4619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42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болезнь</a:t>
            </a:r>
            <a:r>
              <a:rPr lang="ru-RU" sz="4619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3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хроническое рецидивирующее заболевание, с циклическим течением, склонное к прогрессированию и развитию осложнений, основным признаком которого является образование дефекта (язвы) в стенке желудка или двенадцатиперстной кишки.</a:t>
            </a:r>
            <a:endParaRPr lang="ru-RU" sz="2598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9D971A-7628-440E-97F8-31487BC6102F}"/>
              </a:ext>
            </a:extLst>
          </p:cNvPr>
          <p:cNvSpPr/>
          <p:nvPr/>
        </p:nvSpPr>
        <p:spPr>
          <a:xfrm>
            <a:off x="18133788" y="3790623"/>
            <a:ext cx="8749581" cy="11843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42" b="1" u="sng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образования язвы:</a:t>
            </a:r>
            <a:endParaRPr lang="ru-RU" sz="4042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923" algn="just">
              <a:buAutoNum type="arabicParenR"/>
            </a:pPr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619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3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Хронический гастрит - 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хроническое воспаление желудка </a:t>
            </a:r>
            <a:r>
              <a:rPr lang="ru-RU" sz="28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за нарушения 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равновесия между факторами агрессии и защиты появляется.</a:t>
            </a:r>
          </a:p>
          <a:p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Эрозии-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за истощения защитных свойств слизистой оболочки её клетки начинают активно погибать образуя поверхностные дефекты.</a:t>
            </a:r>
          </a:p>
          <a:p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Язва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желудочный сок начинает поражать глубокие слои стенки желудка и двенадцатиперстной кишки, таким образом формируя язвенный дефект.</a:t>
            </a:r>
          </a:p>
          <a:p>
            <a:endParaRPr lang="ru-RU" sz="2887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87" i="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Постепенное углубление и расширение язвы может привести к желудочно-кишечное кровотечению либо </a:t>
            </a:r>
            <a:r>
              <a:rPr lang="ru-RU" sz="2887" i="1" dirty="0" err="1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изливанию</a:t>
            </a:r>
            <a:r>
              <a:rPr lang="ru-RU" sz="2887" i="1" dirty="0">
                <a:solidFill>
                  <a:srgbClr val="181D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содержимого желудка в брюшную полость.</a:t>
            </a:r>
            <a:endParaRPr lang="ru-RU" sz="4042" dirty="0">
              <a:solidFill>
                <a:srgbClr val="181D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4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B6344-CD66-43C8-A230-C908CC5E8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2974" y="5036569"/>
            <a:ext cx="8278140" cy="3449224"/>
          </a:xfrm>
          <a:prstGeom prst="rect">
            <a:avLst/>
          </a:prstGeom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id="{7A33D8A7-4F27-48B9-A7F3-467B42A7689C}"/>
              </a:ext>
            </a:extLst>
          </p:cNvPr>
          <p:cNvSpPr/>
          <p:nvPr/>
        </p:nvSpPr>
        <p:spPr>
          <a:xfrm>
            <a:off x="11462257" y="3769975"/>
            <a:ext cx="6749595" cy="28058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Язвенной болезнью страдает около 10% взрослого населения.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BFCD04-07B7-4FA2-8EA7-598B36EDA094}"/>
              </a:ext>
            </a:extLst>
          </p:cNvPr>
          <p:cNvSpPr/>
          <p:nvPr/>
        </p:nvSpPr>
        <p:spPr>
          <a:xfrm>
            <a:off x="11199457" y="-40331413"/>
            <a:ext cx="17599378" cy="4470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indent="1299733" algn="just">
              <a:lnSpc>
                <a:spcPct val="107000"/>
              </a:lnSpc>
              <a:spcBef>
                <a:spcPts val="5197"/>
              </a:spcBef>
              <a:spcAft>
                <a:spcPts val="5197"/>
              </a:spcAft>
            </a:pPr>
            <a:endParaRPr lang="ru-RU" sz="23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4FCA99-CDA4-4140-B228-CC3604AF7D16}"/>
              </a:ext>
            </a:extLst>
          </p:cNvPr>
          <p:cNvSpPr/>
          <p:nvPr/>
        </p:nvSpPr>
        <p:spPr>
          <a:xfrm>
            <a:off x="27298830" y="353984"/>
            <a:ext cx="7828319" cy="88003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317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46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первичной профилактики</a:t>
            </a:r>
            <a:r>
              <a:rPr lang="ru-RU" sz="346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суточной калорийности пищи: углеводы — 50 % и более, белки — 30 %, жиры — 15-20 %. 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Питаться часто, маленькими порциями.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употреблять алкоголь, газировку, жирную, жареную, копчёную пищу, консервы, фастфуд. 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здорового образа жизни.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стрессовых ситуаций.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посещать врача в рамках диспансеризации и устранять очаги хронической инфекции, в том числе своевременно лечить </a:t>
            </a: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кариес</a:t>
            </a: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он снижает общий иммунитет.</a:t>
            </a:r>
          </a:p>
          <a:p>
            <a:pPr>
              <a:buFont typeface="+mj-lt"/>
              <a:buAutoNum type="arabicPeriod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25 лет раз в два года проходить плановое комплексное эндоскопическое обследование — ЭГДС с определением H. </a:t>
            </a:r>
            <a:r>
              <a:rPr lang="ru-RU" sz="28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99" name="Picture 75" descr="https://marketersmedia.com/wp-content/uploads/2018/09/414657-thumb.png">
            <a:extLst>
              <a:ext uri="{FF2B5EF4-FFF2-40B4-BE49-F238E27FC236}">
                <a16:creationId xmlns:a16="http://schemas.microsoft.com/office/drawing/2014/main" id="{576F4CA3-F67D-426C-BD83-30E1B7D7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090" y="13118338"/>
            <a:ext cx="3291257" cy="39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6A6C210E-8FE3-40CF-B072-4FA2627ED81C}"/>
              </a:ext>
            </a:extLst>
          </p:cNvPr>
          <p:cNvSpPr/>
          <p:nvPr/>
        </p:nvSpPr>
        <p:spPr>
          <a:xfrm>
            <a:off x="3241547" y="703975"/>
            <a:ext cx="4377447" cy="10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310"/>
              </a:spcAft>
            </a:pPr>
            <a:r>
              <a:rPr lang="ru-RU" sz="303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Тверской ГМУ Минздрава России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9CB8A05-4B1B-4605-B3A5-E999099B1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309" y="-289332"/>
            <a:ext cx="3678588" cy="369619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7CD69202-3CDD-4544-9F49-66B455079158}"/>
              </a:ext>
            </a:extLst>
          </p:cNvPr>
          <p:cNvSpPr/>
          <p:nvPr/>
        </p:nvSpPr>
        <p:spPr>
          <a:xfrm>
            <a:off x="27298830" y="10054288"/>
            <a:ext cx="7828319" cy="6134500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94962" algn="ctr"/>
            <a:r>
              <a:rPr lang="ru-RU" sz="346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вторичной и третичной профилактике добавляются</a:t>
            </a: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154913" indent="-659951"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Диета № 1.</a:t>
            </a:r>
          </a:p>
          <a:p>
            <a:pPr marL="1154913" indent="-659951"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 употребление, трудноперевариваемой грубой пищи.</a:t>
            </a:r>
          </a:p>
          <a:p>
            <a:pPr marL="1154913" indent="-659951"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Пищу нужно готовить на пару, варить или запекать (без корочки) в протёртом виде.</a:t>
            </a:r>
          </a:p>
          <a:p>
            <a:pPr marL="1154913" indent="-659951"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Пища должна быть тёплой: не холодной и не горячей. </a:t>
            </a:r>
          </a:p>
          <a:p>
            <a:pPr marL="1154913" indent="-659951">
              <a:buFont typeface="+mj-lt"/>
              <a:buAutoNum type="arabicPeriod"/>
            </a:pPr>
            <a:r>
              <a:rPr lang="ru-RU" sz="28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пить минеральную воду, которая снижает кислотность желудка.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D89AE2A-4D1E-4F37-98B9-404162478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51" t="-1681" r="18190" b="1681"/>
          <a:stretch/>
        </p:blipFill>
        <p:spPr>
          <a:xfrm>
            <a:off x="281529" y="7748451"/>
            <a:ext cx="2080976" cy="227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BF2E099E-8CDB-488E-AFB7-76703913E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556" y="3406870"/>
            <a:ext cx="1942442" cy="194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6FC1589-6D8A-4AB3-AA69-0E6D18CF089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481" r="24548"/>
          <a:stretch/>
        </p:blipFill>
        <p:spPr>
          <a:xfrm>
            <a:off x="255309" y="5604550"/>
            <a:ext cx="1965720" cy="194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4FFC735-9449-438D-BF28-4790FED974E1}"/>
              </a:ext>
            </a:extLst>
          </p:cNvPr>
          <p:cNvSpPr/>
          <p:nvPr/>
        </p:nvSpPr>
        <p:spPr>
          <a:xfrm>
            <a:off x="2407586" y="3309988"/>
            <a:ext cx="7397391" cy="12976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774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sz="4042" b="1" dirty="0">
              <a:solidFill>
                <a:srgbClr val="181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Инфекции </a:t>
            </a:r>
            <a:r>
              <a:rPr lang="ru-RU" sz="2887" b="1" dirty="0" err="1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Helicobacter</a:t>
            </a:r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87" b="1" dirty="0" err="1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выявляется примерно в 70 % у больных с язвой желудка и до 90 % — с </a:t>
            </a: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язвой</a:t>
            </a:r>
            <a:r>
              <a:rPr lang="ru-RU" sz="2887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двенадцатиперстной кишки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</a:p>
          <a:p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Обезболивающие препараты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 нестероидные противовоспалительные средства (НПВС) . Из-за длительного бесконтрольного приёма этих средств чаще стали возникать "лекарственные" язвы желудка и двенадцатиперстной кишки.</a:t>
            </a:r>
          </a:p>
          <a:p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Заболевания, повышающие выработку </a:t>
            </a:r>
            <a:r>
              <a:rPr lang="ru-RU" sz="2887" b="1" dirty="0" err="1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гастрина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гормона, который увеличивает выработку соляной кислоты и усиливает агрессивность желудочного сока. К ним относятся B12-дефицитная анемия, </a:t>
            </a:r>
            <a:r>
              <a:rPr lang="ru-RU" sz="2887" dirty="0" err="1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гастринома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(опухоль поджелудочной железы)  и др.</a:t>
            </a:r>
          </a:p>
          <a:p>
            <a:r>
              <a:rPr lang="ru-RU" sz="2887" b="1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нервно-эмоциональное перенапряжение (стрессы);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режима дня и питания, употребление рафинированных продуктов и фастфуда;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87" dirty="0">
                <a:solidFill>
                  <a:srgbClr val="18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отягощённая наследственность (например, наличие язвенной болезни у родителей).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187126FA-B0C0-4BEA-A780-37424EFF9A1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746"/>
          <a:stretch/>
        </p:blipFill>
        <p:spPr>
          <a:xfrm>
            <a:off x="4574625" y="16565893"/>
            <a:ext cx="5413968" cy="2960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08A72C-91B3-4DB2-B056-986477DEC97C}"/>
              </a:ext>
            </a:extLst>
          </p:cNvPr>
          <p:cNvSpPr txBox="1"/>
          <p:nvPr/>
        </p:nvSpPr>
        <p:spPr>
          <a:xfrm>
            <a:off x="442715" y="17153033"/>
            <a:ext cx="4131910" cy="2225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подготовила : </a:t>
            </a:r>
          </a:p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педиатрического</a:t>
            </a:r>
          </a:p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</a:p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 группы </a:t>
            </a:r>
          </a:p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Витковская Диана </a:t>
            </a:r>
          </a:p>
          <a:p>
            <a:pPr algn="ctr"/>
            <a:r>
              <a:rPr lang="ru-RU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2015484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627</Words>
  <Application>Microsoft Office PowerPoint</Application>
  <PresentationFormat>Произвольный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Язвенная болезнь. Патогенез и профилактика.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Витковская Диана Михайловна</dc:creator>
  <cp:lastModifiedBy>Витковская Диана Михайловна</cp:lastModifiedBy>
  <cp:revision>22</cp:revision>
  <dcterms:created xsi:type="dcterms:W3CDTF">2022-04-02T15:42:17Z</dcterms:created>
  <dcterms:modified xsi:type="dcterms:W3CDTF">2022-04-18T18:43:52Z</dcterms:modified>
</cp:coreProperties>
</file>