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3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CA2263B-CCCB-4314-B237-B64038B2D5C9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E1A0D76-D40C-4AA5-A994-2CD8B1A32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263B-CCCB-4314-B237-B64038B2D5C9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0D76-D40C-4AA5-A994-2CD8B1A32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263B-CCCB-4314-B237-B64038B2D5C9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0D76-D40C-4AA5-A994-2CD8B1A32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263B-CCCB-4314-B237-B64038B2D5C9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0D76-D40C-4AA5-A994-2CD8B1A32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263B-CCCB-4314-B237-B64038B2D5C9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0D76-D40C-4AA5-A994-2CD8B1A32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263B-CCCB-4314-B237-B64038B2D5C9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0D76-D40C-4AA5-A994-2CD8B1A32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A2263B-CCCB-4314-B237-B64038B2D5C9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E1A0D76-D40C-4AA5-A994-2CD8B1A32D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CA2263B-CCCB-4314-B237-B64038B2D5C9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E1A0D76-D40C-4AA5-A994-2CD8B1A32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263B-CCCB-4314-B237-B64038B2D5C9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0D76-D40C-4AA5-A994-2CD8B1A32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263B-CCCB-4314-B237-B64038B2D5C9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0D76-D40C-4AA5-A994-2CD8B1A32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263B-CCCB-4314-B237-B64038B2D5C9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0D76-D40C-4AA5-A994-2CD8B1A32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CA2263B-CCCB-4314-B237-B64038B2D5C9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E1A0D76-D40C-4AA5-A994-2CD8B1A32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208912" cy="237626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Опасные животные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среди нас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572008"/>
            <a:ext cx="8433416" cy="1377272"/>
          </a:xfrm>
        </p:spPr>
        <p:txBody>
          <a:bodyPr>
            <a:normAutofit fontScale="62500" lnSpcReduction="20000"/>
          </a:bodyPr>
          <a:lstStyle/>
          <a:p>
            <a:pPr algn="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ФГБОУ ВО «Тверской государственный медицинский университет» </a:t>
            </a:r>
            <a:r>
              <a:rPr lang="ru-RU" dirty="0" err="1" smtClean="0">
                <a:solidFill>
                  <a:schemeClr val="tx1"/>
                </a:solidFill>
              </a:rPr>
              <a:t>Министеррства</a:t>
            </a:r>
            <a:r>
              <a:rPr lang="ru-RU" dirty="0" smtClean="0">
                <a:solidFill>
                  <a:schemeClr val="tx1"/>
                </a:solidFill>
              </a:rPr>
              <a:t> здравоохранения РФ</a:t>
            </a:r>
          </a:p>
          <a:p>
            <a:pPr algn="r"/>
            <a:endParaRPr lang="ru-RU" dirty="0" smtClean="0">
              <a:solidFill>
                <a:srgbClr val="002060"/>
              </a:solidFill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Выполнил: студент  101 группы факультета «Фармация» </a:t>
            </a:r>
          </a:p>
          <a:p>
            <a:pPr algn="r"/>
            <a:r>
              <a:rPr lang="ru-RU" dirty="0" err="1" smtClean="0">
                <a:solidFill>
                  <a:srgbClr val="002060"/>
                </a:solidFill>
              </a:rPr>
              <a:t>Болховитин</a:t>
            </a:r>
            <a:r>
              <a:rPr lang="ru-RU" dirty="0" smtClean="0">
                <a:solidFill>
                  <a:srgbClr val="002060"/>
                </a:solidFill>
              </a:rPr>
              <a:t> Глеб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14446"/>
          </a:xfrm>
        </p:spPr>
        <p:txBody>
          <a:bodyPr/>
          <a:lstStyle/>
          <a:p>
            <a:pPr algn="ctr"/>
            <a:r>
              <a:rPr lang="ru-RU" dirty="0" smtClean="0"/>
              <a:t>Вступление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1772816"/>
            <a:ext cx="4038600" cy="4525963"/>
          </a:xfrm>
        </p:spPr>
        <p:txBody>
          <a:bodyPr>
            <a:normAutofit fontScale="92500"/>
          </a:bodyPr>
          <a:lstStyle/>
          <a:p>
            <a:pPr marL="0" indent="355600" algn="just">
              <a:buNone/>
            </a:pPr>
            <a:r>
              <a:rPr lang="ru-RU" sz="2100" dirty="0" smtClean="0"/>
              <a:t>Многие из нас довольно часто видят красивых или милых животных на улице, которые своим видом так и просят подойти к ним и погладить, однако это не безопасно. </a:t>
            </a:r>
          </a:p>
          <a:p>
            <a:pPr marL="0" indent="355600" algn="just">
              <a:buNone/>
            </a:pPr>
            <a:r>
              <a:rPr lang="ru-RU" sz="2100" dirty="0" smtClean="0"/>
              <a:t>	</a:t>
            </a:r>
          </a:p>
          <a:p>
            <a:pPr marL="0" indent="355600" algn="just">
              <a:buNone/>
            </a:pPr>
            <a:r>
              <a:rPr lang="ru-RU" sz="2100" dirty="0" smtClean="0"/>
              <a:t>Опасность, исходящая от животных, может быть связана с заболеванием, называемым </a:t>
            </a:r>
            <a:r>
              <a:rPr lang="ru-RU" sz="2100" b="1" i="1" dirty="0" smtClean="0"/>
              <a:t>бешенством.</a:t>
            </a:r>
            <a:r>
              <a:rPr lang="ru-RU" sz="2100" dirty="0" smtClean="0"/>
              <a:t> Даже домашние питомцы, при отсутствии должного ухода, могут представлять угрозу для жизни человека. </a:t>
            </a:r>
          </a:p>
          <a:p>
            <a:pPr marL="0" indent="355600" algn="just">
              <a:buNone/>
            </a:pPr>
            <a:endParaRPr lang="ru-RU" sz="2100" dirty="0" smtClean="0"/>
          </a:p>
          <a:p>
            <a:pPr algn="just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994732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988840"/>
            <a:ext cx="4315086" cy="23042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355976" y="472514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None/>
            </a:pPr>
            <a:r>
              <a:rPr lang="ru-RU" dirty="0" smtClean="0"/>
              <a:t>Задача этой статьи - помочь вам избежать встречи с опасными животными и заражения инфекцией и, если необходимо, вовремя обратиться к врачу.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416824" cy="4858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Что такое бешенство у животных?</a:t>
            </a:r>
            <a:endParaRPr lang="ru-RU" dirty="0"/>
          </a:p>
        </p:txBody>
      </p:sp>
      <p:pic>
        <p:nvPicPr>
          <p:cNvPr id="5" name="Содержимое 4" descr="Памятка_Бешенств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2548" b="49348"/>
          <a:stretch>
            <a:fillRect/>
          </a:stretch>
        </p:blipFill>
        <p:spPr>
          <a:xfrm>
            <a:off x="251520" y="1844824"/>
            <a:ext cx="8437459" cy="2520280"/>
          </a:xfrm>
        </p:spPr>
      </p:pic>
      <p:sp>
        <p:nvSpPr>
          <p:cNvPr id="4" name="TextBox 3"/>
          <p:cNvSpPr txBox="1"/>
          <p:nvPr/>
        </p:nvSpPr>
        <p:spPr>
          <a:xfrm>
            <a:off x="899592" y="458112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Бешенство (гидрофобия) </a:t>
            </a:r>
            <a:r>
              <a:rPr lang="ru-RU" dirty="0" smtClean="0"/>
              <a:t>– острое вирусное заболевание, выражающееся в тяжелом поражении нервной системы. </a:t>
            </a:r>
          </a:p>
          <a:p>
            <a:pPr algn="just"/>
            <a:r>
              <a:rPr lang="ru-RU" dirty="0" smtClean="0"/>
              <a:t>К болезни восприимчивы человек, все млекопитающие животные, птицы (в меньшей степени).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066800"/>
          </a:xfrm>
        </p:spPr>
        <p:txBody>
          <a:bodyPr/>
          <a:lstStyle/>
          <a:p>
            <a:r>
              <a:rPr lang="ru-RU" dirty="0" smtClean="0"/>
              <a:t>Основные источники бешенства</a:t>
            </a:r>
            <a:endParaRPr lang="ru-RU" dirty="0"/>
          </a:p>
        </p:txBody>
      </p:sp>
      <p:pic>
        <p:nvPicPr>
          <p:cNvPr id="5" name="Содержимое 4" descr="124439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4143372" cy="473599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285860"/>
            <a:ext cx="4608512" cy="5572140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Основными источниками бешенства являются </a:t>
            </a:r>
            <a:r>
              <a:rPr lang="ru-RU" b="1" dirty="0" smtClean="0"/>
              <a:t>дикие животные </a:t>
            </a:r>
            <a:r>
              <a:rPr lang="ru-RU" dirty="0" smtClean="0"/>
              <a:t>-  волки, лисы куницы и др.  	Самые опасные – зараженные бешенством лисы. Их можно  встретить как в лесном массиве, так и в городе. </a:t>
            </a:r>
          </a:p>
          <a:p>
            <a:endParaRPr lang="ru-RU" dirty="0" smtClean="0"/>
          </a:p>
          <a:p>
            <a:r>
              <a:rPr lang="ru-RU" dirty="0" smtClean="0"/>
              <a:t>Примерная половина всех случаев заражения бешенством – это </a:t>
            </a:r>
            <a:r>
              <a:rPr lang="ru-RU" b="1" dirty="0" smtClean="0"/>
              <a:t>домашние </a:t>
            </a:r>
            <a:r>
              <a:rPr lang="ru-RU" dirty="0" smtClean="0"/>
              <a:t>и</a:t>
            </a:r>
            <a:r>
              <a:rPr lang="ru-RU" b="1" dirty="0" smtClean="0"/>
              <a:t> </a:t>
            </a:r>
            <a:r>
              <a:rPr lang="ru-RU" b="1" dirty="0" err="1" smtClean="0"/>
              <a:t>сельхозхозяйственные</a:t>
            </a:r>
            <a:r>
              <a:rPr lang="ru-RU" b="1" dirty="0" smtClean="0"/>
              <a:t> животные,</a:t>
            </a:r>
            <a:r>
              <a:rPr lang="ru-RU" dirty="0" smtClean="0"/>
              <a:t> контактировавшие с дикими. 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происходит заражение бешенством?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3356992"/>
            <a:ext cx="8136904" cy="1395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Заражение человека или домашнего питомца происходит </a:t>
            </a:r>
          </a:p>
          <a:p>
            <a:r>
              <a:rPr lang="ru-RU" b="1" dirty="0" smtClean="0"/>
              <a:t>при укусе больным животным </a:t>
            </a:r>
            <a:r>
              <a:rPr lang="ru-RU" dirty="0" smtClean="0"/>
              <a:t>или </a:t>
            </a:r>
          </a:p>
          <a:p>
            <a:r>
              <a:rPr lang="ru-RU" b="1" dirty="0" smtClean="0"/>
              <a:t>при попадании инфицированной слюны (</a:t>
            </a:r>
            <a:r>
              <a:rPr lang="ru-RU" b="1" dirty="0" err="1" smtClean="0"/>
              <a:t>ослюнении</a:t>
            </a:r>
            <a:r>
              <a:rPr lang="ru-RU" b="1" dirty="0" smtClean="0"/>
              <a:t>) </a:t>
            </a:r>
            <a:r>
              <a:rPr lang="ru-RU" dirty="0" smtClean="0"/>
              <a:t>на повреждённую кожу или слизистую оболочку.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552" y="5085184"/>
            <a:ext cx="8136904" cy="12515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Опасен контакт не только с "бешеным" животным, но и с животным-вирусоносителем. </a:t>
            </a:r>
          </a:p>
          <a:p>
            <a:pPr>
              <a:buNone/>
            </a:pPr>
            <a:r>
              <a:rPr lang="ru-RU" dirty="0" smtClean="0"/>
              <a:t>	Вирус в слюне выявляется за 8-10 дней до проявления явных признаков болезни.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708920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Вирус выделяется со слюной. 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7692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Симптомы заражения бешенством у животных</a:t>
            </a:r>
            <a:endParaRPr lang="ru-RU" sz="3200" dirty="0"/>
          </a:p>
        </p:txBody>
      </p:sp>
      <p:pic>
        <p:nvPicPr>
          <p:cNvPr id="8" name="Содержимое 7" descr="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2348879"/>
            <a:ext cx="2664296" cy="1999007"/>
          </a:xfrm>
        </p:spPr>
      </p:pic>
      <p:sp>
        <p:nvSpPr>
          <p:cNvPr id="7" name="Прямоугольник 6"/>
          <p:cNvSpPr/>
          <p:nvPr/>
        </p:nvSpPr>
        <p:spPr>
          <a:xfrm>
            <a:off x="179512" y="1340768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Неадекватное поведение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smtClean="0"/>
              <a:t>	Дикие животные  теряют чувство осторожности, подходят к людям.  Домашние животные становятся чрезмерно </a:t>
            </a:r>
            <a:r>
              <a:rPr lang="ru-RU" dirty="0" err="1" smtClean="0"/>
              <a:t>лаcковыми</a:t>
            </a:r>
            <a:r>
              <a:rPr lang="ru-RU" dirty="0" smtClean="0"/>
              <a:t>, пугливыми или сонливыми, не реагируют на команды хозяина, не отзываются на кличку.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4365104"/>
            <a:ext cx="5652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Агрессия </a:t>
            </a:r>
            <a:r>
              <a:rPr lang="ru-RU" dirty="0" smtClean="0"/>
              <a:t>является поздним симптомом бешенства. Агрессивное животное особенно опасно - оно может заразить других животных или людей.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573016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Судороги</a:t>
            </a:r>
            <a:r>
              <a:rPr lang="ru-RU" b="1" dirty="0" smtClean="0"/>
              <a:t> </a:t>
            </a:r>
            <a:r>
              <a:rPr lang="ru-RU" dirty="0" smtClean="0"/>
              <a:t>– подергивания или сокращения мышц конечностей или всего тела.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4509120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Нарушение координации: </a:t>
            </a:r>
            <a:r>
              <a:rPr lang="ru-RU" dirty="0" smtClean="0"/>
              <a:t>животное шатается при ходьбе.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2564904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Слюнотечение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и рвота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r>
              <a:rPr lang="ru-RU" dirty="0" smtClean="0"/>
              <a:t>больные звери часто давятся во время еды.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28184" y="2564904"/>
            <a:ext cx="2880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Измененный аппетит: </a:t>
            </a:r>
            <a:r>
              <a:rPr lang="ru-RU" dirty="0" smtClean="0"/>
              <a:t>животное может поедать несъедобные предметы, землю.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551723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При встрече с таким животным, нужно немедленно покинуть зону, в которой оно находится.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Нельзя ни в коем случае приближаться к животному и брать его на руки!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5709320" cy="1066800"/>
          </a:xfrm>
        </p:spPr>
        <p:txBody>
          <a:bodyPr/>
          <a:lstStyle/>
          <a:p>
            <a:pPr algn="ctr"/>
            <a:r>
              <a:rPr lang="ru-RU" dirty="0" smtClean="0"/>
              <a:t>Диагноз и лечение</a:t>
            </a:r>
            <a:endParaRPr lang="ru-RU" dirty="0"/>
          </a:p>
        </p:txBody>
      </p:sp>
      <p:pic>
        <p:nvPicPr>
          <p:cNvPr id="7" name="Содержимое 6" descr="c2ca374059d7cccc5824255edd6aa83e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57909" t="45962"/>
          <a:stretch>
            <a:fillRect/>
          </a:stretch>
        </p:blipFill>
        <p:spPr>
          <a:xfrm>
            <a:off x="5580112" y="1556792"/>
            <a:ext cx="3168352" cy="2329565"/>
          </a:xfrm>
        </p:spPr>
      </p:pic>
      <p:pic>
        <p:nvPicPr>
          <p:cNvPr id="6" name="Содержимое 6" descr="c2ca374059d7cccc5824255edd6aa83e.jpeg"/>
          <p:cNvPicPr>
            <a:picLocks noChangeAspect="1"/>
          </p:cNvPicPr>
          <p:nvPr/>
        </p:nvPicPr>
        <p:blipFill>
          <a:blip r:embed="rId2" cstate="print"/>
          <a:srcRect r="45601"/>
          <a:stretch>
            <a:fillRect/>
          </a:stretch>
        </p:blipFill>
        <p:spPr>
          <a:xfrm>
            <a:off x="251520" y="4179100"/>
            <a:ext cx="2502233" cy="26342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628800"/>
            <a:ext cx="5040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3050" algn="just">
              <a:buFont typeface="Arial" pitchFamily="34" charset="0"/>
              <a:buChar char="•"/>
            </a:pPr>
            <a:r>
              <a:rPr lang="ru-RU" dirty="0" smtClean="0"/>
              <a:t>У людей заражение вирусом бешенства в случае развития симптомов неизбежно приводит к смертельному исходу.</a:t>
            </a:r>
          </a:p>
          <a:p>
            <a:pPr indent="273050" algn="just"/>
            <a:r>
              <a:rPr lang="ru-RU" dirty="0" smtClean="0"/>
              <a:t> </a:t>
            </a:r>
          </a:p>
          <a:p>
            <a:pPr indent="273050" algn="just">
              <a:buFont typeface="Arial" pitchFamily="34" charset="0"/>
              <a:buChar char="•"/>
            </a:pPr>
            <a:r>
              <a:rPr lang="ru-RU" dirty="0" smtClean="0"/>
              <a:t>Однако, срочная вакцинация после заражения вирусом позволяет предотвратить развитие симптомов.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4221088"/>
            <a:ext cx="576064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Поэтому после укуса  (</a:t>
            </a:r>
            <a:r>
              <a:rPr lang="ru-RU" dirty="0" err="1" smtClean="0"/>
              <a:t>ослюнения</a:t>
            </a:r>
            <a:r>
              <a:rPr lang="ru-RU" dirty="0" smtClean="0"/>
              <a:t>) больным или неизвестным животным</a:t>
            </a:r>
          </a:p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необходимо  незамедлительно обратиться за медицинской помощью  и своевременно начать профилактическое лечение!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2" name="Содержимое 4" descr="a7780d1dd25a1f93de83444285caaf5b.jpeg"/>
          <p:cNvPicPr>
            <a:picLocks noChangeAspect="1"/>
          </p:cNvPicPr>
          <p:nvPr/>
        </p:nvPicPr>
        <p:blipFill>
          <a:blip r:embed="rId3" cstate="print"/>
          <a:srcRect l="10319" t="68880" r="49697"/>
          <a:stretch>
            <a:fillRect/>
          </a:stretch>
        </p:blipFill>
        <p:spPr>
          <a:xfrm>
            <a:off x="7061262" y="5517232"/>
            <a:ext cx="1976334" cy="11521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Мероприятия </a:t>
            </a:r>
            <a:br>
              <a:rPr lang="ru-RU" b="1" dirty="0" smtClean="0"/>
            </a:br>
            <a:r>
              <a:rPr lang="ru-RU" b="1" dirty="0" smtClean="0"/>
              <a:t>по профилактике бешенства</a:t>
            </a:r>
            <a:endParaRPr lang="ru-RU" dirty="0"/>
          </a:p>
        </p:txBody>
      </p:sp>
      <p:pic>
        <p:nvPicPr>
          <p:cNvPr id="5" name="Содержимое 4" descr="a7780d1dd25a1f93de83444285caaf5b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68361" t="10332" b="32842"/>
          <a:stretch>
            <a:fillRect/>
          </a:stretch>
        </p:blipFill>
        <p:spPr>
          <a:xfrm>
            <a:off x="179512" y="2204864"/>
            <a:ext cx="1926940" cy="2592288"/>
          </a:xfrm>
        </p:spPr>
      </p:pic>
      <p:sp>
        <p:nvSpPr>
          <p:cNvPr id="6" name="TextBox 5"/>
          <p:cNvSpPr txBox="1"/>
          <p:nvPr/>
        </p:nvSpPr>
        <p:spPr>
          <a:xfrm>
            <a:off x="323528" y="5301208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Бешенство является одним из наиболее опасных инфекционных заболеваний. 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Самый надежный и эффективный способ борьбы с бешенством – профилактика болезни! 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s://sevenbuy.ru/wp-content/uploads/2/e/8/2e82e971f2c6241fac559f70447def3d.jpeg"/>
          <p:cNvPicPr>
            <a:picLocks noChangeAspect="1" noChangeArrowheads="1"/>
          </p:cNvPicPr>
          <p:nvPr/>
        </p:nvPicPr>
        <p:blipFill>
          <a:blip r:embed="rId3" cstate="print"/>
          <a:srcRect l="54178" t="60121"/>
          <a:stretch>
            <a:fillRect/>
          </a:stretch>
        </p:blipFill>
        <p:spPr bwMode="auto">
          <a:xfrm>
            <a:off x="6876256" y="2132856"/>
            <a:ext cx="2096021" cy="13681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67744" y="20608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Благоустройство населенных пунктов, создание условий, препятствующих скоплению бездомных животных.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29969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Соблюдение правил содержания и выгула домашних животных (собак и кошек) и их обязательная иммунизация против бешенства.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42930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Иммунизация против бешенства сельскохозяйственных животных.</a:t>
            </a:r>
            <a:endParaRPr lang="ru-RU" dirty="0"/>
          </a:p>
        </p:txBody>
      </p:sp>
      <p:pic>
        <p:nvPicPr>
          <p:cNvPr id="3076" name="Picture 4" descr="https://static.360tv.ru/media/images/articles/cover/932c2a64-d203-440a-a61b-25d8e5d6f85c/2021-04-27_18.09.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573016"/>
            <a:ext cx="2001411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676456" cy="19240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Будь осторожен во время прогулок на природе: не трогай животных!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3150" r="-1163"/>
          <a:stretch>
            <a:fillRect/>
          </a:stretch>
        </p:blipFill>
        <p:spPr>
          <a:xfrm>
            <a:off x="1835696" y="2420888"/>
            <a:ext cx="5032336" cy="2880320"/>
          </a:xfrm>
        </p:spPr>
      </p:pic>
      <p:sp>
        <p:nvSpPr>
          <p:cNvPr id="5" name="TextBox 4"/>
          <p:cNvSpPr txBox="1"/>
          <p:nvPr/>
        </p:nvSpPr>
        <p:spPr>
          <a:xfrm>
            <a:off x="323528" y="5445224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Литература:</a:t>
            </a:r>
          </a:p>
          <a:p>
            <a:pPr marL="342900" indent="-342900">
              <a:buAutoNum type="arabicPeriod"/>
            </a:pPr>
            <a:r>
              <a:rPr lang="ru-RU" sz="1200" dirty="0" smtClean="0"/>
              <a:t>Волошин В.П. и др. Бешенство и его профилактика при наличии укушенных ран: учебное пособие / В.П.Волошин,  </a:t>
            </a:r>
            <a:r>
              <a:rPr lang="ru-RU" sz="1200" dirty="0" err="1" smtClean="0"/>
              <a:t>И.Г.Дорожко</a:t>
            </a:r>
            <a:r>
              <a:rPr lang="ru-RU" sz="1200" dirty="0" smtClean="0"/>
              <a:t>, </a:t>
            </a:r>
            <a:r>
              <a:rPr lang="ru-RU" sz="1200" dirty="0" err="1" smtClean="0"/>
              <a:t>Д.В.Мартыненко</a:t>
            </a:r>
            <a:r>
              <a:rPr lang="ru-RU" sz="1200" dirty="0" smtClean="0"/>
              <a:t>, Е.В.Степанов, А.С.Чеканов. -  М., 1915. – 16 с.</a:t>
            </a:r>
          </a:p>
          <a:p>
            <a:pPr marL="342900" indent="-342900">
              <a:buAutoNum type="arabicPeriod"/>
            </a:pPr>
            <a:r>
              <a:rPr lang="ru-RU" sz="1200" dirty="0" err="1" smtClean="0"/>
              <a:t>Лишневская</a:t>
            </a:r>
            <a:r>
              <a:rPr lang="ru-RU" sz="1200" dirty="0" smtClean="0"/>
              <a:t> А. Бешенство – смертельная опасность … с  гарантией /А. </a:t>
            </a:r>
            <a:r>
              <a:rPr lang="ru-RU" sz="1200" dirty="0" err="1" smtClean="0"/>
              <a:t>Лишневская</a:t>
            </a:r>
            <a:r>
              <a:rPr lang="ru-RU" sz="1200" dirty="0" smtClean="0"/>
              <a:t> </a:t>
            </a:r>
            <a:r>
              <a:rPr lang="ru-RU" sz="1200" dirty="0" smtClean="0">
                <a:sym typeface="Symbol"/>
              </a:rPr>
              <a:t>Электронный ресурс:  статья. - Режим доступа: </a:t>
            </a:r>
            <a:r>
              <a:rPr lang="de-DE" sz="1200" dirty="0" smtClean="0">
                <a:sym typeface="Symbol"/>
              </a:rPr>
              <a:t>https://vakcina.ru/beshenstvo-rabies-smertelnaya-opasnost?yclid=4857832183067049983</a:t>
            </a:r>
            <a:endParaRPr lang="ru-RU" sz="1200" dirty="0" smtClean="0"/>
          </a:p>
          <a:p>
            <a:pPr marL="342900" indent="-342900">
              <a:buFontTx/>
              <a:buAutoNum type="arabicPeriod"/>
            </a:pPr>
            <a:r>
              <a:rPr lang="ru-RU" sz="1200" dirty="0" smtClean="0"/>
              <a:t>http://www.who.int/immunization/Rabies_Rus_updated10Mar08.pdf?ua=1 – о профилактике бешенства.</a:t>
            </a:r>
            <a:endParaRPr lang="ru-RU" sz="1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224</TotalTime>
  <Words>442</Words>
  <Application>Microsoft Office PowerPoint</Application>
  <PresentationFormat>Экран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Опасные животные  среди нас</vt:lpstr>
      <vt:lpstr>Вступление</vt:lpstr>
      <vt:lpstr>Что такое бешенство у животных?</vt:lpstr>
      <vt:lpstr>Основные источники бешенства</vt:lpstr>
      <vt:lpstr>Как происходит заражение бешенством?</vt:lpstr>
      <vt:lpstr>Симптомы заражения бешенством у животных</vt:lpstr>
      <vt:lpstr>Диагноз и лечение</vt:lpstr>
      <vt:lpstr>Мероприятия  по профилактике бешенства</vt:lpstr>
      <vt:lpstr>Будь осторожен во время прогулок на природе: не трогай животных!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Опасные животные и опасные заболевания животных среди нас.</dc:title>
  <dc:creator>User</dc:creator>
  <cp:lastModifiedBy>пк</cp:lastModifiedBy>
  <cp:revision>33</cp:revision>
  <dcterms:created xsi:type="dcterms:W3CDTF">2022-03-26T15:03:04Z</dcterms:created>
  <dcterms:modified xsi:type="dcterms:W3CDTF">2022-04-21T13:54:22Z</dcterms:modified>
</cp:coreProperties>
</file>