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2040513" cy="2124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8" d="100"/>
          <a:sy n="38" d="100"/>
        </p:scale>
        <p:origin x="-1014" y="-12"/>
      </p:cViewPr>
      <p:guideLst>
        <p:guide orient="horz" pos="6690"/>
        <p:guide pos="100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CD793-3438-4BAA-B93C-CF56293D5D6B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143000"/>
            <a:ext cx="4654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42BEE-BEFA-4C04-91E0-7D3691C2EC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140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3039" y="3476208"/>
            <a:ext cx="27234436" cy="7394928"/>
          </a:xfrm>
        </p:spPr>
        <p:txBody>
          <a:bodyPr anchor="b"/>
          <a:lstStyle>
            <a:lvl1pPr algn="ctr">
              <a:defRPr sz="185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5064" y="11156312"/>
            <a:ext cx="24030385" cy="5128263"/>
          </a:xfrm>
        </p:spPr>
        <p:txBody>
          <a:bodyPr/>
          <a:lstStyle>
            <a:lvl1pPr marL="0" indent="0" algn="ctr">
              <a:buNone/>
              <a:defRPr sz="7433"/>
            </a:lvl1pPr>
            <a:lvl2pPr marL="1416040" indent="0" algn="ctr">
              <a:buNone/>
              <a:defRPr sz="6194"/>
            </a:lvl2pPr>
            <a:lvl3pPr marL="2832080" indent="0" algn="ctr">
              <a:buNone/>
              <a:defRPr sz="5575"/>
            </a:lvl3pPr>
            <a:lvl4pPr marL="4248120" indent="0" algn="ctr">
              <a:buNone/>
              <a:defRPr sz="4956"/>
            </a:lvl4pPr>
            <a:lvl5pPr marL="5664159" indent="0" algn="ctr">
              <a:buNone/>
              <a:defRPr sz="4956"/>
            </a:lvl5pPr>
            <a:lvl6pPr marL="7080199" indent="0" algn="ctr">
              <a:buNone/>
              <a:defRPr sz="4956"/>
            </a:lvl6pPr>
            <a:lvl7pPr marL="8496239" indent="0" algn="ctr">
              <a:buNone/>
              <a:defRPr sz="4956"/>
            </a:lvl7pPr>
            <a:lvl8pPr marL="9912279" indent="0" algn="ctr">
              <a:buNone/>
              <a:defRPr sz="4956"/>
            </a:lvl8pPr>
            <a:lvl9pPr marL="11328319" indent="0" algn="ctr">
              <a:buNone/>
              <a:defRPr sz="495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E328-BF58-4B5E-A7B7-B383C1123C34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3B55-70CB-4A93-AA01-5393B875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39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E328-BF58-4B5E-A7B7-B383C1123C34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3B55-70CB-4A93-AA01-5393B875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6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28994" y="1130873"/>
            <a:ext cx="6908736" cy="1800055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2787" y="1130873"/>
            <a:ext cx="20325700" cy="1800055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E328-BF58-4B5E-A7B7-B383C1123C34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3B55-70CB-4A93-AA01-5393B875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15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E328-BF58-4B5E-A7B7-B383C1123C34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3B55-70CB-4A93-AA01-5393B875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88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099" y="5295443"/>
            <a:ext cx="27634942" cy="8835560"/>
          </a:xfrm>
        </p:spPr>
        <p:txBody>
          <a:bodyPr anchor="b"/>
          <a:lstStyle>
            <a:lvl1pPr>
              <a:defRPr sz="185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099" y="14214591"/>
            <a:ext cx="27634942" cy="4646413"/>
          </a:xfrm>
        </p:spPr>
        <p:txBody>
          <a:bodyPr/>
          <a:lstStyle>
            <a:lvl1pPr marL="0" indent="0">
              <a:buNone/>
              <a:defRPr sz="7433">
                <a:solidFill>
                  <a:schemeClr val="tx1"/>
                </a:solidFill>
              </a:defRPr>
            </a:lvl1pPr>
            <a:lvl2pPr marL="1416040" indent="0">
              <a:buNone/>
              <a:defRPr sz="6194">
                <a:solidFill>
                  <a:schemeClr val="tx1">
                    <a:tint val="75000"/>
                  </a:schemeClr>
                </a:solidFill>
              </a:defRPr>
            </a:lvl2pPr>
            <a:lvl3pPr marL="2832080" indent="0">
              <a:buNone/>
              <a:defRPr sz="5575">
                <a:solidFill>
                  <a:schemeClr val="tx1">
                    <a:tint val="75000"/>
                  </a:schemeClr>
                </a:solidFill>
              </a:defRPr>
            </a:lvl3pPr>
            <a:lvl4pPr marL="4248120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4pPr>
            <a:lvl5pPr marL="566415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5pPr>
            <a:lvl6pPr marL="708019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6pPr>
            <a:lvl7pPr marL="849623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7pPr>
            <a:lvl8pPr marL="991227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8pPr>
            <a:lvl9pPr marL="1132831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E328-BF58-4B5E-A7B7-B383C1123C34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3B55-70CB-4A93-AA01-5393B875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1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2785" y="5654366"/>
            <a:ext cx="13617218" cy="134770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20510" y="5654366"/>
            <a:ext cx="13617218" cy="134770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E328-BF58-4B5E-A7B7-B383C1123C34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3B55-70CB-4A93-AA01-5393B875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51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1130878"/>
            <a:ext cx="27634942" cy="410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6962" y="5206935"/>
            <a:ext cx="13554637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6962" y="7758774"/>
            <a:ext cx="13554637" cy="11411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20512" y="5206935"/>
            <a:ext cx="13621391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20512" y="7758774"/>
            <a:ext cx="13621391" cy="11411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E328-BF58-4B5E-A7B7-B383C1123C34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3B55-70CB-4A93-AA01-5393B875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4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E328-BF58-4B5E-A7B7-B383C1123C34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3B55-70CB-4A93-AA01-5393B875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73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E328-BF58-4B5E-A7B7-B383C1123C34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3B55-70CB-4A93-AA01-5393B875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8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1416050"/>
            <a:ext cx="10333899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1391" y="3058279"/>
            <a:ext cx="16220510" cy="15094700"/>
          </a:xfrm>
        </p:spPr>
        <p:txBody>
          <a:bodyPr/>
          <a:lstStyle>
            <a:lvl1pPr>
              <a:defRPr sz="9911"/>
            </a:lvl1pPr>
            <a:lvl2pPr>
              <a:defRPr sz="8672"/>
            </a:lvl2pPr>
            <a:lvl3pPr>
              <a:defRPr sz="7433"/>
            </a:lvl3pPr>
            <a:lvl4pPr>
              <a:defRPr sz="6194"/>
            </a:lvl4pPr>
            <a:lvl5pPr>
              <a:defRPr sz="6194"/>
            </a:lvl5pPr>
            <a:lvl6pPr>
              <a:defRPr sz="6194"/>
            </a:lvl6pPr>
            <a:lvl7pPr>
              <a:defRPr sz="6194"/>
            </a:lvl7pPr>
            <a:lvl8pPr>
              <a:defRPr sz="6194"/>
            </a:lvl8pPr>
            <a:lvl9pPr>
              <a:defRPr sz="619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6959" y="6372225"/>
            <a:ext cx="10333899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E328-BF58-4B5E-A7B7-B383C1123C34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3B55-70CB-4A93-AA01-5393B875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1416050"/>
            <a:ext cx="10333899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21391" y="3058279"/>
            <a:ext cx="16220510" cy="15094700"/>
          </a:xfrm>
        </p:spPr>
        <p:txBody>
          <a:bodyPr anchor="t"/>
          <a:lstStyle>
            <a:lvl1pPr marL="0" indent="0">
              <a:buNone/>
              <a:defRPr sz="9911"/>
            </a:lvl1pPr>
            <a:lvl2pPr marL="1416040" indent="0">
              <a:buNone/>
              <a:defRPr sz="8672"/>
            </a:lvl2pPr>
            <a:lvl3pPr marL="2832080" indent="0">
              <a:buNone/>
              <a:defRPr sz="7433"/>
            </a:lvl3pPr>
            <a:lvl4pPr marL="4248120" indent="0">
              <a:buNone/>
              <a:defRPr sz="6194"/>
            </a:lvl4pPr>
            <a:lvl5pPr marL="5664159" indent="0">
              <a:buNone/>
              <a:defRPr sz="6194"/>
            </a:lvl5pPr>
            <a:lvl6pPr marL="7080199" indent="0">
              <a:buNone/>
              <a:defRPr sz="6194"/>
            </a:lvl6pPr>
            <a:lvl7pPr marL="8496239" indent="0">
              <a:buNone/>
              <a:defRPr sz="6194"/>
            </a:lvl7pPr>
            <a:lvl8pPr marL="9912279" indent="0">
              <a:buNone/>
              <a:defRPr sz="6194"/>
            </a:lvl8pPr>
            <a:lvl9pPr marL="11328319" indent="0">
              <a:buNone/>
              <a:defRPr sz="619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6959" y="6372225"/>
            <a:ext cx="10333899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E328-BF58-4B5E-A7B7-B383C1123C34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3B55-70CB-4A93-AA01-5393B875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64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"/>
                <a:lumOff val="95000"/>
              </a:schemeClr>
            </a:gs>
            <a:gs pos="2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2786" y="1130878"/>
            <a:ext cx="27634942" cy="41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2786" y="5654366"/>
            <a:ext cx="27634942" cy="1347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2785" y="19687033"/>
            <a:ext cx="720911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DE328-BF58-4B5E-A7B7-B383C1123C34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13420" y="19687033"/>
            <a:ext cx="10813673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28613" y="19687033"/>
            <a:ext cx="720911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D3B55-70CB-4A93-AA01-5393B875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65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32080" rtl="0" eaLnBrk="1" latinLnBrk="0" hangingPunct="1">
        <a:lnSpc>
          <a:spcPct val="90000"/>
        </a:lnSpc>
        <a:spcBef>
          <a:spcPct val="0"/>
        </a:spcBef>
        <a:buNone/>
        <a:defRPr sz="13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8020" indent="-708020" algn="l" defTabSz="2832080" rtl="0" eaLnBrk="1" latinLnBrk="0" hangingPunct="1">
        <a:lnSpc>
          <a:spcPct val="90000"/>
        </a:lnSpc>
        <a:spcBef>
          <a:spcPts val="3097"/>
        </a:spcBef>
        <a:buFont typeface="Arial" panose="020B0604020202020204" pitchFamily="34" charset="0"/>
        <a:buChar char="•"/>
        <a:defRPr sz="8672" kern="1200">
          <a:solidFill>
            <a:schemeClr val="tx1"/>
          </a:solidFill>
          <a:latin typeface="+mn-lt"/>
          <a:ea typeface="+mn-ea"/>
          <a:cs typeface="+mn-cs"/>
        </a:defRPr>
      </a:lvl1pPr>
      <a:lvl2pPr marL="212406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7433" kern="1200">
          <a:solidFill>
            <a:schemeClr val="tx1"/>
          </a:solidFill>
          <a:latin typeface="+mn-lt"/>
          <a:ea typeface="+mn-ea"/>
          <a:cs typeface="+mn-cs"/>
        </a:defRPr>
      </a:lvl2pPr>
      <a:lvl3pPr marL="354010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6194" kern="1200">
          <a:solidFill>
            <a:schemeClr val="tx1"/>
          </a:solidFill>
          <a:latin typeface="+mn-lt"/>
          <a:ea typeface="+mn-ea"/>
          <a:cs typeface="+mn-cs"/>
        </a:defRPr>
      </a:lvl3pPr>
      <a:lvl4pPr marL="49561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637217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78821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920425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1062029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20363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1pPr>
      <a:lvl2pPr marL="1416040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832080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3pPr>
      <a:lvl4pPr marL="4248120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566415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08019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849623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991227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132831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1FB08B9B-A297-4356-AB3F-55C40DEC2C26}"/>
              </a:ext>
            </a:extLst>
          </p:cNvPr>
          <p:cNvSpPr/>
          <p:nvPr/>
        </p:nvSpPr>
        <p:spPr>
          <a:xfrm>
            <a:off x="9067800" y="527087"/>
            <a:ext cx="16573500" cy="943223"/>
          </a:xfrm>
          <a:prstGeom prst="roundRect">
            <a:avLst>
              <a:gd name="adj" fmla="val 2791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«Тверской государственный медицинский университет»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МЗ РФ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BAF2852E-73F3-41DA-950E-B6EA3D982240}"/>
              </a:ext>
            </a:extLst>
          </p:cNvPr>
          <p:cNvSpPr/>
          <p:nvPr/>
        </p:nvSpPr>
        <p:spPr>
          <a:xfrm>
            <a:off x="723900" y="815934"/>
            <a:ext cx="8001000" cy="1740484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 И ЗДОРОВЬЕ</a:t>
            </a:r>
            <a:endParaRPr lang="ru-RU" sz="5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98B998F-F81B-48DD-A74F-C71608320C0A}"/>
              </a:ext>
            </a:extLst>
          </p:cNvPr>
          <p:cNvSpPr txBox="1"/>
          <p:nvPr/>
        </p:nvSpPr>
        <p:spPr>
          <a:xfrm>
            <a:off x="9105900" y="1677881"/>
            <a:ext cx="16154400" cy="203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ТАКОЕ СТРЕСС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СТРЕСС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совокупность различных реакций организма на воздействие неблагоприятных факторов (физических или психологических), нарушающих  постоянство его внутренней среды, а также соответствующее состояние нервной системы организма.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593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3479969-CFB9-4D28-B01C-A31A96218C73}"/>
              </a:ext>
            </a:extLst>
          </p:cNvPr>
          <p:cNvSpPr txBox="1"/>
          <p:nvPr/>
        </p:nvSpPr>
        <p:spPr>
          <a:xfrm>
            <a:off x="698100" y="2979412"/>
            <a:ext cx="8348193" cy="920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ПРИЧИНЫ СТРЕССА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для стресса окружают нас в повседневной жизни: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6081" indent="-136081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семье;</a:t>
            </a:r>
          </a:p>
          <a:p>
            <a:pPr marL="136081" indent="-136081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страхи, проблемы в общении, трудноразрешимые проблемы, неблагоприятные отношения в коллективе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6081" indent="-136081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нереализованные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потребности, заниженная самооценка;</a:t>
            </a:r>
          </a:p>
          <a:p>
            <a:pPr marL="136081" indent="-136081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достаточного для восстановления психики;</a:t>
            </a:r>
          </a:p>
          <a:p>
            <a:pPr marL="136081" indent="-136081">
              <a:buFont typeface="Wingdings" panose="05000000000000000000" pitchFamily="2" charset="2"/>
              <a:buChar char="Ø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психоэмоциональная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напряженность(особенно в период экзаменов);</a:t>
            </a:r>
          </a:p>
          <a:p>
            <a:pPr marL="136081" indent="-136081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жительства, монотонный вид деятельности, развод, смерть близкого человека.</a:t>
            </a:r>
          </a:p>
          <a:p>
            <a:pPr marL="136081" indent="-136081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стресс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неотъемлемая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современной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Его влияние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последствия, несмотря на развитие общества, технологий, науки и пр., нисколько не уменьшились по сравнению с прошлым.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7A0E772-1F71-4042-BE9E-17683C7FE27D}"/>
              </a:ext>
            </a:extLst>
          </p:cNvPr>
          <p:cNvSpPr txBox="1"/>
          <p:nvPr/>
        </p:nvSpPr>
        <p:spPr>
          <a:xfrm>
            <a:off x="17864352" y="3556581"/>
            <a:ext cx="11657704" cy="635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СИГНАЛЫ СТРЕССА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начала нужно понять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есть ли у Вас эмоциональный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дискомфорт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или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следующие признаки: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61938" indent="-261938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мышечное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напряжение в области головы, шеи, спины;</a:t>
            </a:r>
          </a:p>
          <a:p>
            <a:pPr marL="261938" indent="-261938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тревожность;</a:t>
            </a:r>
          </a:p>
          <a:p>
            <a:pPr marL="261938" indent="-261938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раздражительность;</a:t>
            </a:r>
          </a:p>
          <a:p>
            <a:pPr marL="261938" indent="-261938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работоспособности;</a:t>
            </a:r>
          </a:p>
          <a:p>
            <a:pPr marL="261938" indent="-261938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апатия,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подавленность, нарушение сна;</a:t>
            </a:r>
          </a:p>
          <a:p>
            <a:pPr marL="261938" indent="-261938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рассеянность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концентрации 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памяти, замедление тема мыслительных процессов;</a:t>
            </a:r>
          </a:p>
          <a:p>
            <a:pPr marL="261938" indent="-261938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хроническая усталость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пессимизм, желание абстрагироваться от общества;</a:t>
            </a:r>
          </a:p>
          <a:p>
            <a:pPr marL="261938" indent="-261938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боль, необъяснимые боли в груди;</a:t>
            </a:r>
          </a:p>
          <a:p>
            <a:pPr marL="261938" indent="-261938"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аппетита, нарушение пищеварительной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1938" indent="-261938"/>
            <a:endParaRPr lang="ru-RU" sz="66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Что делать, если тревога не отпускает - Все аптеки">
            <a:extLst>
              <a:ext uri="{FF2B5EF4-FFF2-40B4-BE49-F238E27FC236}">
                <a16:creationId xmlns:a16="http://schemas.microsoft.com/office/drawing/2014/main" xmlns="" id="{2F1D9372-79F8-4E4B-83E8-C4B65D44D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1543" y="288472"/>
            <a:ext cx="5844041" cy="32888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0F537CD-846B-4748-A5FD-D62F3D5926C4}"/>
              </a:ext>
            </a:extLst>
          </p:cNvPr>
          <p:cNvSpPr txBox="1"/>
          <p:nvPr/>
        </p:nvSpPr>
        <p:spPr>
          <a:xfrm>
            <a:off x="32761441" y="-947608"/>
            <a:ext cx="1881229" cy="39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/>
          </a:p>
          <a:p>
            <a:pPr marL="136081" indent="-136081">
              <a:buFont typeface="Wingdings" panose="05000000000000000000" pitchFamily="2" charset="2"/>
              <a:buChar char="Ø"/>
            </a:pPr>
            <a:endParaRPr lang="ru-RU" sz="593" dirty="0"/>
          </a:p>
        </p:txBody>
      </p:sp>
      <p:sp>
        <p:nvSpPr>
          <p:cNvPr id="2" name="AutoShape 2" descr="Что такое стресс и, как и ним бороться?">
            <a:extLst>
              <a:ext uri="{FF2B5EF4-FFF2-40B4-BE49-F238E27FC236}">
                <a16:creationId xmlns:a16="http://schemas.microsoft.com/office/drawing/2014/main" xmlns="" id="{AF1C15A9-B6F1-4280-8A7C-611A3F54F7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867856" y="104679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E66C87D-3DBD-41C5-9841-A6BCA28E53C6}"/>
              </a:ext>
            </a:extLst>
          </p:cNvPr>
          <p:cNvSpPr txBox="1"/>
          <p:nvPr/>
        </p:nvSpPr>
        <p:spPr>
          <a:xfrm>
            <a:off x="9029700" y="3837520"/>
            <a:ext cx="860515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СТРЕССА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Стресс, особенно хронический,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 сказывается на физическом и психологическом состоянии человека.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приводит как к различным психоэмоциональным нарушениям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депрессии, тревожности, неврозам, апатии, выгоранию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пр.), так и к соматическим нарушениям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(болезням сердца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желудочно-кишечным трактом,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бронхиальной астме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др.).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5916D122-A89A-4CFB-BECB-2F0F3980EB13}"/>
              </a:ext>
            </a:extLst>
          </p:cNvPr>
          <p:cNvSpPr/>
          <p:nvPr/>
        </p:nvSpPr>
        <p:spPr>
          <a:xfrm>
            <a:off x="16497300" y="19820791"/>
            <a:ext cx="14570913" cy="10230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студентка 101 группы фармацевтического факультета Акилова Алиса Александровна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2184160-7DCC-469F-B4AB-4A220BDA9062}"/>
              </a:ext>
            </a:extLst>
          </p:cNvPr>
          <p:cNvSpPr txBox="1"/>
          <p:nvPr/>
        </p:nvSpPr>
        <p:spPr>
          <a:xfrm>
            <a:off x="13452231" y="18816920"/>
            <a:ext cx="18016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 - ВАШЕ МЕНТАЛЬНОЕ ЗДОРОВЬЕ ОЧЕНЬ ВАЖНО!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6282249-05D7-4D3D-8849-D15A9C600698}"/>
              </a:ext>
            </a:extLst>
          </p:cNvPr>
          <p:cNvSpPr txBox="1"/>
          <p:nvPr/>
        </p:nvSpPr>
        <p:spPr>
          <a:xfrm>
            <a:off x="7548019" y="12182934"/>
            <a:ext cx="1802660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ПРОФИЛАКТИКА СТРЕССА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негативные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влияния стресса намного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легче предупредить, нежели лечить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стоит использовать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 профилактики  и развития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стрессоустойчивости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хороший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(важен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физический отдых, но и психологический. Например, прогулка по парку, просмотр фильмов, встреча с друзьями и т.д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полноценный сон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(необходимы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7-8 ч. сна для полного восстановления организма);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питание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сбалансированное, полное нужных витаминов и минералов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нагрузки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виды спорта помогут держать своё тело в тонусе, а свою голову в здравом уме);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массаж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водные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расслабляющие организм физически и эмоционально.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 свою жизнь этими способами профилактики стресса и Вы многократно снизите риск его развития, станете более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выносливыми!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A7BA8F84-63C4-4487-A3FA-DE801E9A3F6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25503" t="48090" r="29565" b="7191"/>
          <a:stretch>
            <a:fillRect/>
          </a:stretch>
        </p:blipFill>
        <p:spPr bwMode="auto">
          <a:xfrm>
            <a:off x="466385" y="12670972"/>
            <a:ext cx="6997743" cy="5225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3BD7A54-D48E-4265-AED6-002B2EAE536F}"/>
              </a:ext>
            </a:extLst>
          </p:cNvPr>
          <p:cNvSpPr txBox="1"/>
          <p:nvPr/>
        </p:nvSpPr>
        <p:spPr>
          <a:xfrm>
            <a:off x="547757" y="18804168"/>
            <a:ext cx="12019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</a:p>
          <a:p>
            <a:pPr marL="342900" indent="-342900"/>
            <a:r>
              <a:rPr lang="ru-RU" sz="2800" b="0" kern="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Кирилл </a:t>
            </a:r>
            <a:r>
              <a:rPr lang="ru-RU" sz="2800" b="0" kern="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Ногалес</a:t>
            </a:r>
            <a:r>
              <a:rPr lang="ru-RU" sz="2800" b="0" kern="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«Профилактика стресса и развитие стрессоустойчивости!  https://4brain.ru/blog/stress-prevention/ Дата: 18 Сен 2019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pic>
        <p:nvPicPr>
          <p:cNvPr id="8" name="Picture 2" descr="https://fs.znanio.ru/d5af0e/84/20/d01b5e42345b81e5868b8746d6adb9854a.jpg"/>
          <p:cNvPicPr>
            <a:picLocks noChangeAspect="1" noChangeArrowheads="1"/>
          </p:cNvPicPr>
          <p:nvPr/>
        </p:nvPicPr>
        <p:blipFill>
          <a:blip r:embed="rId4" cstate="print"/>
          <a:srcRect l="3797" t="61381" r="67681" b="2971"/>
          <a:stretch>
            <a:fillRect/>
          </a:stretch>
        </p:blipFill>
        <p:spPr bwMode="auto">
          <a:xfrm>
            <a:off x="9220200" y="9448800"/>
            <a:ext cx="3306390" cy="3104779"/>
          </a:xfrm>
          <a:prstGeom prst="rect">
            <a:avLst/>
          </a:prstGeom>
          <a:noFill/>
        </p:spPr>
      </p:pic>
      <p:pic>
        <p:nvPicPr>
          <p:cNvPr id="1028" name="Picture 4" descr="https://belo-kuriha-san.ru/upload/iblock/2d1/2d11c3bc7f2a6a695f8a24779ebf05e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646743" y="12304712"/>
            <a:ext cx="5900058" cy="5900058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9086850" y="8384722"/>
            <a:ext cx="89344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вопрос: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защититься от стресса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 ним бороться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2975771" y="9977735"/>
            <a:ext cx="183773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 появлении перечисленных признаков следует проконсультироваться с психологом.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Если есть выраженные симптомы и реакции организма, то необходимо записаться на прием к врачу-психотерапевту, который </a:t>
            </a:r>
            <a:r>
              <a:rPr lang="ru-RU" sz="2800" dirty="0" smtClean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 стадию стресса, поможет найти неосознаваемые стрессовые факторы, подберет метод коррекции, который убережет от серьезных осложнений.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https://ds04.infourok.ru/uploads/ex/0e1c/0011fbf3-fe5816a7/img8.jpg"/>
          <p:cNvPicPr>
            <a:picLocks noChangeAspect="1" noChangeArrowheads="1"/>
          </p:cNvPicPr>
          <p:nvPr/>
        </p:nvPicPr>
        <p:blipFill>
          <a:blip r:embed="rId6" cstate="print"/>
          <a:srcRect l="68775" t="9890" r="4082" b="8839"/>
          <a:stretch>
            <a:fillRect/>
          </a:stretch>
        </p:blipFill>
        <p:spPr bwMode="auto">
          <a:xfrm>
            <a:off x="28975050" y="4632763"/>
            <a:ext cx="2491241" cy="55943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7492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</TotalTime>
  <Words>399</Words>
  <Application>Microsoft Office PowerPoint</Application>
  <PresentationFormat>Произвольный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</cp:lastModifiedBy>
  <cp:revision>19</cp:revision>
  <dcterms:created xsi:type="dcterms:W3CDTF">2022-03-12T10:45:53Z</dcterms:created>
  <dcterms:modified xsi:type="dcterms:W3CDTF">2022-04-21T13:54:47Z</dcterms:modified>
</cp:coreProperties>
</file>