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0" r:id="rId2"/>
  </p:sldIdLst>
  <p:sldSz cx="30275213" cy="21383625"/>
  <p:notesSz cx="6858000" cy="9144000"/>
  <p:defaultTextStyle>
    <a:defPPr>
      <a:defRPr lang="en-US"/>
    </a:defPPr>
    <a:lvl1pPr marL="0" algn="l" defTabSz="457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97" algn="l" defTabSz="457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94" algn="l" defTabSz="457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91" algn="l" defTabSz="457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85" algn="l" defTabSz="457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82" algn="l" defTabSz="457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79" algn="l" defTabSz="457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76" algn="l" defTabSz="457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773" algn="l" defTabSz="457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  <p15:guide id="3" pos="95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" initials="С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CC3300"/>
    <a:srgbClr val="FF9966"/>
    <a:srgbClr val="873B22"/>
    <a:srgbClr val="FF0066"/>
    <a:srgbClr val="FF99FF"/>
    <a:srgbClr val="FFCCFF"/>
    <a:srgbClr val="E46C0A"/>
    <a:srgbClr val="FFCCCC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6" autoAdjust="0"/>
    <p:restoredTop sz="96144" autoAdjust="0"/>
  </p:normalViewPr>
  <p:slideViewPr>
    <p:cSldViewPr snapToGrid="0">
      <p:cViewPr>
        <p:scale>
          <a:sx n="33" d="100"/>
          <a:sy n="33" d="100"/>
        </p:scale>
        <p:origin x="-564" y="-78"/>
      </p:cViewPr>
      <p:guideLst>
        <p:guide orient="horz" pos="6735"/>
        <p:guide pos="9535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03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629C1-6059-466D-AAEF-19C199CBB9C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F0D81-8711-44FC-AF64-A337F293D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51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641" y="6642788"/>
            <a:ext cx="25733931" cy="45836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282" y="12117388"/>
            <a:ext cx="21192649" cy="54647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1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7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9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4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8645-07FF-456D-BE2F-4958F457C43B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2E-E11B-46C2-A587-155CEE092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03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8645-07FF-456D-BE2F-4958F457C43B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2E-E11B-46C2-A587-155CEE092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18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76283" y="2668006"/>
            <a:ext cx="22548726" cy="568943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4332" y="2668006"/>
            <a:ext cx="67157362" cy="568943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8645-07FF-456D-BE2F-4958F457C43B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2E-E11B-46C2-A587-155CEE092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47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8645-07FF-456D-BE2F-4958F457C43B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2E-E11B-46C2-A587-155CEE092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9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33" y="13740960"/>
            <a:ext cx="25733931" cy="4247026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533" y="9063294"/>
            <a:ext cx="25733931" cy="4677666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59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119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679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239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79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359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291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47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8645-07FF-456D-BE2F-4958F457C43B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2E-E11B-46C2-A587-155CEE092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93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14332" y="15557580"/>
            <a:ext cx="44850417" cy="4400472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69341" y="15557580"/>
            <a:ext cx="44855671" cy="4400472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8645-07FF-456D-BE2F-4958F457C43B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2E-E11B-46C2-A587-155CEE092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28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761" y="856336"/>
            <a:ext cx="27247692" cy="35639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761" y="4786568"/>
            <a:ext cx="13376810" cy="199481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597" indent="0">
              <a:buNone/>
              <a:defRPr sz="6500" b="1"/>
            </a:lvl2pPr>
            <a:lvl3pPr marL="2951198" indent="0">
              <a:buNone/>
              <a:defRPr sz="5800" b="1"/>
            </a:lvl3pPr>
            <a:lvl4pPr marL="4426795" indent="0">
              <a:buNone/>
              <a:defRPr sz="5200" b="1"/>
            </a:lvl4pPr>
            <a:lvl5pPr marL="5902396" indent="0">
              <a:buNone/>
              <a:defRPr sz="5200" b="1"/>
            </a:lvl5pPr>
            <a:lvl6pPr marL="7377993" indent="0">
              <a:buNone/>
              <a:defRPr sz="5200" b="1"/>
            </a:lvl6pPr>
            <a:lvl7pPr marL="8853594" indent="0">
              <a:buNone/>
              <a:defRPr sz="5200" b="1"/>
            </a:lvl7pPr>
            <a:lvl8pPr marL="10329191" indent="0">
              <a:buNone/>
              <a:defRPr sz="5200" b="1"/>
            </a:lvl8pPr>
            <a:lvl9pPr marL="11804791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13761" y="6781381"/>
            <a:ext cx="13376810" cy="12320336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79392" y="4786568"/>
            <a:ext cx="13382065" cy="199481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597" indent="0">
              <a:buNone/>
              <a:defRPr sz="6500" b="1"/>
            </a:lvl2pPr>
            <a:lvl3pPr marL="2951198" indent="0">
              <a:buNone/>
              <a:defRPr sz="5800" b="1"/>
            </a:lvl3pPr>
            <a:lvl4pPr marL="4426795" indent="0">
              <a:buNone/>
              <a:defRPr sz="5200" b="1"/>
            </a:lvl4pPr>
            <a:lvl5pPr marL="5902396" indent="0">
              <a:buNone/>
              <a:defRPr sz="5200" b="1"/>
            </a:lvl5pPr>
            <a:lvl6pPr marL="7377993" indent="0">
              <a:buNone/>
              <a:defRPr sz="5200" b="1"/>
            </a:lvl6pPr>
            <a:lvl7pPr marL="8853594" indent="0">
              <a:buNone/>
              <a:defRPr sz="5200" b="1"/>
            </a:lvl7pPr>
            <a:lvl8pPr marL="10329191" indent="0">
              <a:buNone/>
              <a:defRPr sz="5200" b="1"/>
            </a:lvl8pPr>
            <a:lvl9pPr marL="11804791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379392" y="6781381"/>
            <a:ext cx="13382065" cy="12320336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8645-07FF-456D-BE2F-4958F457C43B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2E-E11B-46C2-A587-155CEE092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6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8645-07FF-456D-BE2F-4958F457C43B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2E-E11B-46C2-A587-155CEE092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41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8645-07FF-456D-BE2F-4958F457C43B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2E-E11B-46C2-A587-155CEE092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68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766" y="851385"/>
            <a:ext cx="9960336" cy="362333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6767" y="851386"/>
            <a:ext cx="16924685" cy="18250332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3766" y="4474726"/>
            <a:ext cx="9960336" cy="14626995"/>
          </a:xfrm>
        </p:spPr>
        <p:txBody>
          <a:bodyPr/>
          <a:lstStyle>
            <a:lvl1pPr marL="0" indent="0">
              <a:buNone/>
              <a:defRPr sz="4500"/>
            </a:lvl1pPr>
            <a:lvl2pPr marL="1475597" indent="0">
              <a:buNone/>
              <a:defRPr sz="3900"/>
            </a:lvl2pPr>
            <a:lvl3pPr marL="2951198" indent="0">
              <a:buNone/>
              <a:defRPr sz="3200"/>
            </a:lvl3pPr>
            <a:lvl4pPr marL="4426795" indent="0">
              <a:buNone/>
              <a:defRPr sz="2900"/>
            </a:lvl4pPr>
            <a:lvl5pPr marL="5902396" indent="0">
              <a:buNone/>
              <a:defRPr sz="2900"/>
            </a:lvl5pPr>
            <a:lvl6pPr marL="7377993" indent="0">
              <a:buNone/>
              <a:defRPr sz="2900"/>
            </a:lvl6pPr>
            <a:lvl7pPr marL="8853594" indent="0">
              <a:buNone/>
              <a:defRPr sz="2900"/>
            </a:lvl7pPr>
            <a:lvl8pPr marL="10329191" indent="0">
              <a:buNone/>
              <a:defRPr sz="2900"/>
            </a:lvl8pPr>
            <a:lvl9pPr marL="11804791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8645-07FF-456D-BE2F-4958F457C43B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2E-E11B-46C2-A587-155CEE092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05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4154" y="14968537"/>
            <a:ext cx="18165128" cy="1767121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4154" y="1910666"/>
            <a:ext cx="18165128" cy="12830175"/>
          </a:xfrm>
        </p:spPr>
        <p:txBody>
          <a:bodyPr/>
          <a:lstStyle>
            <a:lvl1pPr marL="0" indent="0">
              <a:buNone/>
              <a:defRPr sz="10300"/>
            </a:lvl1pPr>
            <a:lvl2pPr marL="1475597" indent="0">
              <a:buNone/>
              <a:defRPr sz="9000"/>
            </a:lvl2pPr>
            <a:lvl3pPr marL="2951198" indent="0">
              <a:buNone/>
              <a:defRPr sz="7700"/>
            </a:lvl3pPr>
            <a:lvl4pPr marL="4426795" indent="0">
              <a:buNone/>
              <a:defRPr sz="6500"/>
            </a:lvl4pPr>
            <a:lvl5pPr marL="5902396" indent="0">
              <a:buNone/>
              <a:defRPr sz="6500"/>
            </a:lvl5pPr>
            <a:lvl6pPr marL="7377993" indent="0">
              <a:buNone/>
              <a:defRPr sz="6500"/>
            </a:lvl6pPr>
            <a:lvl7pPr marL="8853594" indent="0">
              <a:buNone/>
              <a:defRPr sz="6500"/>
            </a:lvl7pPr>
            <a:lvl8pPr marL="10329191" indent="0">
              <a:buNone/>
              <a:defRPr sz="6500"/>
            </a:lvl8pPr>
            <a:lvl9pPr marL="11804791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4154" y="16735658"/>
            <a:ext cx="18165128" cy="2509604"/>
          </a:xfrm>
        </p:spPr>
        <p:txBody>
          <a:bodyPr/>
          <a:lstStyle>
            <a:lvl1pPr marL="0" indent="0">
              <a:buNone/>
              <a:defRPr sz="4500"/>
            </a:lvl1pPr>
            <a:lvl2pPr marL="1475597" indent="0">
              <a:buNone/>
              <a:defRPr sz="3900"/>
            </a:lvl2pPr>
            <a:lvl3pPr marL="2951198" indent="0">
              <a:buNone/>
              <a:defRPr sz="3200"/>
            </a:lvl3pPr>
            <a:lvl4pPr marL="4426795" indent="0">
              <a:buNone/>
              <a:defRPr sz="2900"/>
            </a:lvl4pPr>
            <a:lvl5pPr marL="5902396" indent="0">
              <a:buNone/>
              <a:defRPr sz="2900"/>
            </a:lvl5pPr>
            <a:lvl6pPr marL="7377993" indent="0">
              <a:buNone/>
              <a:defRPr sz="2900"/>
            </a:lvl6pPr>
            <a:lvl7pPr marL="8853594" indent="0">
              <a:buNone/>
              <a:defRPr sz="2900"/>
            </a:lvl7pPr>
            <a:lvl8pPr marL="10329191" indent="0">
              <a:buNone/>
              <a:defRPr sz="2900"/>
            </a:lvl8pPr>
            <a:lvl9pPr marL="11804791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8645-07FF-456D-BE2F-4958F457C43B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FF2E-E11B-46C2-A587-155CEE092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09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761" y="856336"/>
            <a:ext cx="27247692" cy="3563938"/>
          </a:xfrm>
          <a:prstGeom prst="rect">
            <a:avLst/>
          </a:prstGeom>
        </p:spPr>
        <p:txBody>
          <a:bodyPr vert="horz" lIns="295119" tIns="147561" rIns="295119" bIns="14756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761" y="4989514"/>
            <a:ext cx="27247692" cy="14112204"/>
          </a:xfrm>
          <a:prstGeom prst="rect">
            <a:avLst/>
          </a:prstGeom>
        </p:spPr>
        <p:txBody>
          <a:bodyPr vert="horz" lIns="295119" tIns="147561" rIns="295119" bIns="1475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761" y="19819454"/>
            <a:ext cx="7064216" cy="1138480"/>
          </a:xfrm>
          <a:prstGeom prst="rect">
            <a:avLst/>
          </a:prstGeom>
        </p:spPr>
        <p:txBody>
          <a:bodyPr vert="horz" lIns="295119" tIns="147561" rIns="295119" bIns="147561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B8645-07FF-456D-BE2F-4958F457C43B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4031" y="19819454"/>
            <a:ext cx="9587151" cy="1138480"/>
          </a:xfrm>
          <a:prstGeom prst="rect">
            <a:avLst/>
          </a:prstGeom>
        </p:spPr>
        <p:txBody>
          <a:bodyPr vert="horz" lIns="295119" tIns="147561" rIns="295119" bIns="147561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697236" y="19819454"/>
            <a:ext cx="7064216" cy="1138480"/>
          </a:xfrm>
          <a:prstGeom prst="rect">
            <a:avLst/>
          </a:prstGeom>
        </p:spPr>
        <p:txBody>
          <a:bodyPr vert="horz" lIns="295119" tIns="147561" rIns="295119" bIns="147561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0FF2E-E11B-46C2-A587-155CEE092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33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2951198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698" indent="-1106698" algn="l" defTabSz="29511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7849" indent="-922248" algn="l" defTabSz="2951198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8996" indent="-737799" algn="l" defTabSz="2951198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4597" indent="-737799" algn="l" defTabSz="2951198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0194" indent="-737799" algn="l" defTabSz="2951198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5795" indent="-737799" algn="l" defTabSz="2951198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1392" indent="-737799" algn="l" defTabSz="2951198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6993" indent="-737799" algn="l" defTabSz="2951198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2590" indent="-737799" algn="l" defTabSz="2951198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597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1198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6795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2396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7993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3594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9191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4791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-s3-cdn-cf.behance.net/project_modules/1400_opt_1/81db3792800043.5e54d2253ae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75213" cy="21383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799822" y="10095353"/>
            <a:ext cx="6183085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вреда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фастфуда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806" y="10707724"/>
            <a:ext cx="7509270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Высокая калорийность</a:t>
            </a:r>
          </a:p>
          <a:p>
            <a:pPr algn="just"/>
            <a:r>
              <a:rPr lang="ru-RU" sz="2600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</a:t>
            </a:r>
            <a:r>
              <a:rPr lang="ru-RU" sz="2600" kern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не содержит сложных углеводов и ненасыщенных </a:t>
            </a:r>
            <a:r>
              <a:rPr lang="ru-RU" sz="2600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жиров, чтобы снабжать </a:t>
            </a:r>
            <a:r>
              <a:rPr lang="ru-RU" sz="2600" kern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энергией. Не содержится в этой еде и витаминов. </a:t>
            </a:r>
            <a:r>
              <a:rPr lang="ru-RU" sz="2600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</a:t>
            </a:r>
            <a:r>
              <a:rPr lang="ru-RU" sz="2600" kern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 течение дня еще пару раз подкрепиться, чтобы обеспечить свой организм всем </a:t>
            </a:r>
            <a:r>
              <a:rPr lang="ru-RU" sz="2600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необходимым.</a:t>
            </a:r>
            <a:r>
              <a:rPr lang="en-US" sz="2600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kern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суточное потребление калорий возрастает вдвое или даже втрое, что может привести ребенка к </a:t>
            </a:r>
            <a:r>
              <a:rPr lang="ru-RU" sz="2600" kern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ожирению.</a:t>
            </a:r>
            <a:endParaRPr lang="ru-RU" sz="2600" kern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770" y="16679462"/>
            <a:ext cx="7509270" cy="4493538"/>
          </a:xfrm>
          <a:prstGeom prst="rect">
            <a:avLst/>
          </a:prstGeom>
          <a:solidFill>
            <a:srgbClr val="FF99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Несбалансированность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норме человек должен потреблять белки, жиры и углеводы в соотношении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1:1:4. Большая часть углеводов должна приходиться на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крупы, овощи и фрукты. В блюдах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фастфуда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мало сложных углеводов, грубой клетчатки и белка. Продукты быстрого питания слишком жирные. Причем это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насыщенные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жиры, которые дают сильную нагрузку на печень и при ежедневном потреблении вызывают гипертонию, закупорку сосудов и повышение уровня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холестерина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806" y="14493812"/>
            <a:ext cx="7509270" cy="20928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Пищевые добавки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Пропилен гликоль, сульфат аммония, силикат кальция,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азодикарбонамид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дигидропирофосфат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натрия, нитрат натрия,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диоксид титана, диоксид кремния.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74810" y="4892939"/>
            <a:ext cx="10770213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ВРЕДЕН ФАСТФУД ДЛЯ ДЕТСКОГО ОРГАНИЗМА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8971" y="7892246"/>
            <a:ext cx="12023156" cy="2092881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фаст-фуд стал любимой едой многих людей. Отправляясь в заведения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быстрого питания: KFC,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Макдoналдс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Subway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Burger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люди не задумываются о вреде, который тем самым наносят своему организму, особенно неокрепшему, ведь большинство посетителей таких мест – дети и подростки.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31567" y="10035589"/>
            <a:ext cx="5182891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употребления быстрой пищи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08390" y="14783574"/>
            <a:ext cx="6695525" cy="2893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Вредный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фастфуд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газированные напитки приводят к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повышению уровня сахара в крови детей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Это увеличивает вероятность развития диабета второго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типа, который почти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4 раза повышает вероятность развития заболеваний сердца 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способствует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повреждению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почек.</a:t>
            </a:r>
            <a:endParaRPr lang="ru-RU" sz="2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98882" y="10989408"/>
            <a:ext cx="6695525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Насыщенные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жиры вызывают </a:t>
            </a: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холестерина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крови.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Холестерин может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приводить к серьезным сердечным заболеваниям.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Фастфуд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содержит очень много солей. И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збыток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натрия или калия – это основная причина повышения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кровяного давления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Нарушения, связанные с кровяным давлением, способны оказывать тяжелое подавляющее действие на жизнь ребенка.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98882" y="17764005"/>
            <a:ext cx="6732624" cy="3293209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Свежие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фрукты и овощи являются источником энергии и питательных веществ,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требующихся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развития организма детей. Дефицит железа,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приводить к анемии. Анемия, в сочетании с перегруженностью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организма насыщенными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жирами, содержащимися в </a:t>
            </a:r>
            <a:r>
              <a:rPr lang="ru-RU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фастфуде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может становиться причиной слабости и ожирения.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820010" y="11936959"/>
            <a:ext cx="6732618" cy="20928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2250"/>
              </a:spcAft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Хот-дог.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Смесь по калорийности и вреду просто убийственная. Однако можно найти вполне полезную альтернативу - это булочка из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цельнозернового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хлеба с кусочком отварной говядины или куриной грудки. </a:t>
            </a:r>
            <a:endParaRPr lang="ru-RU" sz="2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grill-express.ru/wp-content/uploads/2021/11/065b8ac2-8bbb-4646-880e-3329cd41925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37605" y="14142361"/>
            <a:ext cx="4306841" cy="4300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9.depositphotos.com/1090845/1107/i/950/depositphotos_11072264-stock-photo-sandwich-with-brown-brea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216"/>
          <a:stretch/>
        </p:blipFill>
        <p:spPr bwMode="auto">
          <a:xfrm>
            <a:off x="17928220" y="14100153"/>
            <a:ext cx="3999717" cy="3876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2286317" y="11934842"/>
            <a:ext cx="6799839" cy="30892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Гамбургер.</a:t>
            </a: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взять отрубные хлебцы, слоями положить листья салата с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кружками огурца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помидора. Между ними поместите слой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моцареллы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отварное филе красной рыбы, тонкий кусочек отварной говядины. Если соединить все слои - получится полезный сэндвич.</a:t>
            </a:r>
            <a:endParaRPr lang="ru-RU" sz="2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img3.goodfon.ru/wallpaper/nbig/a/51/fastfud-sendvich-gamburg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94" r="15640"/>
          <a:stretch/>
        </p:blipFill>
        <p:spPr bwMode="auto">
          <a:xfrm>
            <a:off x="22196320" y="14917750"/>
            <a:ext cx="3915106" cy="3833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4582122" y="3315259"/>
            <a:ext cx="7261131" cy="43736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2250"/>
              </a:spcAft>
            </a:pPr>
            <a:r>
              <a:rPr lang="ru-RU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Шаурма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обычно набитое в батон или лаваш смешанное с овощами жареное мясо со шкуркой. Все это щедро поливается майонезом и специями с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глютаматом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натрия. Однако и ей можно найти прекрасную альтернативу - это закатанные в лаваш кусочки рыбного или куриного филе (без кожи), поджаренные на гриле или приготовленные на пару с добавлением овощей и лимонного сока, приправленные черным перцем и зеленью.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s://eda.yandex/images/3583740/0f06d22210bb4b89a270d3b19c5420f3-1100x82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0" t="19878" r="19666" b="18546"/>
          <a:stretch/>
        </p:blipFill>
        <p:spPr bwMode="auto">
          <a:xfrm>
            <a:off x="14241949" y="7755261"/>
            <a:ext cx="4341375" cy="37257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gotovim-doma.ru/forum/files/5/f4/5f47dc7b7e84dc0855141d84fd0143c7_1393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67" t="18133" r="23633" b="22667"/>
          <a:stretch/>
        </p:blipFill>
        <p:spPr bwMode="auto">
          <a:xfrm>
            <a:off x="17885319" y="7272993"/>
            <a:ext cx="4151818" cy="3970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2424996" y="3328204"/>
            <a:ext cx="6405497" cy="3945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225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Пицца.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Полезная альтернатива - взять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бездрожжевое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пресное тесто, сделать начинку из помидоров, грибов, болгарского перца, кусочков отварной куриной грудки или говядины, залить смесью из нежирного натурального несладкого йогурта с чесноком, черным перцем и капелькой лимонного сока, посыпать твердым маложирным сыром.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42" name="Picture 18" descr="https://avatars.mds.yandex.net/get-zen_doc/1602847/pub_5f990d495142496dd15b508f_5f991516d203541abd3f9e92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4729" y="7343614"/>
            <a:ext cx="4551934" cy="3924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maxvps.ru/wp-content/uploads/9/e/4/9e4ebe7cba6aced8b24bb72df7efea0e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3762" y="7028908"/>
            <a:ext cx="4809091" cy="3980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banana.by/uploads/posts/2018-05/1526370484_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20068" y="18867497"/>
            <a:ext cx="3817562" cy="24207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9660947" y="2059723"/>
            <a:ext cx="475238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 замена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фастфуду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0" name="Picture 26" descr="https://ds02.infourok.ru/uploads/ex/0bdc/00026953-a90c458c/img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99" t="54653"/>
          <a:stretch/>
        </p:blipFill>
        <p:spPr bwMode="auto">
          <a:xfrm>
            <a:off x="17432371" y="18741115"/>
            <a:ext cx="4410882" cy="25471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5384" y="0"/>
            <a:ext cx="2615411" cy="252396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153140" y="175443"/>
            <a:ext cx="15621000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 ВО ТВЕРСКОЙ ГОСУДАРСТВЕННЫЙ  МЕДИЦИНСКИЙ  УНИВЕРСИТЕТ МИНЗДРАВА РОССИИ </a:t>
            </a:r>
            <a:endParaRPr lang="ru-RU" sz="2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2189672" y="704697"/>
            <a:ext cx="7789667" cy="8925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Мишукова Александра Олеговна, студентка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педиатрического факультета</a:t>
            </a:r>
            <a:endParaRPr lang="ru-RU" sz="2600" dirty="0"/>
          </a:p>
        </p:txBody>
      </p:sp>
      <p:pic>
        <p:nvPicPr>
          <p:cNvPr id="33" name="Picture 10" descr="https://avatars.mds.yandex.net/get-zen_doc/61795/pub_5abd3a68a936f4806a30c523_5abd3cf94bf161f67593af4a/scale_120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06" t="8779" r="30361"/>
          <a:stretch/>
        </p:blipFill>
        <p:spPr bwMode="auto">
          <a:xfrm>
            <a:off x="24830742" y="14723087"/>
            <a:ext cx="4071385" cy="4144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6776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561</Words>
  <Application>Microsoft Office PowerPoint</Application>
  <PresentationFormat>Произвольный</PresentationFormat>
  <Paragraphs>20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qwerty</cp:lastModifiedBy>
  <cp:revision>130</cp:revision>
  <dcterms:created xsi:type="dcterms:W3CDTF">2021-03-16T14:53:28Z</dcterms:created>
  <dcterms:modified xsi:type="dcterms:W3CDTF">2022-04-04T17:49:01Z</dcterms:modified>
</cp:coreProperties>
</file>