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16202025"/>
  <p:notesSz cx="6858000" cy="9144000"/>
  <p:defaultTextStyle>
    <a:defPPr>
      <a:defRPr lang="ru-RU"/>
    </a:defPPr>
    <a:lvl1pPr marL="0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692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9383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9075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8766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8458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8149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7841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7532" algn="l" defTabSz="109938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152" y="1014"/>
      </p:cViewPr>
      <p:guideLst>
        <p:guide orient="horz" pos="5103"/>
        <p:guide pos="5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03CF4-8FE8-4706-A217-11342A1A8C92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4000" y="685800"/>
            <a:ext cx="3810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89E4-8246-4C8C-B755-CCA6B1ED90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47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9692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9383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9075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8766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8458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8149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7841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7532" algn="l" defTabSz="10993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24000" y="685800"/>
            <a:ext cx="3810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89E4-8246-4C8C-B755-CCA6B1ED90B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418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171" y="5033133"/>
            <a:ext cx="15301912" cy="34729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0340" y="9181147"/>
            <a:ext cx="12601575" cy="41405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9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9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8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8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8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97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67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43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51633" y="648838"/>
            <a:ext cx="4050505" cy="1382422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4" y="648838"/>
            <a:ext cx="11851482" cy="138242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12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36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056" y="10411307"/>
            <a:ext cx="15301912" cy="3217901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056" y="6867114"/>
            <a:ext cx="15301912" cy="3544191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96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93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90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87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84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81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78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9753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8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0115" y="3780477"/>
            <a:ext cx="7950993" cy="1069258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51144" y="3780477"/>
            <a:ext cx="7950993" cy="1069258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1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2" y="3626705"/>
            <a:ext cx="7954122" cy="151143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9692" indent="0">
              <a:buNone/>
              <a:defRPr sz="2400" b="1"/>
            </a:lvl2pPr>
            <a:lvl3pPr marL="1099383" indent="0">
              <a:buNone/>
              <a:defRPr sz="2200" b="1"/>
            </a:lvl3pPr>
            <a:lvl4pPr marL="1649075" indent="0">
              <a:buNone/>
              <a:defRPr sz="1900" b="1"/>
            </a:lvl4pPr>
            <a:lvl5pPr marL="2198766" indent="0">
              <a:buNone/>
              <a:defRPr sz="1900" b="1"/>
            </a:lvl5pPr>
            <a:lvl6pPr marL="2748458" indent="0">
              <a:buNone/>
              <a:defRPr sz="1900" b="1"/>
            </a:lvl6pPr>
            <a:lvl7pPr marL="3298149" indent="0">
              <a:buNone/>
              <a:defRPr sz="1900" b="1"/>
            </a:lvl7pPr>
            <a:lvl8pPr marL="3847841" indent="0">
              <a:buNone/>
              <a:defRPr sz="1900" b="1"/>
            </a:lvl8pPr>
            <a:lvl9pPr marL="439753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0112" y="5138141"/>
            <a:ext cx="7954122" cy="933491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144895" y="3626705"/>
            <a:ext cx="7957245" cy="151143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9692" indent="0">
              <a:buNone/>
              <a:defRPr sz="2400" b="1"/>
            </a:lvl2pPr>
            <a:lvl3pPr marL="1099383" indent="0">
              <a:buNone/>
              <a:defRPr sz="2200" b="1"/>
            </a:lvl3pPr>
            <a:lvl4pPr marL="1649075" indent="0">
              <a:buNone/>
              <a:defRPr sz="1900" b="1"/>
            </a:lvl4pPr>
            <a:lvl5pPr marL="2198766" indent="0">
              <a:buNone/>
              <a:defRPr sz="1900" b="1"/>
            </a:lvl5pPr>
            <a:lvl6pPr marL="2748458" indent="0">
              <a:buNone/>
              <a:defRPr sz="1900" b="1"/>
            </a:lvl6pPr>
            <a:lvl7pPr marL="3298149" indent="0">
              <a:buNone/>
              <a:defRPr sz="1900" b="1"/>
            </a:lvl7pPr>
            <a:lvl8pPr marL="3847841" indent="0">
              <a:buNone/>
              <a:defRPr sz="1900" b="1"/>
            </a:lvl8pPr>
            <a:lvl9pPr marL="439753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144895" y="5138141"/>
            <a:ext cx="7957245" cy="933491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58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26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47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4" y="645083"/>
            <a:ext cx="5922617" cy="274534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8379" y="645087"/>
            <a:ext cx="10063758" cy="1382798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0114" y="3390428"/>
            <a:ext cx="5922617" cy="11082636"/>
          </a:xfrm>
        </p:spPr>
        <p:txBody>
          <a:bodyPr/>
          <a:lstStyle>
            <a:lvl1pPr marL="0" indent="0">
              <a:buNone/>
              <a:defRPr sz="1700"/>
            </a:lvl1pPr>
            <a:lvl2pPr marL="549692" indent="0">
              <a:buNone/>
              <a:defRPr sz="1400"/>
            </a:lvl2pPr>
            <a:lvl3pPr marL="1099383" indent="0">
              <a:buNone/>
              <a:defRPr sz="1200"/>
            </a:lvl3pPr>
            <a:lvl4pPr marL="1649075" indent="0">
              <a:buNone/>
              <a:defRPr sz="1100"/>
            </a:lvl4pPr>
            <a:lvl5pPr marL="2198766" indent="0">
              <a:buNone/>
              <a:defRPr sz="1100"/>
            </a:lvl5pPr>
            <a:lvl6pPr marL="2748458" indent="0">
              <a:buNone/>
              <a:defRPr sz="1100"/>
            </a:lvl6pPr>
            <a:lvl7pPr marL="3298149" indent="0">
              <a:buNone/>
              <a:defRPr sz="1100"/>
            </a:lvl7pPr>
            <a:lvl8pPr marL="3847841" indent="0">
              <a:buNone/>
              <a:defRPr sz="1100"/>
            </a:lvl8pPr>
            <a:lvl9pPr marL="439753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95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8568" y="11341417"/>
            <a:ext cx="10801350" cy="13389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28568" y="1447683"/>
            <a:ext cx="10801350" cy="9721215"/>
          </a:xfrm>
        </p:spPr>
        <p:txBody>
          <a:bodyPr/>
          <a:lstStyle>
            <a:lvl1pPr marL="0" indent="0">
              <a:buNone/>
              <a:defRPr sz="3800"/>
            </a:lvl1pPr>
            <a:lvl2pPr marL="549692" indent="0">
              <a:buNone/>
              <a:defRPr sz="3400"/>
            </a:lvl2pPr>
            <a:lvl3pPr marL="1099383" indent="0">
              <a:buNone/>
              <a:defRPr sz="2900"/>
            </a:lvl3pPr>
            <a:lvl4pPr marL="1649075" indent="0">
              <a:buNone/>
              <a:defRPr sz="2400"/>
            </a:lvl4pPr>
            <a:lvl5pPr marL="2198766" indent="0">
              <a:buNone/>
              <a:defRPr sz="2400"/>
            </a:lvl5pPr>
            <a:lvl6pPr marL="2748458" indent="0">
              <a:buNone/>
              <a:defRPr sz="2400"/>
            </a:lvl6pPr>
            <a:lvl7pPr marL="3298149" indent="0">
              <a:buNone/>
              <a:defRPr sz="2400"/>
            </a:lvl7pPr>
            <a:lvl8pPr marL="3847841" indent="0">
              <a:buNone/>
              <a:defRPr sz="2400"/>
            </a:lvl8pPr>
            <a:lvl9pPr marL="4397532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28568" y="12680338"/>
            <a:ext cx="10801350" cy="1901486"/>
          </a:xfrm>
        </p:spPr>
        <p:txBody>
          <a:bodyPr/>
          <a:lstStyle>
            <a:lvl1pPr marL="0" indent="0">
              <a:buNone/>
              <a:defRPr sz="1700"/>
            </a:lvl1pPr>
            <a:lvl2pPr marL="549692" indent="0">
              <a:buNone/>
              <a:defRPr sz="1400"/>
            </a:lvl2pPr>
            <a:lvl3pPr marL="1099383" indent="0">
              <a:buNone/>
              <a:defRPr sz="1200"/>
            </a:lvl3pPr>
            <a:lvl4pPr marL="1649075" indent="0">
              <a:buNone/>
              <a:defRPr sz="1100"/>
            </a:lvl4pPr>
            <a:lvl5pPr marL="2198766" indent="0">
              <a:buNone/>
              <a:defRPr sz="1100"/>
            </a:lvl5pPr>
            <a:lvl6pPr marL="2748458" indent="0">
              <a:buNone/>
              <a:defRPr sz="1100"/>
            </a:lvl6pPr>
            <a:lvl7pPr marL="3298149" indent="0">
              <a:buNone/>
              <a:defRPr sz="1100"/>
            </a:lvl7pPr>
            <a:lvl8pPr marL="3847841" indent="0">
              <a:buNone/>
              <a:defRPr sz="1100"/>
            </a:lvl8pPr>
            <a:lvl9pPr marL="439753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84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5" y="648832"/>
            <a:ext cx="16202025" cy="2700338"/>
          </a:xfrm>
          <a:prstGeom prst="rect">
            <a:avLst/>
          </a:prstGeom>
        </p:spPr>
        <p:txBody>
          <a:bodyPr vert="horz" lIns="109938" tIns="54969" rIns="109938" bIns="5496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5" y="3780477"/>
            <a:ext cx="16202025" cy="10692587"/>
          </a:xfrm>
          <a:prstGeom prst="rect">
            <a:avLst/>
          </a:prstGeom>
        </p:spPr>
        <p:txBody>
          <a:bodyPr vert="horz" lIns="109938" tIns="54969" rIns="109938" bIns="5496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00115" y="15016882"/>
            <a:ext cx="4200525" cy="862609"/>
          </a:xfrm>
          <a:prstGeom prst="rect">
            <a:avLst/>
          </a:prstGeom>
        </p:spPr>
        <p:txBody>
          <a:bodyPr vert="horz" lIns="109938" tIns="54969" rIns="109938" bIns="5496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CE8DF-F63A-45DD-9BCC-BC78BD5C75EA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150771" y="15016882"/>
            <a:ext cx="5700712" cy="862609"/>
          </a:xfrm>
          <a:prstGeom prst="rect">
            <a:avLst/>
          </a:prstGeom>
        </p:spPr>
        <p:txBody>
          <a:bodyPr vert="horz" lIns="109938" tIns="54969" rIns="109938" bIns="5496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901615" y="15016882"/>
            <a:ext cx="4200525" cy="862609"/>
          </a:xfrm>
          <a:prstGeom prst="rect">
            <a:avLst/>
          </a:prstGeom>
        </p:spPr>
        <p:txBody>
          <a:bodyPr vert="horz" lIns="109938" tIns="54969" rIns="109938" bIns="5496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6AAF-B9AC-4FDB-AD07-E656BC94D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91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9383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2269" indent="-412269" algn="l" defTabSz="109938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3249" indent="-343557" algn="l" defTabSz="1099383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4229" indent="-274846" algn="l" defTabSz="109938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3920" indent="-274846" algn="l" defTabSz="109938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3612" indent="-274846" algn="l" defTabSz="1099383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23304" indent="-274846" algn="l" defTabSz="10993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2995" indent="-274846" algn="l" defTabSz="10993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22687" indent="-274846" algn="l" defTabSz="10993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72378" indent="-274846" algn="l" defTabSz="10993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9692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9383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9075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8766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8458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8149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7841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97532" algn="l" defTabSz="109938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95534" y="3"/>
            <a:ext cx="411178" cy="1111285"/>
          </a:xfrm>
          <a:prstGeom prst="rect">
            <a:avLst/>
          </a:prstGeom>
          <a:noFill/>
        </p:spPr>
        <p:txBody>
          <a:bodyPr wrap="none" lIns="109938" tIns="54969" rIns="109938" bIns="5496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975049"/>
            <a:ext cx="6982528" cy="541899"/>
          </a:xfrm>
          <a:prstGeom prst="rect">
            <a:avLst/>
          </a:prstGeom>
          <a:noFill/>
        </p:spPr>
        <p:txBody>
          <a:bodyPr wrap="none" lIns="109938" tIns="54969" rIns="109938" bIns="5496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Обратите</a:t>
            </a:r>
            <a:r>
              <a:rPr lang="ru-RU" sz="28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</a:t>
            </a:r>
            <a:r>
              <a:rPr lang="ru-RU" sz="28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</a:t>
            </a:r>
            <a:r>
              <a:rPr lang="ru-RU" sz="28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симптомы диабета:</a:t>
            </a:r>
            <a:endParaRPr lang="ru-RU" sz="28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22" y="7516948"/>
            <a:ext cx="8243580" cy="832298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511302" y="513463"/>
            <a:ext cx="5000960" cy="1126674"/>
          </a:xfrm>
          <a:prstGeom prst="rect">
            <a:avLst/>
          </a:prstGeom>
          <a:noFill/>
        </p:spPr>
        <p:txBody>
          <a:bodyPr wrap="none" lIns="109938" tIns="54969" rIns="109938" bIns="54969">
            <a:spAutoFit/>
          </a:bodyPr>
          <a:lstStyle/>
          <a:p>
            <a:pPr algn="ctr"/>
            <a:r>
              <a:rPr lang="ru-RU" sz="6600" b="1" dirty="0">
                <a:ln w="1905"/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Сладкоежки</a:t>
            </a:r>
            <a:r>
              <a:rPr lang="ru-RU" sz="6500" b="1" dirty="0">
                <a:ln w="1905"/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65503" y="1628013"/>
            <a:ext cx="1132846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1130" y="15740297"/>
            <a:ext cx="14171163" cy="541899"/>
          </a:xfrm>
          <a:prstGeom prst="rect">
            <a:avLst/>
          </a:prstGeom>
          <a:noFill/>
        </p:spPr>
        <p:txBody>
          <a:bodyPr wrap="none" lIns="109938" tIns="54969" rIns="109938" bIns="54969" rtlCol="0">
            <a:spAutoFit/>
          </a:bodyPr>
          <a:lstStyle/>
          <a:p>
            <a:pPr algn="ctr"/>
            <a:r>
              <a:rPr lang="ru-RU" sz="2800" dirty="0"/>
              <a:t>Выполнила студентка ТГМУ 106 группы педиатрического  факультета </a:t>
            </a:r>
            <a:r>
              <a:rPr lang="ru-RU" sz="2800" dirty="0" err="1"/>
              <a:t>Рыбнова</a:t>
            </a:r>
            <a:r>
              <a:rPr lang="ru-RU" sz="2800" dirty="0"/>
              <a:t> Анастасия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1602228" y="7574317"/>
            <a:ext cx="6274326" cy="435588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9938" tIns="54969" rIns="109938" bIns="54969" rtlCol="0" anchor="ctr"/>
          <a:lstStyle/>
          <a:p>
            <a:endParaRPr lang="ru-RU" sz="2800" b="1" u="sng" dirty="0"/>
          </a:p>
          <a:p>
            <a:r>
              <a:rPr lang="ru-RU" sz="2800" b="1" u="sng" dirty="0"/>
              <a:t>Факторы риска диабета</a:t>
            </a:r>
            <a:r>
              <a:rPr lang="ru-RU" sz="2800" dirty="0"/>
              <a:t>: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Генетическая предрасположенность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Стресс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Низкая физическая активность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Злоупотребление алкоголем 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Курение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94" y="1692648"/>
            <a:ext cx="10481178" cy="972786"/>
          </a:xfrm>
          <a:prstGeom prst="rect">
            <a:avLst/>
          </a:prstGeom>
          <a:noFill/>
        </p:spPr>
        <p:txBody>
          <a:bodyPr wrap="none" lIns="109938" tIns="54969" rIns="109938" bIns="54969" rtlCol="0">
            <a:spAutoFit/>
          </a:bodyPr>
          <a:lstStyle/>
          <a:p>
            <a:r>
              <a:rPr lang="ru-RU" sz="2800" b="1" u="sng" dirty="0" smtClean="0"/>
              <a:t>Почему мы так любим сладкое?</a:t>
            </a:r>
          </a:p>
          <a:p>
            <a:r>
              <a:rPr lang="ru-RU" sz="2800" dirty="0"/>
              <a:t>Сладкое стимулирует выработку гормонов радости – </a:t>
            </a:r>
            <a:r>
              <a:rPr lang="ru-RU" sz="2800" dirty="0" err="1"/>
              <a:t>эндорфинов</a:t>
            </a:r>
            <a:r>
              <a:rPr lang="ru-RU" sz="2800" dirty="0"/>
              <a:t>.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277249" y="2867151"/>
            <a:ext cx="5790575" cy="4107898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9938" tIns="54969" rIns="109938" bIns="54969" rtlCol="0" anchor="ctr"/>
          <a:lstStyle/>
          <a:p>
            <a:pPr algn="ctr"/>
            <a:r>
              <a:rPr lang="ru-RU" sz="2800" b="1" dirty="0"/>
              <a:t>Чрезмерное употребление сладкого приводит к: 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Разрушению зубов  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Заболеваниям ССС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u="sng" dirty="0"/>
              <a:t>Сахарному диабету 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Угнетению иммунной системы 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Ожирению</a:t>
            </a:r>
          </a:p>
          <a:p>
            <a:pPr marL="343557" indent="-343557">
              <a:buFont typeface="Arial" pitchFamily="34" charset="0"/>
              <a:buChar char="•"/>
            </a:pPr>
            <a:r>
              <a:rPr lang="ru-RU" sz="2800" dirty="0"/>
              <a:t>Ускоренному процессу старения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1965" y="11608740"/>
            <a:ext cx="2804092" cy="40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070637" y="7988781"/>
            <a:ext cx="3360945" cy="3127222"/>
          </a:xfrm>
          <a:prstGeom prst="rect">
            <a:avLst/>
          </a:prstGeom>
          <a:noFill/>
        </p:spPr>
        <p:txBody>
          <a:bodyPr wrap="square" lIns="109938" tIns="54969" rIns="109938" bIns="54969" rtlCol="0">
            <a:spAutoFit/>
          </a:bodyPr>
          <a:lstStyle/>
          <a:p>
            <a:r>
              <a:rPr lang="ru-RU" sz="2800" dirty="0"/>
              <a:t>По мнению специалистов ребенку можно потреблять не более 30-40 г. «сладких углеводов» в день</a:t>
            </a:r>
            <a:r>
              <a:rPr lang="ru-RU" sz="2800" i="1" dirty="0"/>
              <a:t>. </a:t>
            </a:r>
          </a:p>
        </p:txBody>
      </p:sp>
      <p:sp>
        <p:nvSpPr>
          <p:cNvPr id="20" name="Двойные круглые скобки 19"/>
          <p:cNvSpPr/>
          <p:nvPr/>
        </p:nvSpPr>
        <p:spPr>
          <a:xfrm>
            <a:off x="7535732" y="7988781"/>
            <a:ext cx="4015179" cy="3119245"/>
          </a:xfrm>
          <a:prstGeom prst="bracketPair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lIns="109938" tIns="54969" rIns="109938" bIns="54969"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4806" y="11365863"/>
            <a:ext cx="5689482" cy="541899"/>
          </a:xfrm>
          <a:prstGeom prst="rect">
            <a:avLst/>
          </a:prstGeom>
          <a:noFill/>
        </p:spPr>
        <p:txBody>
          <a:bodyPr wrap="none" lIns="109938" tIns="54969" rIns="109938" bIns="54969" rtlCol="0">
            <a:sp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Профилактика Сахарного Диабета: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08174" y="684188"/>
            <a:ext cx="6194075" cy="743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54044" y="132025"/>
            <a:ext cx="6458218" cy="480343"/>
          </a:xfrm>
          <a:prstGeom prst="rect">
            <a:avLst/>
          </a:prstGeom>
          <a:noFill/>
        </p:spPr>
        <p:txBody>
          <a:bodyPr wrap="none" lIns="109938" tIns="54969" rIns="109938" bIns="54969" rtlCol="0">
            <a:spAutoFit/>
          </a:bodyPr>
          <a:lstStyle/>
          <a:p>
            <a:r>
              <a:rPr lang="ru-RU" sz="2400" dirty="0"/>
              <a:t>ФГБОУ ВО ТВЕРСКОЙ ГМУ МИНЗДРАВА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84272" y="11907763"/>
            <a:ext cx="7488103" cy="38378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9938" tIns="54969" rIns="109938" bIns="54969" rtlCol="0" anchor="ctr"/>
          <a:lstStyle/>
          <a:p>
            <a:pPr marL="412269" indent="-412269">
              <a:buAutoNum type="arabicPeriod"/>
            </a:pPr>
            <a:r>
              <a:rPr lang="ru-RU" sz="2800" dirty="0"/>
              <a:t>Ограничение потребления легкоусваеваемых сахаров</a:t>
            </a:r>
          </a:p>
          <a:p>
            <a:pPr marL="412269" indent="-412269">
              <a:buAutoNum type="arabicPeriod"/>
            </a:pPr>
            <a:r>
              <a:rPr lang="ru-RU" sz="2800" dirty="0"/>
              <a:t>Исключение курения и алкоголя </a:t>
            </a:r>
          </a:p>
          <a:p>
            <a:pPr marL="412269" indent="-412269">
              <a:buAutoNum type="arabicPeriod"/>
            </a:pPr>
            <a:r>
              <a:rPr lang="ru-RU" sz="2800" dirty="0"/>
              <a:t>Контроль глюкозы в крови </a:t>
            </a:r>
          </a:p>
          <a:p>
            <a:pPr marL="412269" indent="-412269">
              <a:buAutoNum type="arabicPeriod"/>
            </a:pPr>
            <a:r>
              <a:rPr lang="ru-RU" sz="2800" dirty="0"/>
              <a:t>Снижение массы тела </a:t>
            </a:r>
          </a:p>
          <a:p>
            <a:pPr marL="412269" indent="-412269">
              <a:buAutoNum type="arabicPeriod"/>
            </a:pPr>
            <a:r>
              <a:rPr lang="ru-RU" sz="2800" dirty="0"/>
              <a:t>Оптимизация физ. Активности</a:t>
            </a:r>
          </a:p>
          <a:p>
            <a:pPr marL="412269" indent="-412269">
              <a:buAutoNum type="arabicPeriod"/>
            </a:pPr>
            <a:r>
              <a:rPr lang="ru-RU" sz="2800" dirty="0"/>
              <a:t>Консультация эндокринолога при  необходимости </a:t>
            </a:r>
          </a:p>
          <a:p>
            <a:pPr algn="ctr"/>
            <a:endParaRPr lang="ru-R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0136" y="5501150"/>
            <a:ext cx="1513152" cy="22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428378" y="3105634"/>
            <a:ext cx="4734312" cy="541899"/>
          </a:xfrm>
          <a:prstGeom prst="rect">
            <a:avLst/>
          </a:prstGeom>
          <a:noFill/>
        </p:spPr>
        <p:txBody>
          <a:bodyPr wrap="square" lIns="109938" tIns="54969" rIns="109938" bIns="54969" rtlCol="0">
            <a:sp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Как образуется кариес?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4272" y="3647533"/>
            <a:ext cx="6058425" cy="1834560"/>
          </a:xfrm>
          <a:prstGeom prst="rect">
            <a:avLst/>
          </a:prstGeom>
          <a:noFill/>
        </p:spPr>
        <p:txBody>
          <a:bodyPr wrap="square" lIns="109938" tIns="54969" rIns="109938" bIns="54969" rtlCol="0">
            <a:spAutoFit/>
          </a:bodyPr>
          <a:lstStyle/>
          <a:p>
            <a:r>
              <a:rPr lang="ru-RU" sz="2800" dirty="0"/>
              <a:t>Остатки пищи оседают на зубах, образуя налет.</a:t>
            </a:r>
          </a:p>
          <a:p>
            <a:r>
              <a:rPr lang="ru-RU" sz="2800" b="1" dirty="0"/>
              <a:t>Зубной налет + сахар = кислота </a:t>
            </a:r>
          </a:p>
          <a:p>
            <a:r>
              <a:rPr lang="ru-RU" sz="2800" b="1" dirty="0"/>
              <a:t>Кислота + эмаль зуба = кариес</a:t>
            </a:r>
          </a:p>
        </p:txBody>
      </p:sp>
    </p:spTree>
    <p:extLst>
      <p:ext uri="{BB962C8B-B14F-4D97-AF65-F5344CB8AC3E}">
        <p14:creationId xmlns:p14="http://schemas.microsoft.com/office/powerpoint/2010/main" xmlns="" val="7653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140</Words>
  <Application>Microsoft Office PowerPoint</Application>
  <PresentationFormat>Произвольный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2222</dc:creator>
  <cp:lastModifiedBy>qwerty</cp:lastModifiedBy>
  <cp:revision>34</cp:revision>
  <dcterms:created xsi:type="dcterms:W3CDTF">2021-10-22T22:02:07Z</dcterms:created>
  <dcterms:modified xsi:type="dcterms:W3CDTF">2021-11-04T11:36:16Z</dcterms:modified>
</cp:coreProperties>
</file>