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4617700" cy="109458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402" y="-42"/>
      </p:cViewPr>
      <p:guideLst>
        <p:guide orient="horz" pos="3448"/>
        <p:guide pos="46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213" y="1791365"/>
            <a:ext cx="10963275" cy="381076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213" y="5749088"/>
            <a:ext cx="10963275" cy="26427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512D-2E4C-4F12-897D-BB662DABD231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B90B-8C6B-4BFB-83B0-4C420E3CD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98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512D-2E4C-4F12-897D-BB662DABD231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B90B-8C6B-4BFB-83B0-4C420E3CD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95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460791" y="582764"/>
            <a:ext cx="3151942" cy="927607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4967" y="582764"/>
            <a:ext cx="9273103" cy="92760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512D-2E4C-4F12-897D-BB662DABD231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B90B-8C6B-4BFB-83B0-4C420E3CD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74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512D-2E4C-4F12-897D-BB662DABD231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B90B-8C6B-4BFB-83B0-4C420E3CD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39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354" y="2728856"/>
            <a:ext cx="12607766" cy="45531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7354" y="7325081"/>
            <a:ext cx="12607766" cy="239439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512D-2E4C-4F12-897D-BB662DABD231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B90B-8C6B-4BFB-83B0-4C420E3CD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57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4967" y="2913816"/>
            <a:ext cx="6212523" cy="69450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00210" y="2913816"/>
            <a:ext cx="6212523" cy="69450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512D-2E4C-4F12-897D-BB662DABD231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B90B-8C6B-4BFB-83B0-4C420E3CD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301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871" y="582765"/>
            <a:ext cx="12607766" cy="211568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6874" y="2683247"/>
            <a:ext cx="6183972" cy="1315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6874" y="3998263"/>
            <a:ext cx="6183972" cy="58808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400211" y="2683247"/>
            <a:ext cx="6214426" cy="1315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400211" y="3998263"/>
            <a:ext cx="6214426" cy="58808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512D-2E4C-4F12-897D-BB662DABD231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B90B-8C6B-4BFB-83B0-4C420E3CD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2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512D-2E4C-4F12-897D-BB662DABD231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B90B-8C6B-4BFB-83B0-4C420E3CD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82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512D-2E4C-4F12-897D-BB662DABD231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B90B-8C6B-4BFB-83B0-4C420E3CD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83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874" y="729721"/>
            <a:ext cx="4714588" cy="25540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4426" y="1575994"/>
            <a:ext cx="7400211" cy="7778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6874" y="3283746"/>
            <a:ext cx="4714588" cy="60835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512D-2E4C-4F12-897D-BB662DABD231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B90B-8C6B-4BFB-83B0-4C420E3CD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02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874" y="729721"/>
            <a:ext cx="4714588" cy="25540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14426" y="1575994"/>
            <a:ext cx="7400211" cy="77786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6874" y="3283746"/>
            <a:ext cx="4714588" cy="60835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512D-2E4C-4F12-897D-BB662DABD231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B90B-8C6B-4BFB-83B0-4C420E3CD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55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967" y="582765"/>
            <a:ext cx="12607766" cy="2115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967" y="2913816"/>
            <a:ext cx="12607766" cy="6945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4967" y="10145149"/>
            <a:ext cx="3288983" cy="58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0512D-2E4C-4F12-897D-BB662DABD231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42113" y="10145149"/>
            <a:ext cx="4933474" cy="58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23750" y="10145149"/>
            <a:ext cx="3288983" cy="58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B90B-8C6B-4BFB-83B0-4C420E3CD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555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4617700" cy="109458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967" y="-258634"/>
            <a:ext cx="12607766" cy="1826834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Тверской ГМУ Минздрава России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u="dbl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пользе витаминов для детского организма</a:t>
            </a:r>
            <a:r>
              <a:rPr lang="ru-RU" sz="3200" b="1" i="1" u="dbl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657" y="1256230"/>
            <a:ext cx="4829391" cy="96895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из самых важных компонентов питания ребенка. Они участвуют в обмене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восстановлении тканей,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для роста,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 развития,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иммунитета.</a:t>
            </a:r>
          </a:p>
          <a:p>
            <a:pPr marL="0" indent="45720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свою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норму витаминов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 знать, где и какие витамины образуются: D – в коже, В – микрофлорой кишечника, другие поступают с питанием. Но стоит помнить, что хороший аппетит и качественные продукты не способны полностью восполнить их дефицит! Например, чтобы восполнить суточную потребность в витамине А, годовалый малыш должен съесть одно крупное яйцо или 400 граммов творога; в витамине С для грудного ребенка – 100 г цитрусовых или 60 г зеленого лука; а в витамине D, ребенка нужно ежедневно держать полностью раздетым на солнце не менее 15 минут. Очевидно, реализовать такие «рекомендации» не под силу.</a:t>
            </a:r>
          </a:p>
          <a:p>
            <a:pPr marL="0" indent="45720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 же показан дополнительный приём витаминов?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8425" y="2833480"/>
            <a:ext cx="1710420" cy="16833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2048" y="1200809"/>
            <a:ext cx="4843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сих пор бытует мнение, что если ребёнок имеет разнообразное питание, не соблюдая никаких диет (в том числе лечебных), то его организм не нуждается в дополнительных источниках витаминов. Но это в корне не так из-за того, что качество продуктов всё чаще подвергается сомнению. Это связано с тем, что в продуктах снижается содержание полезных веществ, посредством удобрения, условий хранения и переработки.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76207" y="1444775"/>
            <a:ext cx="3954431" cy="13428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442115"/>
            <a:ext cx="4995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по отдельности или в комплексах рекомендуют детям, которые: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186658"/>
            <a:ext cx="4954015" cy="3759155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206" y="-56695"/>
            <a:ext cx="1425987" cy="142295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234300" y="9167754"/>
            <a:ext cx="491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приемом любых витаминов необходима консультация с врачом!</a:t>
            </a: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самостоятельном приёме может произойти гипервитаминоз – острое расстройство в результате интоксикации сверхвысокой дозой одного или нескольких витаминов.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47763" y="10264985"/>
            <a:ext cx="5162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106 группы педиатрического факультета </a:t>
            </a:r>
          </a:p>
          <a:p>
            <a:pPr algn="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Комарова София Михайловна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octorhair.ru/image/catalog/statyi/tablica-soderzhaniya-vitaminov-v-produkta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745" y="4553542"/>
            <a:ext cx="7377627" cy="4314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5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141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ФГБОУ ВО Тверской ГМУ Минздрава России «О пользе витаминов для детского организма»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София</dc:creator>
  <cp:lastModifiedBy>qwerty</cp:lastModifiedBy>
  <cp:revision>8</cp:revision>
  <dcterms:created xsi:type="dcterms:W3CDTF">2021-11-10T14:24:09Z</dcterms:created>
  <dcterms:modified xsi:type="dcterms:W3CDTF">2021-11-10T18:58:34Z</dcterms:modified>
</cp:coreProperties>
</file>