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456" r:id="rId2"/>
    <p:sldId id="479" r:id="rId3"/>
    <p:sldId id="501" r:id="rId4"/>
    <p:sldId id="499" r:id="rId5"/>
    <p:sldId id="480" r:id="rId6"/>
    <p:sldId id="312" r:id="rId7"/>
    <p:sldId id="315" r:id="rId8"/>
    <p:sldId id="318" r:id="rId9"/>
    <p:sldId id="503" r:id="rId10"/>
    <p:sldId id="482" r:id="rId11"/>
    <p:sldId id="483" r:id="rId12"/>
    <p:sldId id="484" r:id="rId13"/>
    <p:sldId id="485" r:id="rId14"/>
    <p:sldId id="486" r:id="rId15"/>
    <p:sldId id="487" r:id="rId16"/>
    <p:sldId id="500" r:id="rId17"/>
    <p:sldId id="478" r:id="rId18"/>
    <p:sldId id="457" r:id="rId19"/>
    <p:sldId id="458" r:id="rId20"/>
    <p:sldId id="459" r:id="rId21"/>
    <p:sldId id="461" r:id="rId22"/>
    <p:sldId id="462" r:id="rId23"/>
    <p:sldId id="463" r:id="rId24"/>
    <p:sldId id="464" r:id="rId25"/>
    <p:sldId id="491" r:id="rId26"/>
    <p:sldId id="465" r:id="rId27"/>
    <p:sldId id="354" r:id="rId28"/>
    <p:sldId id="355" r:id="rId29"/>
    <p:sldId id="356" r:id="rId30"/>
    <p:sldId id="357" r:id="rId31"/>
    <p:sldId id="359" r:id="rId32"/>
    <p:sldId id="490" r:id="rId33"/>
    <p:sldId id="365" r:id="rId34"/>
    <p:sldId id="366" r:id="rId35"/>
    <p:sldId id="469" r:id="rId36"/>
    <p:sldId id="471" r:id="rId37"/>
    <p:sldId id="472" r:id="rId38"/>
    <p:sldId id="473" r:id="rId39"/>
    <p:sldId id="474" r:id="rId40"/>
    <p:sldId id="475" r:id="rId41"/>
    <p:sldId id="476" r:id="rId42"/>
    <p:sldId id="489" r:id="rId43"/>
    <p:sldId id="496" r:id="rId44"/>
    <p:sldId id="494" r:id="rId45"/>
    <p:sldId id="495" r:id="rId46"/>
    <p:sldId id="497" r:id="rId47"/>
    <p:sldId id="498" r:id="rId48"/>
    <p:sldId id="5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Eletskaya" initials="O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393" autoAdjust="0"/>
  </p:normalViewPr>
  <p:slideViewPr>
    <p:cSldViewPr>
      <p:cViewPr varScale="1">
        <p:scale>
          <a:sx n="64" d="100"/>
          <a:sy n="64" d="100"/>
        </p:scale>
        <p:origin x="13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012A-2537-4653-8821-CCFB2DD8B910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3BCA-FDEC-4550-8C34-4E500EC61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803886-954B-4339-8B5F-FAB3AB5D79FC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08657A-8C8A-418A-AE86-6B3997EF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7272808" cy="2160240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Формирование оптико-моторных функций у школьников с нарушениями  письма</a:t>
            </a:r>
            <a:endParaRPr lang="ru-RU" sz="3200" b="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796136" y="4221088"/>
            <a:ext cx="2635600" cy="1042912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1500" b="1" dirty="0" smtClean="0">
                <a:latin typeface="+mj-lt"/>
              </a:rPr>
              <a:t>ЧОУ ТЕПСОШ во имя </a:t>
            </a:r>
            <a:r>
              <a:rPr lang="ru-RU" sz="1500" b="1" dirty="0" err="1" smtClean="0">
                <a:latin typeface="+mj-lt"/>
              </a:rPr>
              <a:t>свт.Тихона</a:t>
            </a:r>
            <a:r>
              <a:rPr lang="ru-RU" sz="1500" b="1" dirty="0" smtClean="0">
                <a:latin typeface="+mj-lt"/>
              </a:rPr>
              <a:t> Задонского </a:t>
            </a:r>
          </a:p>
          <a:p>
            <a:pPr algn="ctr"/>
            <a:r>
              <a:rPr lang="ru-RU" sz="1500" dirty="0">
                <a:latin typeface="+mj-lt"/>
              </a:rPr>
              <a:t>у</a:t>
            </a:r>
            <a:r>
              <a:rPr lang="ru-RU" sz="1500" b="1" dirty="0" smtClean="0">
                <a:latin typeface="+mj-lt"/>
              </a:rPr>
              <a:t>читель –логопед </a:t>
            </a:r>
          </a:p>
          <a:p>
            <a:pPr algn="ctr"/>
            <a:r>
              <a:rPr lang="ru-RU" sz="1500" b="1" dirty="0" smtClean="0">
                <a:latin typeface="+mj-lt"/>
              </a:rPr>
              <a:t>Данилина Н.В.</a:t>
            </a:r>
            <a:endParaRPr lang="ru-RU" sz="1500" b="1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Основное содержание составляют упражнения, направленные на развитие двигательного и зрительного анализаторов и осмысление </a:t>
            </a:r>
            <a:r>
              <a:rPr lang="ru-RU" sz="2000" dirty="0" err="1" smtClean="0"/>
              <a:t>графомоторных</a:t>
            </a:r>
            <a:r>
              <a:rPr lang="ru-RU" sz="2000" dirty="0" smtClean="0"/>
              <a:t> действий: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147248" cy="4629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прописывание фигур в воздухе;</a:t>
            </a:r>
          </a:p>
          <a:p>
            <a:r>
              <a:rPr lang="ru-RU" dirty="0" smtClean="0"/>
              <a:t>штриховка, рисование вертикальных, горизонтальных, наклонных, кривых линий;</a:t>
            </a:r>
          </a:p>
          <a:p>
            <a:r>
              <a:rPr lang="ru-RU" dirty="0" smtClean="0"/>
              <a:t>рисование по клеточкам геометрических фигур и </a:t>
            </a:r>
            <a:r>
              <a:rPr lang="ru-RU" b="1" dirty="0" smtClean="0"/>
              <a:t>бордюров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написание элементов букв;</a:t>
            </a:r>
          </a:p>
          <a:p>
            <a:r>
              <a:rPr lang="ru-RU" dirty="0" smtClean="0"/>
              <a:t>поиск отличий в двух похожих картинках, фигур в перепле­тенных линиях и т. п.;</a:t>
            </a:r>
          </a:p>
          <a:p>
            <a:r>
              <a:rPr lang="ru-RU" dirty="0" smtClean="0"/>
              <a:t>рассматривание каких-либо предметов, иллюстраций, художественных картин и др.;</a:t>
            </a:r>
          </a:p>
          <a:p>
            <a:r>
              <a:rPr lang="ru-RU" dirty="0" smtClean="0"/>
              <a:t>словесное описание внешнего вида элементов букв, способов письма.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 Рисование бордюров.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3970784" cy="3240360"/>
          </a:xfrm>
        </p:spPr>
        <p:txBody>
          <a:bodyPr/>
          <a:lstStyle/>
          <a:p>
            <a:r>
              <a:rPr lang="ru-RU" dirty="0" smtClean="0"/>
              <a:t>Занятия, направленные на формирование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  полезно завершать рисованием цветных бордюров. </a:t>
            </a:r>
          </a:p>
          <a:p>
            <a:endParaRPr lang="ru-R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28727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9051" y="993126"/>
            <a:ext cx="7678375" cy="357570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70C0"/>
                </a:solidFill>
              </a:rPr>
              <a:t>Ленточный бордюр</a:t>
            </a:r>
          </a:p>
          <a:p>
            <a:pPr>
              <a:buNone/>
            </a:pPr>
            <a:r>
              <a:rPr lang="ru-RU" dirty="0" smtClean="0"/>
              <a:t>Ребенку предлагается раскрасить ряд клеточек цветными ка­рандашами. </a:t>
            </a:r>
          </a:p>
          <a:p>
            <a:pPr>
              <a:buNone/>
            </a:pPr>
            <a:r>
              <a:rPr lang="ru-RU" dirty="0"/>
              <a:t>	Он:</a:t>
            </a:r>
          </a:p>
          <a:p>
            <a:r>
              <a:rPr lang="ru-RU" dirty="0"/>
              <a:t>кладет перед собой все имеющиеся у него карандаши;</a:t>
            </a:r>
          </a:p>
          <a:p>
            <a:r>
              <a:rPr lang="ru-RU" dirty="0"/>
              <a:t>выбирает любой из них;</a:t>
            </a:r>
          </a:p>
          <a:p>
            <a:r>
              <a:rPr lang="ru-RU" dirty="0"/>
              <a:t>закрашивает подряд либо заданное количество клеточек, либо столько, сколько захочет, и кладет этот карандаш обратно;</a:t>
            </a:r>
          </a:p>
          <a:p>
            <a:r>
              <a:rPr lang="ru-RU" dirty="0"/>
              <a:t>затем берет другой и закрашивает столько же следующих по порядку клеточек и т. д. 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32531499"/>
              </p:ext>
            </p:extLst>
          </p:nvPr>
        </p:nvGraphicFramePr>
        <p:xfrm>
          <a:off x="3995936" y="4869160"/>
          <a:ext cx="36045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92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64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59851"/>
              </p:ext>
            </p:extLst>
          </p:nvPr>
        </p:nvGraphicFramePr>
        <p:xfrm>
          <a:off x="555805" y="4869160"/>
          <a:ext cx="29360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27299"/>
              </p:ext>
            </p:extLst>
          </p:nvPr>
        </p:nvGraphicFramePr>
        <p:xfrm>
          <a:off x="611560" y="5517232"/>
          <a:ext cx="7117119" cy="1024896"/>
        </p:xfrm>
        <a:graphic>
          <a:graphicData uri="http://schemas.openxmlformats.org/drawingml/2006/table">
            <a:tbl>
              <a:tblPr firstRow="1" firstCol="1" bandRow="1"/>
              <a:tblGrid>
                <a:gridCol w="33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73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4546848" cy="3600400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Ритмичный бордюр</a:t>
            </a:r>
          </a:p>
          <a:p>
            <a:r>
              <a:rPr lang="ru-RU" dirty="0" smtClean="0"/>
              <a:t>Прервать работу, не закончив строки, или завершить ее можно только после окончания цикла из </a:t>
            </a:r>
            <a:r>
              <a:rPr lang="ru-RU" b="1" dirty="0" smtClean="0"/>
              <a:t>шести</a:t>
            </a:r>
            <a:r>
              <a:rPr lang="ru-RU" dirty="0" smtClean="0"/>
              <a:t> выбранных цветов, т.е. закрасив 12, 18 и т.д. клеточек.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7092280" y="4293096"/>
            <a:ext cx="835568" cy="1879104"/>
          </a:xfrm>
        </p:spPr>
        <p:txBody>
          <a:bodyPr/>
          <a:lstStyle/>
          <a:p>
            <a:pPr lvl="6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88382"/>
              </p:ext>
            </p:extLst>
          </p:nvPr>
        </p:nvGraphicFramePr>
        <p:xfrm>
          <a:off x="683568" y="4869160"/>
          <a:ext cx="7467597" cy="768672"/>
        </p:xfrm>
        <a:graphic>
          <a:graphicData uri="http://schemas.openxmlformats.org/drawingml/2006/table">
            <a:tbl>
              <a:tblPr firstRow="1" firstCol="1" bandRow="1"/>
              <a:tblGrid>
                <a:gridCol w="33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9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3657600" cy="41044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u="sng" dirty="0" smtClean="0">
                <a:solidFill>
                  <a:srgbClr val="0070C0"/>
                </a:solidFill>
              </a:rPr>
              <a:t>Бордюр «Змейка</a:t>
            </a:r>
            <a:r>
              <a:rPr lang="ru-RU" u="sng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dirty="0" smtClean="0"/>
              <a:t>Бордюр «Змейка» состоит из двух рядов ритмичного бордюра. Первый ряд выполняется точно так же, как в ритмичном бордюре, а второй — в обратном направлении, т.е. справа налево, конца строки к ее началу, с соблюдением заданной (или выбранной) последовательности цветов. Завершается бордюр любым цветом, безотносительно к троичному циклу.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91137508"/>
              </p:ext>
            </p:extLst>
          </p:nvPr>
        </p:nvGraphicFramePr>
        <p:xfrm>
          <a:off x="4368551" y="2471296"/>
          <a:ext cx="3657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Содержимое 3"/>
          <p:cNvSpPr txBox="1">
            <a:spLocks/>
          </p:cNvSpPr>
          <p:nvPr/>
        </p:nvSpPr>
        <p:spPr>
          <a:xfrm>
            <a:off x="4292352" y="926976"/>
            <a:ext cx="3657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←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8160"/>
              </p:ext>
            </p:extLst>
          </p:nvPr>
        </p:nvGraphicFramePr>
        <p:xfrm>
          <a:off x="634752" y="4836510"/>
          <a:ext cx="7467597" cy="1281120"/>
        </p:xfrm>
        <a:graphic>
          <a:graphicData uri="http://schemas.openxmlformats.org/drawingml/2006/table">
            <a:tbl>
              <a:tblPr firstRow="1" firstCol="1" bandRow="1"/>
              <a:tblGrid>
                <a:gridCol w="33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959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4905" marR="549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3657600" cy="5623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Ступенчатый бордюр</a:t>
            </a:r>
          </a:p>
          <a:p>
            <a:r>
              <a:rPr lang="ru-RU" dirty="0"/>
              <a:t>Ребенок берет простой карандаш и, отступив от левого </a:t>
            </a:r>
            <a:r>
              <a:rPr lang="ru-RU" dirty="0" smtClean="0"/>
              <a:t>края страницы </a:t>
            </a:r>
            <a:r>
              <a:rPr lang="ru-RU" dirty="0"/>
              <a:t>вправо на </a:t>
            </a:r>
            <a:r>
              <a:rPr lang="ru-RU" dirty="0" smtClean="0"/>
              <a:t>четыре </a:t>
            </a:r>
            <a:r>
              <a:rPr lang="ru-RU" dirty="0"/>
              <a:t>клеточки или более, рисует вниз и влево лесенку из </a:t>
            </a:r>
            <a:r>
              <a:rPr lang="ru-RU" dirty="0" smtClean="0"/>
              <a:t>пяти ступенек</a:t>
            </a:r>
            <a:r>
              <a:rPr lang="ru-RU" dirty="0"/>
              <a:t>. Затем пропускает вправо две клеточки и рисует такую же лесенку. И так до конца строки. Ширина лесенки может быть в одну, две, три и более клеточек. Количество ступенек также может быть больше или меньше, чем в данном образце.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355976" y="692696"/>
          <a:ext cx="3657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1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4283968" y="3933056"/>
          <a:ext cx="371094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91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31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3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Числовые таблицы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72869"/>
              </p:ext>
            </p:extLst>
          </p:nvPr>
        </p:nvGraphicFramePr>
        <p:xfrm>
          <a:off x="827584" y="1716768"/>
          <a:ext cx="3312368" cy="4837176"/>
        </p:xfrm>
        <a:graphic>
          <a:graphicData uri="http://schemas.openxmlformats.org/drawingml/2006/table">
            <a:tbl>
              <a:tblPr firstRow="1" firstCol="1" bandRow="1"/>
              <a:tblGrid>
                <a:gridCol w="552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3424"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424"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424"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424"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424"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24"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561" y="1263796"/>
            <a:ext cx="4464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Таблица 1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8891"/>
              </p:ext>
            </p:extLst>
          </p:nvPr>
        </p:nvGraphicFramePr>
        <p:xfrm>
          <a:off x="4716016" y="1772816"/>
          <a:ext cx="3528394" cy="4837176"/>
        </p:xfrm>
        <a:graphic>
          <a:graphicData uri="http://schemas.openxmlformats.org/drawingml/2006/table">
            <a:tbl>
              <a:tblPr firstRow="1" firstCol="1" bandRow="1"/>
              <a:tblGrid>
                <a:gridCol w="58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5" marR="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076057" y="1263796"/>
            <a:ext cx="31683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Таблица 2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Развитие оптического восприятия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altLang="ru-RU" sz="2100" b="1" dirty="0" err="1">
                <a:solidFill>
                  <a:schemeClr val="tx1"/>
                </a:solidFill>
                <a:effectLst/>
              </a:rPr>
              <a:t>гнозиса</a:t>
            </a:r>
            <a:r>
              <a:rPr lang="ru-RU" altLang="ru-RU" sz="2100" b="1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Узнавание цветных предметных изображений</a:t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Узнавание контурных изображений</a:t>
            </a:r>
          </a:p>
        </p:txBody>
      </p:sp>
      <p:pic>
        <p:nvPicPr>
          <p:cNvPr id="48131" name="Содержимое 3" descr="смирнова 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76" y="2186165"/>
            <a:ext cx="2119848" cy="3400069"/>
          </a:xfrm>
        </p:spPr>
      </p:pic>
      <p:pic>
        <p:nvPicPr>
          <p:cNvPr id="48132" name="Содержимое 6" descr="смирнова 2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29" y="2190322"/>
            <a:ext cx="2211292" cy="3391756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067944" y="1916832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0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altLang="ru-RU" sz="2000" b="1" dirty="0" err="1">
                <a:solidFill>
                  <a:schemeClr val="tx1"/>
                </a:solidFill>
                <a:effectLst/>
              </a:rPr>
              <a:t>гнозиса</a:t>
            </a:r>
            <a:r>
              <a:rPr lang="ru-RU" altLang="ru-RU" sz="2000" b="1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2000" b="1" dirty="0">
                <a:solidFill>
                  <a:schemeClr val="tx1"/>
                </a:solidFill>
                <a:effectLst/>
              </a:rPr>
            </a:br>
            <a:r>
              <a:rPr lang="ru-RU" altLang="ru-RU" sz="2000" b="1" dirty="0">
                <a:solidFill>
                  <a:schemeClr val="tx1"/>
                </a:solidFill>
                <a:effectLst/>
              </a:rPr>
              <a:t>Узнавание контурных изображений</a:t>
            </a:r>
            <a:br>
              <a:rPr lang="ru-RU" altLang="ru-RU" sz="2000" b="1" dirty="0">
                <a:solidFill>
                  <a:schemeClr val="tx1"/>
                </a:solidFill>
                <a:effectLst/>
              </a:rPr>
            </a:br>
            <a:r>
              <a:rPr lang="ru-RU" altLang="ru-RU" sz="2000" b="1" dirty="0">
                <a:solidFill>
                  <a:schemeClr val="tx1"/>
                </a:solidFill>
                <a:effectLst/>
              </a:rPr>
              <a:t>Узнавание зашумлённых контуров изображений предметов</a:t>
            </a:r>
          </a:p>
        </p:txBody>
      </p:sp>
      <p:pic>
        <p:nvPicPr>
          <p:cNvPr id="49155" name="Содержимое 4" descr="смирнова 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5950" y="2057401"/>
            <a:ext cx="2228850" cy="3394472"/>
          </a:xfrm>
        </p:spPr>
      </p:pic>
      <p:pic>
        <p:nvPicPr>
          <p:cNvPr id="49156" name="Содержимое 5" descr="смирнова 4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2050" y="2057401"/>
            <a:ext cx="2343150" cy="3394472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55976" y="1700808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426"/>
            <a:ext cx="7467600" cy="117432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 </a:t>
            </a:r>
            <a:r>
              <a:rPr lang="ru-RU" sz="2400" b="1" dirty="0">
                <a:solidFill>
                  <a:schemeClr val="tx1"/>
                </a:solidFill>
              </a:rPr>
              <a:t>работа </a:t>
            </a:r>
            <a:r>
              <a:rPr lang="ru-RU" sz="2400" b="1" dirty="0" smtClean="0">
                <a:solidFill>
                  <a:schemeClr val="tx1"/>
                </a:solidFill>
              </a:rPr>
              <a:t>проводится в </a:t>
            </a:r>
            <a:r>
              <a:rPr lang="ru-RU" sz="2400" b="1" dirty="0">
                <a:solidFill>
                  <a:schemeClr val="tx1"/>
                </a:solidFill>
              </a:rPr>
              <a:t>следующих направлениях: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развитие </a:t>
            </a:r>
            <a:r>
              <a:rPr lang="ru-RU" dirty="0"/>
              <a:t>зрительного восприятия и узнавания (зрительного </a:t>
            </a:r>
            <a:r>
              <a:rPr lang="ru-RU" dirty="0" err="1"/>
              <a:t>гнозиса</a:t>
            </a:r>
            <a:r>
              <a:rPr lang="ru-RU" dirty="0"/>
              <a:t>), в том числе и буквенного;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уточнение и расширение объема зрительной памяти;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формирование пространственного восприятия и представлений;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развитие зрительного анализа и синтеза;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формирование речевых обозначений зрительно-пространственных отношений;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дифференциация смешиваемых букв изолированно, в слогах, словах, предложениях, текстах.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4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36815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altLang="ru-RU" sz="2100" b="1" dirty="0" err="1">
                <a:solidFill>
                  <a:schemeClr val="tx1"/>
                </a:solidFill>
                <a:effectLst/>
              </a:rPr>
              <a:t>гнозиса</a:t>
            </a:r>
            <a:r>
              <a:rPr lang="ru-RU" altLang="ru-RU" sz="2100" b="1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 Узнавание зашумлённых контуров изображений предметов</a:t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Узнавание наложенных контуров изображений предметов</a:t>
            </a:r>
          </a:p>
        </p:txBody>
      </p:sp>
      <p:pic>
        <p:nvPicPr>
          <p:cNvPr id="51203" name="Содержимое 6" descr="смирнова 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5" y="2194478"/>
            <a:ext cx="2335989" cy="3383443"/>
          </a:xfrm>
        </p:spPr>
      </p:pic>
      <p:pic>
        <p:nvPicPr>
          <p:cNvPr id="51204" name="Содержимое 4" descr="смирнова 5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85" y="2190322"/>
            <a:ext cx="2298580" cy="3391756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283968" y="1988840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altLang="ru-RU" sz="2100" b="1" dirty="0" err="1">
                <a:solidFill>
                  <a:schemeClr val="tx1"/>
                </a:solidFill>
                <a:effectLst/>
              </a:rPr>
              <a:t>гнозиса</a:t>
            </a:r>
            <a:r>
              <a:rPr lang="ru-RU" altLang="ru-RU" sz="2100" b="1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Узнавание наложенных контуров изображений предметов</a:t>
            </a:r>
          </a:p>
        </p:txBody>
      </p:sp>
      <p:pic>
        <p:nvPicPr>
          <p:cNvPr id="53251" name="Содержимое 3" descr="ахутина 3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8" y="2057401"/>
            <a:ext cx="4733925" cy="3394472"/>
          </a:xfrm>
        </p:spPr>
      </p:pic>
    </p:spTree>
    <p:extLst>
      <p:ext uri="{BB962C8B-B14F-4D97-AF65-F5344CB8AC3E}">
        <p14:creationId xmlns:p14="http://schemas.microsoft.com/office/powerpoint/2010/main" val="18767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566615" cy="69175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способности к прослеживанию, концентрации зрительного  внимания</a:t>
            </a:r>
          </a:p>
        </p:txBody>
      </p:sp>
      <p:pic>
        <p:nvPicPr>
          <p:cNvPr id="57347" name="Содержимое 4" descr="смирнова 8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855" y="2057401"/>
            <a:ext cx="2255044" cy="3394472"/>
          </a:xfrm>
        </p:spPr>
      </p:pic>
      <p:pic>
        <p:nvPicPr>
          <p:cNvPr id="57348" name="Содержимое 5" descr="смирнова 9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1817" y="2057401"/>
            <a:ext cx="2283619" cy="3394472"/>
          </a:xfrm>
        </p:spPr>
      </p:pic>
    </p:spTree>
    <p:extLst>
      <p:ext uri="{BB962C8B-B14F-4D97-AF65-F5344CB8AC3E}">
        <p14:creationId xmlns:p14="http://schemas.microsoft.com/office/powerpoint/2010/main" val="30379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87220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1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100" b="1" dirty="0" smtClean="0">
                <a:solidFill>
                  <a:schemeClr val="tx1"/>
                </a:solidFill>
                <a:effectLst/>
              </a:rPr>
            </a:br>
            <a:r>
              <a:rPr lang="ru-RU" altLang="ru-RU" sz="2100" b="1" dirty="0" smtClean="0">
                <a:solidFill>
                  <a:schemeClr val="tx1"/>
                </a:solidFill>
                <a:effectLst/>
              </a:rPr>
              <a:t>Развитие </a:t>
            </a:r>
            <a:r>
              <a:rPr lang="ru-RU" altLang="ru-RU" sz="2100" b="1" dirty="0">
                <a:solidFill>
                  <a:schemeClr val="tx1"/>
                </a:solidFill>
                <a:effectLst/>
              </a:rPr>
              <a:t>зрительной памяти на материале тематически связанных предметных изображений; разнотипных предметных </a:t>
            </a:r>
            <a:r>
              <a:rPr lang="ru-RU" altLang="ru-RU" sz="2100" b="1" dirty="0" smtClean="0">
                <a:solidFill>
                  <a:schemeClr val="tx1"/>
                </a:solidFill>
                <a:effectLst/>
              </a:rPr>
              <a:t>изображений. </a:t>
            </a:r>
            <a:br>
              <a:rPr lang="ru-RU" altLang="ru-RU" sz="2100" b="1" dirty="0" smtClean="0">
                <a:solidFill>
                  <a:schemeClr val="tx1"/>
                </a:solidFill>
                <a:effectLst/>
              </a:rPr>
            </a:br>
            <a:r>
              <a:rPr lang="ru-RU" altLang="ru-RU" sz="1600" b="1" dirty="0" smtClean="0">
                <a:solidFill>
                  <a:schemeClr val="tx1"/>
                </a:solidFill>
                <a:effectLst/>
              </a:rPr>
              <a:t>Игра «Чего не стало?» и «Что изменилось?».</a:t>
            </a:r>
            <a:endParaRPr lang="ru-RU" altLang="ru-RU" sz="1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9395" name="Содержимое 4" descr="смирнова 1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54" y="2188243"/>
            <a:ext cx="2211292" cy="3395913"/>
          </a:xfrm>
        </p:spPr>
      </p:pic>
      <p:pic>
        <p:nvPicPr>
          <p:cNvPr id="59396" name="Содержимое 5" descr="смирнова 12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82" y="2186165"/>
            <a:ext cx="2049186" cy="3400069"/>
          </a:xfrm>
        </p:spPr>
      </p:pic>
    </p:spTree>
    <p:extLst>
      <p:ext uri="{BB962C8B-B14F-4D97-AF65-F5344CB8AC3E}">
        <p14:creationId xmlns:p14="http://schemas.microsoft.com/office/powerpoint/2010/main" val="3852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зрительной памяти</a:t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Инструкция: запомни эти картинки, а затем найди их среди  других.</a:t>
            </a:r>
            <a:endParaRPr lang="ru-RU" altLang="ru-RU" sz="1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0419" name="Содержимое 4" descr="смирнова 1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6431" y="2057401"/>
            <a:ext cx="2147888" cy="3394472"/>
          </a:xfrm>
        </p:spPr>
      </p:pic>
      <p:pic>
        <p:nvPicPr>
          <p:cNvPr id="60420" name="Содержимое 5" descr="смирнова 14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1106" y="2057401"/>
            <a:ext cx="2205038" cy="3394472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27984" y="1844824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Дорисовывание</a:t>
            </a:r>
            <a:r>
              <a:rPr lang="ru-RU" sz="1800" b="1" dirty="0" smtClean="0"/>
              <a:t> симметрических изображений</a:t>
            </a:r>
            <a:br>
              <a:rPr lang="ru-RU" sz="1800" b="1" dirty="0" smtClean="0"/>
            </a:br>
            <a:r>
              <a:rPr lang="ru-RU" sz="1800" b="1" dirty="0" err="1" smtClean="0"/>
              <a:t>Дорисовывание</a:t>
            </a:r>
            <a:r>
              <a:rPr lang="ru-RU" sz="1800" b="1" dirty="0" smtClean="0"/>
              <a:t> незаконченных контуров фигур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ячеслав\Desktop\РАБОТА\Курсы повышения квалификации\Лекции\Дорисовывани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711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ячеслав\Desktop\РАБОТА\Курсы повышения квалификации\Лекции\hello_html_68c76a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958" r="1481" b="2809"/>
          <a:stretch/>
        </p:blipFill>
        <p:spPr bwMode="auto">
          <a:xfrm rot="5400000">
            <a:off x="4055630" y="2033196"/>
            <a:ext cx="4195483" cy="35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8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Различение геометрических форм</a:t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Зрительный анализ изображения с различением геометрических форм</a:t>
            </a:r>
          </a:p>
        </p:txBody>
      </p:sp>
      <p:pic>
        <p:nvPicPr>
          <p:cNvPr id="61443" name="Содержимое 4" descr="смирнова 15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9145" y="2125015"/>
            <a:ext cx="2133600" cy="3394472"/>
          </a:xfrm>
        </p:spPr>
      </p:pic>
      <p:pic>
        <p:nvPicPr>
          <p:cNvPr id="61444" name="Содержимое 5" descr="смирнова 16.bmp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2132856"/>
            <a:ext cx="2488406" cy="3386631"/>
          </a:xfrm>
        </p:spPr>
      </p:pic>
    </p:spTree>
    <p:extLst>
      <p:ext uri="{BB962C8B-B14F-4D97-AF65-F5344CB8AC3E}">
        <p14:creationId xmlns:p14="http://schemas.microsoft.com/office/powerpoint/2010/main" val="3006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19442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Развитие </a:t>
            </a:r>
            <a:r>
              <a:rPr lang="ru-RU" sz="2700" b="1" dirty="0"/>
              <a:t>пространственного восприятия и </a:t>
            </a:r>
            <a:r>
              <a:rPr lang="ru-RU" sz="2700" b="1" dirty="0" smtClean="0"/>
              <a:t>мышления </a:t>
            </a:r>
            <a:br>
              <a:rPr lang="ru-RU" sz="2700" b="1" dirty="0" smtClean="0"/>
            </a:br>
            <a:r>
              <a:rPr lang="ru-RU" sz="2700" b="1" dirty="0" smtClean="0"/>
              <a:t> тесты немецкого  </a:t>
            </a:r>
            <a:r>
              <a:rPr lang="ru-RU" sz="2700" b="1" dirty="0"/>
              <a:t>психолога  Г. </a:t>
            </a:r>
            <a:r>
              <a:rPr lang="ru-RU" sz="2700" b="1" dirty="0" err="1"/>
              <a:t>Айзенка</a:t>
            </a:r>
            <a:r>
              <a:rPr lang="ru-RU" sz="2200" b="1" dirty="0"/>
              <a:t>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dirty="0" smtClean="0"/>
              <a:t>1. Треугольник 1 поворачивается против часовой стрелки. Какая из фигур лишняя?</a:t>
            </a: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852936"/>
            <a:ext cx="46805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Какую фигуру из рамки нужно вставить на свободное место 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307668" cy="22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3. Подумай, как из фигур групп А и Б образовалась группа В? Таким  же образом составь группу 3 из фигур первой и второй.</a:t>
            </a:r>
            <a:endParaRPr lang="ru-RU" sz="2400" dirty="0"/>
          </a:p>
        </p:txBody>
      </p:sp>
      <p:pic>
        <p:nvPicPr>
          <p:cNvPr id="4" name="Содержимое 3" descr="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5832648" cy="22728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2160" y="4869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869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87" y="198437"/>
            <a:ext cx="5940425" cy="646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4.  Подумай, как из букв первого и второго слов образовалось слово  в скобках. Образуй таким же способом слово в скобках на второй строке.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140968"/>
            <a:ext cx="7467600" cy="1944216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   ЗАБОР (РОЗА) АБЗАЦ</a:t>
            </a:r>
          </a:p>
          <a:p>
            <a:pPr>
              <a:buNone/>
            </a:pPr>
            <a:r>
              <a:rPr lang="ru-RU" sz="3600" smtClean="0"/>
              <a:t>	     ГАРАЖ </a:t>
            </a:r>
            <a:r>
              <a:rPr lang="ru-RU" sz="3600" dirty="0" smtClean="0"/>
              <a:t>( **** ) РЫБАК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944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5. В каком из трех указанных стрелками направлений — по диагонали, по вертикали или горизонтали — надо передвинуть фигуры группы А , чтобы получилась группа </a:t>
            </a:r>
            <a:r>
              <a:rPr lang="ru-RU" sz="2400" dirty="0"/>
              <a:t>Б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(тесты  А.3</a:t>
            </a:r>
            <a:r>
              <a:rPr lang="ru-RU" sz="2400" dirty="0"/>
              <a:t>. </a:t>
            </a:r>
            <a:r>
              <a:rPr lang="ru-RU" sz="2400" dirty="0" smtClean="0"/>
              <a:t>3ака)</a:t>
            </a:r>
            <a:endParaRPr lang="ru-RU" sz="24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6192688" cy="19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Матрицы </a:t>
            </a:r>
            <a:r>
              <a:rPr lang="ru-RU" dirty="0" err="1" smtClean="0"/>
              <a:t>Равена</a:t>
            </a:r>
            <a:endParaRPr lang="ru-RU" dirty="0"/>
          </a:p>
        </p:txBody>
      </p:sp>
      <p:pic>
        <p:nvPicPr>
          <p:cNvPr id="1026" name="Picture 2" descr="C:\Users\Вячеслав\Desktop\РАБОТА\Курсы повышения квалификации\Лекции\матриц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ячеслав\Desktop\РАБОТА\Курсы повышения квалификации\Лекции\image05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007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354162"/>
          </a:xfrm>
        </p:spPr>
        <p:txBody>
          <a:bodyPr>
            <a:noAutofit/>
          </a:bodyPr>
          <a:lstStyle/>
          <a:p>
            <a:r>
              <a:rPr lang="ru-RU" sz="2400" dirty="0" smtClean="0"/>
              <a:t> Вставь выпавшие фигуры (буквы) так, чтобы они не повторялись по вертикали (в столбцах) и по горизонтали (в рядах).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64807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368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Напиши буквы в клетках правой таблицы так, чтобы они не повторялись по вертикали (в столбцах), по горизонтали (в строках).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64087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altLang="ru-RU" sz="2100" b="1" dirty="0" err="1" smtClean="0">
                <a:solidFill>
                  <a:schemeClr val="tx1"/>
                </a:solidFill>
                <a:effectLst/>
              </a:rPr>
              <a:t>гнозиса</a:t>
            </a:r>
            <a:r>
              <a:rPr lang="ru-RU" altLang="ru-RU" sz="2100" b="1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Печатные буквы для запоминания и для узнавания запомненных</a:t>
            </a:r>
          </a:p>
        </p:txBody>
      </p:sp>
      <p:pic>
        <p:nvPicPr>
          <p:cNvPr id="65539" name="Содержимое 5" descr="смирнова 24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5736" y="2189561"/>
            <a:ext cx="1869281" cy="3130153"/>
          </a:xfrm>
        </p:spPr>
      </p:pic>
      <p:pic>
        <p:nvPicPr>
          <p:cNvPr id="65540" name="Содержимое 4" descr="смирнова 26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9930" y="2195514"/>
            <a:ext cx="2007394" cy="3118247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55976" y="1916832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8200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sz="1800" b="1" dirty="0" err="1">
                <a:solidFill>
                  <a:schemeClr val="tx1"/>
                </a:solidFill>
                <a:effectLst/>
              </a:rPr>
              <a:t>гнозиса</a:t>
            </a:r>
            <a:r>
              <a:rPr lang="ru-RU" sz="1800" b="1" dirty="0">
                <a:solidFill>
                  <a:schemeClr val="tx1"/>
                </a:solidFill>
                <a:effectLst/>
              </a:rPr>
              <a:t/>
            </a:r>
            <a:br>
              <a:rPr lang="ru-RU" sz="1800" b="1" dirty="0">
                <a:solidFill>
                  <a:schemeClr val="tx1"/>
                </a:solidFill>
                <a:effectLst/>
              </a:rPr>
            </a:br>
            <a:r>
              <a:rPr lang="ru-RU" sz="1800" b="1" dirty="0">
                <a:solidFill>
                  <a:schemeClr val="tx1"/>
                </a:solidFill>
                <a:effectLst/>
              </a:rPr>
              <a:t>Узнавание печатных букв в усложнённых условиях зрительного 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восприятия</a:t>
            </a:r>
            <a:endParaRPr lang="ru-RU" sz="21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7587" name="Содержимое 4" descr="29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7" y="1972102"/>
            <a:ext cx="2992726" cy="3828195"/>
          </a:xfrm>
        </p:spPr>
      </p:pic>
      <p:pic>
        <p:nvPicPr>
          <p:cNvPr id="67588" name="Содержимое 5" descr="30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15" y="2188243"/>
            <a:ext cx="2323519" cy="3395913"/>
          </a:xfrm>
        </p:spPr>
      </p:pic>
    </p:spTree>
    <p:extLst>
      <p:ext uri="{BB962C8B-B14F-4D97-AF65-F5344CB8AC3E}">
        <p14:creationId xmlns:p14="http://schemas.microsoft.com/office/powerpoint/2010/main" val="4194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892280" cy="136815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>
                <a:solidFill>
                  <a:schemeClr val="tx1"/>
                </a:solidFill>
                <a:effectLst/>
              </a:rPr>
              <a:t>Узнавание </a:t>
            </a: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букв </a:t>
            </a:r>
            <a:r>
              <a:rPr lang="ru-RU" altLang="ru-RU" sz="1800" b="1" dirty="0">
                <a:solidFill>
                  <a:schemeClr val="tx1"/>
                </a:solidFill>
                <a:effectLst/>
              </a:rPr>
              <a:t>в усложнённых условиях зрительного </a:t>
            </a:r>
            <a:r>
              <a:rPr lang="ru-RU" altLang="ru-RU" sz="1800" b="1" dirty="0" smtClean="0">
                <a:solidFill>
                  <a:schemeClr val="tx1"/>
                </a:solidFill>
                <a:effectLst/>
              </a:rPr>
              <a:t>восприятия: с недописанными элементами и в зеркальном изображении</a:t>
            </a:r>
            <a:endParaRPr lang="ru-RU" altLang="ru-RU" sz="1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8611" name="Содержимое 4" descr="3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01" y="2132856"/>
            <a:ext cx="2113363" cy="2909044"/>
          </a:xfrm>
        </p:spPr>
      </p:pic>
      <p:pic>
        <p:nvPicPr>
          <p:cNvPr id="68612" name="Содержимое 5" descr="32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348880"/>
            <a:ext cx="2390529" cy="2713745"/>
          </a:xfrm>
        </p:spPr>
      </p:pic>
    </p:spTree>
    <p:extLst>
      <p:ext uri="{BB962C8B-B14F-4D97-AF65-F5344CB8AC3E}">
        <p14:creationId xmlns:p14="http://schemas.microsoft.com/office/powerpoint/2010/main" val="30423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tx1"/>
                </a:solidFill>
                <a:effectLst/>
              </a:rPr>
              <a:t>Развитие зрительного </a:t>
            </a:r>
            <a:r>
              <a:rPr lang="ru-RU" altLang="ru-RU" sz="2100" b="1" dirty="0" err="1">
                <a:solidFill>
                  <a:schemeClr val="tx1"/>
                </a:solidFill>
                <a:effectLst/>
              </a:rPr>
              <a:t>мнезиса</a:t>
            </a:r>
            <a:r>
              <a:rPr lang="ru-RU" altLang="ru-RU" sz="2100" b="1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2100" b="1" dirty="0">
                <a:solidFill>
                  <a:schemeClr val="tx1"/>
                </a:solidFill>
                <a:effectLst/>
              </a:rPr>
            </a:br>
            <a:r>
              <a:rPr lang="ru-RU" altLang="ru-RU" sz="2100" b="1" dirty="0">
                <a:solidFill>
                  <a:schemeClr val="tx1"/>
                </a:solidFill>
                <a:effectLst/>
              </a:rPr>
              <a:t>Рукописные буквы для запоминания и для узнавания запомненных</a:t>
            </a:r>
          </a:p>
        </p:txBody>
      </p:sp>
      <p:pic>
        <p:nvPicPr>
          <p:cNvPr id="71683" name="Содержимое 4" descr="37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057401"/>
            <a:ext cx="2304256" cy="3171799"/>
          </a:xfrm>
        </p:spPr>
      </p:pic>
      <p:pic>
        <p:nvPicPr>
          <p:cNvPr id="71684" name="Содержимое 5" descr="38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057401"/>
            <a:ext cx="2664296" cy="3394472"/>
          </a:xfr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55976" y="1916832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6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498080" cy="857250"/>
          </a:xfrm>
        </p:spPr>
        <p:txBody>
          <a:bodyPr>
            <a:normAutofit fontScale="90000"/>
          </a:bodyPr>
          <a:lstStyle/>
          <a:p>
            <a:r>
              <a:rPr lang="ru-RU" altLang="ru-RU" sz="2325" b="1" dirty="0">
                <a:solidFill>
                  <a:schemeClr val="tx1"/>
                </a:solidFill>
                <a:effectLst/>
                <a:latin typeface="+mn-lt"/>
              </a:rPr>
              <a:t>Дифференциация сходных рукописные буквы</a:t>
            </a:r>
            <a:br>
              <a:rPr lang="ru-RU" altLang="ru-RU" sz="2325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325" b="1" dirty="0">
                <a:solidFill>
                  <a:schemeClr val="tx1"/>
                </a:solidFill>
                <a:effectLst/>
                <a:latin typeface="+mn-lt"/>
              </a:rPr>
              <a:t>Сходные строчные рукописные буквы</a:t>
            </a:r>
            <a:br>
              <a:rPr lang="ru-RU" sz="2325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325" b="1" dirty="0">
                <a:solidFill>
                  <a:schemeClr val="tx1"/>
                </a:solidFill>
                <a:effectLst/>
                <a:latin typeface="+mn-lt"/>
              </a:rPr>
              <a:t>Сходные заглавные рукописные буквы</a:t>
            </a:r>
            <a:r>
              <a:rPr lang="ru-RU" sz="2100" dirty="0"/>
              <a:t/>
            </a:r>
            <a:br>
              <a:rPr lang="ru-RU" sz="2100" dirty="0"/>
            </a:br>
            <a:endParaRPr lang="ru-RU" altLang="ru-RU" sz="21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72708" name="Содержимое 4" descr="39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0" y="2354506"/>
            <a:ext cx="2323519" cy="3063388"/>
          </a:xfrm>
        </p:spPr>
      </p:pic>
      <p:pic>
        <p:nvPicPr>
          <p:cNvPr id="72710" name="Содержимое 5" descr="40.bmp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1" y="2279688"/>
            <a:ext cx="2360928" cy="3213024"/>
          </a:xfrm>
        </p:spPr>
      </p:pic>
    </p:spTree>
    <p:extLst>
      <p:ext uri="{BB962C8B-B14F-4D97-AF65-F5344CB8AC3E}">
        <p14:creationId xmlns:p14="http://schemas.microsoft.com/office/powerpoint/2010/main" val="2398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3650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РАЗВИТИЕ И КОРРЕКЦИЯ МОТОРНЫХ УМЕНИЙ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Содержимое 4" descr="41.bmp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441" y="2492896"/>
            <a:ext cx="2989471" cy="2736329"/>
          </a:xfrm>
        </p:spPr>
      </p:pic>
      <p:pic>
        <p:nvPicPr>
          <p:cNvPr id="73733" name="Содержимое 5" descr="42.bmp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7" y="2420888"/>
            <a:ext cx="2736304" cy="2808312"/>
          </a:xfrm>
        </p:spPr>
      </p:pic>
      <p:sp>
        <p:nvSpPr>
          <p:cNvPr id="73730" name="Текст 7"/>
          <p:cNvSpPr>
            <a:spLocks noGrp="1"/>
          </p:cNvSpPr>
          <p:nvPr>
            <p:ph type="body" sz="quarter" idx="1"/>
          </p:nvPr>
        </p:nvSpPr>
        <p:spPr>
          <a:xfrm>
            <a:off x="577940" y="1268760"/>
            <a:ext cx="3247086" cy="1003256"/>
          </a:xfrm>
        </p:spPr>
        <p:txBody>
          <a:bodyPr/>
          <a:lstStyle/>
          <a:p>
            <a:pPr eaLnBrk="1" hangingPunct="1"/>
            <a:r>
              <a:rPr lang="ru-RU" altLang="ru-RU" sz="2100" dirty="0"/>
              <a:t>Зачёркнутые заштрихованные рукописные буквы</a:t>
            </a:r>
          </a:p>
        </p:txBody>
      </p:sp>
      <p:sp>
        <p:nvSpPr>
          <p:cNvPr id="73732" name="Текст 8"/>
          <p:cNvSpPr>
            <a:spLocks noGrp="1"/>
          </p:cNvSpPr>
          <p:nvPr>
            <p:ph type="body" sz="quarter" idx="3"/>
          </p:nvPr>
        </p:nvSpPr>
        <p:spPr>
          <a:xfrm>
            <a:off x="4539837" y="1268760"/>
            <a:ext cx="3738059" cy="924792"/>
          </a:xfrm>
        </p:spPr>
        <p:txBody>
          <a:bodyPr/>
          <a:lstStyle/>
          <a:p>
            <a:pPr eaLnBrk="1" hangingPunct="1"/>
            <a:r>
              <a:rPr lang="ru-RU" altLang="ru-RU" sz="2100" dirty="0"/>
              <a:t>Рукописные  буквы, наложенные друг на друга</a:t>
            </a:r>
          </a:p>
        </p:txBody>
      </p:sp>
    </p:spTree>
    <p:extLst>
      <p:ext uri="{BB962C8B-B14F-4D97-AF65-F5344CB8AC3E}">
        <p14:creationId xmlns:p14="http://schemas.microsoft.com/office/powerpoint/2010/main" val="16299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Содержимое 4" descr="43.bmp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93" y="2823485"/>
            <a:ext cx="2161413" cy="2963630"/>
          </a:xfrm>
        </p:spPr>
      </p:pic>
      <p:pic>
        <p:nvPicPr>
          <p:cNvPr id="74757" name="Содержимое 5" descr="44.bmp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36912"/>
            <a:ext cx="3240360" cy="344068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713168" y="692696"/>
            <a:ext cx="3030141" cy="18722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0" dirty="0" smtClean="0"/>
              <a:t>Узнавание рукописных букв в усложнённых условиях зрительного восприятия.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26770" y="764704"/>
            <a:ext cx="3031331" cy="180019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0" dirty="0" smtClean="0"/>
              <a:t>Дифференциация прямого и зеркального изображения рукописных букв. </a:t>
            </a:r>
          </a:p>
        </p:txBody>
      </p:sp>
    </p:spTree>
    <p:extLst>
      <p:ext uri="{BB962C8B-B14F-4D97-AF65-F5344CB8AC3E}">
        <p14:creationId xmlns:p14="http://schemas.microsoft.com/office/powerpoint/2010/main" val="37533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ФОРМИРОВАНИЕ БУКВЕННОГО ГНОЗИСА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Инструкция: найди букву Б и обведи в кружок, букву Д - зачеркни.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19672" y="1988840"/>
            <a:ext cx="5585048" cy="34563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 Д Б Д О Д Б Д Г Д Л Д Р Д </a:t>
            </a:r>
            <a:r>
              <a:rPr lang="ru-RU" dirty="0" err="1"/>
              <a:t>Д</a:t>
            </a:r>
            <a:r>
              <a:rPr lang="ru-RU" dirty="0"/>
              <a:t> М Б Д Б Д </a:t>
            </a:r>
            <a:r>
              <a:rPr lang="ru-RU" dirty="0" err="1"/>
              <a:t>Д</a:t>
            </a:r>
            <a:r>
              <a:rPr lang="ru-RU" dirty="0"/>
              <a:t> С В Д Ч Д Б Д Р Д А Б Д Б Д Е Н И Б </a:t>
            </a:r>
            <a:r>
              <a:rPr lang="ru-RU" dirty="0" err="1"/>
              <a:t>Б</a:t>
            </a:r>
            <a:r>
              <a:rPr lang="ru-RU" dirty="0"/>
              <a:t> О Г Л Д Б Р Б П М А Б К А С Б </a:t>
            </a:r>
            <a:r>
              <a:rPr lang="ru-RU" dirty="0" err="1"/>
              <a:t>Б</a:t>
            </a:r>
            <a:r>
              <a:rPr lang="ru-RU" dirty="0"/>
              <a:t> </a:t>
            </a:r>
            <a:r>
              <a:rPr lang="ru-RU" dirty="0" err="1"/>
              <a:t>Б</a:t>
            </a:r>
            <a:r>
              <a:rPr lang="ru-RU" dirty="0"/>
              <a:t> Р Б П И Р П Д Б Д Б Л О Б П М А Б Е Н Д Б О Д Л Д Б Р Б П М Д М А Б Е Н И Б К Д Б Л Д Ш Н Р Б В Р Б В Б Ц К З Б Д Б В К </a:t>
            </a:r>
            <a:r>
              <a:rPr lang="ru-RU" dirty="0" err="1"/>
              <a:t>К</a:t>
            </a:r>
            <a:r>
              <a:rPr lang="ru-RU" dirty="0"/>
              <a:t> Г Б Ш ЩБ Д Б Р Б Л Б Л Д Ш Е Б Е Б Д Р И Б Л Д Б Х Г Б Р К Е Р Д Л Б П Д П Д Л П Б А П Б Р О Б П О Д Р Б </a:t>
            </a:r>
            <a:r>
              <a:rPr lang="ru-RU" dirty="0" err="1"/>
              <a:t>Б</a:t>
            </a:r>
            <a:r>
              <a:rPr lang="ru-RU" dirty="0"/>
              <a:t> 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3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ячеслав\Desktop\РАБОТА\Курсы повышения квалификации\Лекции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"/>
          <a:stretch/>
        </p:blipFill>
        <p:spPr bwMode="auto">
          <a:xfrm>
            <a:off x="2147217" y="634700"/>
            <a:ext cx="4849565" cy="622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ячеслав\Desktop\РАБОТА\Курсы повышения квалификации\Лекци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16" y="116632"/>
            <a:ext cx="484956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ячеслав\Desktop\РАБОТА\Курсы повышения квалификации\Лекци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14" y="260648"/>
            <a:ext cx="484956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ячеслав\Desktop\РАБОТА\Курсы повышения квалификации\Лекци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17" y="0"/>
            <a:ext cx="4849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ячеслав\Desktop\РАБОТА\Курсы повышения квалификации\Лекции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3244"/>
            <a:ext cx="5904656" cy="83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01272" cy="151216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</a:pPr>
            <a:r>
              <a:rPr lang="ru-RU" sz="220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cap="none" dirty="0" smtClean="0">
                <a:solidFill>
                  <a:prstClr val="black"/>
                </a:solidFill>
                <a:ea typeface="+mn-ea"/>
                <a:cs typeface="+mn-cs"/>
              </a:rPr>
              <a:t>Эффективным </a:t>
            </a:r>
            <a:r>
              <a:rPr lang="ru-RU" sz="2200" cap="none" dirty="0">
                <a:solidFill>
                  <a:prstClr val="black"/>
                </a:solidFill>
                <a:ea typeface="+mn-ea"/>
                <a:cs typeface="+mn-cs"/>
              </a:rPr>
              <a:t>средством для развития и коррекции моторных  умений является прописывание в воздухе представленных на рисунке фигур.</a:t>
            </a:r>
            <a:br>
              <a:rPr lang="ru-RU" sz="22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69127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1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ети берут карандаш или ручку и обводят нарисованную </a:t>
            </a:r>
            <a:r>
              <a:rPr lang="ru-RU" b="1" dirty="0" smtClean="0"/>
              <a:t>на доске</a:t>
            </a:r>
            <a:r>
              <a:rPr lang="ru-RU" dirty="0" smtClean="0"/>
              <a:t> фигуру по воздуху тремя способами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997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Сначала рука выполняет крупные движения от плеча. </a:t>
            </a:r>
          </a:p>
          <a:p>
            <a:pPr lvl="0"/>
            <a:r>
              <a:rPr lang="ru-RU" dirty="0" smtClean="0"/>
              <a:t>Затем она опирается на локоть, работает только кисть, сгибаясь в запястном суставе, ес­тественно, размер выписываемой в воздухе фигуры уменьшается. </a:t>
            </a:r>
          </a:p>
          <a:p>
            <a:pPr lvl="0"/>
            <a:r>
              <a:rPr lang="ru-RU" dirty="0" smtClean="0"/>
              <a:t>И, наконец, рука опирается на локоть, работают только пальцы, плечевой сустав отводит руку в сторону.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02706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330824" cy="5911552"/>
          </a:xfrm>
        </p:spPr>
        <p:txBody>
          <a:bodyPr>
            <a:normAutofit/>
          </a:bodyPr>
          <a:lstStyle/>
          <a:p>
            <a:r>
              <a:rPr lang="ru-RU" dirty="0" smtClean="0"/>
              <a:t> Затем дети переключаются на воспроизведение этой же фигуры, но изображенной либо в тетради, либо на листе бумаги. Они кладут руку на парту, опираясь на внешнее ребро ладони, и ведут кончи­ком карандаша или ручки в воздухе над фигурой. Два-три раза обводят ее, сгибая запястье, и столько же раз, сгибая пальцы.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2860261" cy="39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4114800" cy="5695528"/>
          </a:xfrm>
        </p:spPr>
        <p:txBody>
          <a:bodyPr>
            <a:normAutofit/>
          </a:bodyPr>
          <a:lstStyle/>
          <a:p>
            <a:r>
              <a:rPr lang="ru-RU" dirty="0" smtClean="0"/>
              <a:t>С обведения фигур в воздухе можно начинать каждое занятие, посвящённое развитию </a:t>
            </a:r>
            <a:r>
              <a:rPr lang="ru-RU" dirty="0" err="1" smtClean="0"/>
              <a:t>графомоторных</a:t>
            </a:r>
            <a:r>
              <a:rPr lang="ru-RU" dirty="0" smtClean="0"/>
              <a:t> навыков, отводя на это около 5 мин. Вид и количество фигур для обведения может указать учитель, либо дети сами выберут фигуры, с которыми им хочется поработать.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365593" cy="47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Нейропрописи</a:t>
            </a:r>
            <a:r>
              <a:rPr lang="ru-RU" sz="2000" dirty="0" smtClean="0"/>
              <a:t>  </a:t>
            </a:r>
            <a:r>
              <a:rPr lang="ru-RU" sz="2000" dirty="0" err="1" smtClean="0"/>
              <a:t>Праведниковой</a:t>
            </a:r>
            <a:r>
              <a:rPr lang="ru-RU" sz="2000" dirty="0" smtClean="0"/>
              <a:t>  И., </a:t>
            </a:r>
            <a:r>
              <a:rPr lang="ru-RU" sz="2000" dirty="0" err="1" smtClean="0"/>
              <a:t>Зегебарт</a:t>
            </a:r>
            <a:r>
              <a:rPr lang="ru-RU" sz="2000" dirty="0" smtClean="0"/>
              <a:t> Г.М.</a:t>
            </a:r>
            <a:endParaRPr lang="ru-RU" sz="2000" dirty="0"/>
          </a:p>
        </p:txBody>
      </p:sp>
      <p:pic>
        <p:nvPicPr>
          <p:cNvPr id="1028" name="Picture 4" descr="https://sun9-85.userapi.com/impf/c628224/v628224653/2b250/IOBUtH9TRiM.jpg?size=494x700&amp;quality=96&amp;sign=8e8ac1d3ef89279574e2a3843f27950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34" y="1665240"/>
            <a:ext cx="1752880" cy="24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oslit.ru/upload/iblock/488/4887bdc68c2fd025b0489a22a2a75e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1665240"/>
            <a:ext cx="3487295" cy="45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170700" cy="23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1082</Words>
  <Application>Microsoft Office PowerPoint</Application>
  <PresentationFormat>Экран (4:3)</PresentationFormat>
  <Paragraphs>458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Формирование оптико-моторных функций у школьников с нарушениями  письма</vt:lpstr>
      <vt:lpstr> работа проводится в следующих направлениях:</vt:lpstr>
      <vt:lpstr>Презентация PowerPoint</vt:lpstr>
      <vt:lpstr>Презентация PowerPoint</vt:lpstr>
      <vt:lpstr>  Эффективным средством для развития и коррекции моторных  умений является прописывание в воздухе представленных на рисунке фигур. </vt:lpstr>
      <vt:lpstr> Дети берут карандаш или ручку и обводят нарисованную на доске фигуру по воздуху тремя способами</vt:lpstr>
      <vt:lpstr>Презентация PowerPoint</vt:lpstr>
      <vt:lpstr>Презентация PowerPoint</vt:lpstr>
      <vt:lpstr>Нейропрописи  Праведниковой  И., Зегебарт Г.М.</vt:lpstr>
      <vt:lpstr>Основное содержание составляют упражнения, направленные на развитие двигательного и зрительного анализаторов и осмысление графомоторных действий:</vt:lpstr>
      <vt:lpstr> Рисование бордюров.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Числовые таблицы</vt:lpstr>
      <vt:lpstr>Развитие оптического восприятия </vt:lpstr>
      <vt:lpstr>Развитие зрительного гнозиса Узнавание цветных предметных изображений Узнавание контурных изображений</vt:lpstr>
      <vt:lpstr>Развитие зрительного гнозиса Узнавание контурных изображений Узнавание зашумлённых контуров изображений предметов</vt:lpstr>
      <vt:lpstr>Развитие зрительного гнозиса  Узнавание зашумлённых контуров изображений предметов Узнавание наложенных контуров изображений предметов</vt:lpstr>
      <vt:lpstr>Развитие зрительного гнозиса Узнавание наложенных контуров изображений предметов</vt:lpstr>
      <vt:lpstr>Развитие способности к прослеживанию, концентрации зрительного  внимания</vt:lpstr>
      <vt:lpstr> Развитие зрительной памяти на материале тематически связанных предметных изображений; разнотипных предметных изображений.  Игра «Чего не стало?» и «Что изменилось?».</vt:lpstr>
      <vt:lpstr>Развитие зрительной памяти Инструкция: запомни эти картинки, а затем найди их среди  других.</vt:lpstr>
      <vt:lpstr>Дорисовывание симметрических изображений Дорисовывание незаконченных контуров фигур</vt:lpstr>
      <vt:lpstr>Различение геометрических форм Зрительный анализ изображения с различением геометрических форм</vt:lpstr>
      <vt:lpstr>Развитие пространственного восприятия и мышления   тесты немецкого  психолога  Г. Айзенка.  1. Треугольник 1 поворачивается против часовой стрелки. Какая из фигур лишняя?  </vt:lpstr>
      <vt:lpstr>2. Какую фигуру из рамки нужно вставить на свободное место </vt:lpstr>
      <vt:lpstr>3. Подумай, как из фигур групп А и Б образовалась группа В? Таким  же образом составь группу 3 из фигур первой и второй.</vt:lpstr>
      <vt:lpstr>4.  Подумай, как из букв первого и второго слов образовалось слово  в скобках. Образуй таким же способом слово в скобках на второй строке.</vt:lpstr>
      <vt:lpstr>5. В каком из трех указанных стрелками направлений — по диагонали, по вертикали или горизонтали — надо передвинуть фигуры группы А , чтобы получилась группа Б  (тесты  А.3. 3ака)</vt:lpstr>
      <vt:lpstr>Матрицы Равена</vt:lpstr>
      <vt:lpstr> Вставь выпавшие фигуры (буквы) так, чтобы они не повторялись по вертикали (в столбцах) и по горизонтали (в рядах).</vt:lpstr>
      <vt:lpstr>Напиши буквы в клетках правой таблицы так, чтобы они не повторялись по вертикали (в столбцах), по горизонтали (в строках).</vt:lpstr>
      <vt:lpstr>Развитие зрительного гнозиса Печатные буквы для запоминания и для узнавания запомненных</vt:lpstr>
      <vt:lpstr>Развитие зрительного гнозиса Узнавание печатных букв в усложнённых условиях зрительного восприятия</vt:lpstr>
      <vt:lpstr>Узнавание букв в усложнённых условиях зрительного восприятия: с недописанными элементами и в зеркальном изображении</vt:lpstr>
      <vt:lpstr>Развитие зрительного мнезиса Рукописные буквы для запоминания и для узнавания запомненных</vt:lpstr>
      <vt:lpstr>Дифференциация сходных рукописные буквы Сходные строчные рукописные буквы Сходные заглавные рукописные буквы </vt:lpstr>
      <vt:lpstr>Презентация PowerPoint</vt:lpstr>
      <vt:lpstr>Презентация PowerPoint</vt:lpstr>
      <vt:lpstr>ФОРМИРОВАНИЕ БУКВЕННОГО ГНОЗИСА Инструкция: найди букву Б и обведи в кружок, букву Д - зачеркни.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преподавания русского языка (специальная)</dc:title>
  <dc:creator>Пользователь Windows</dc:creator>
  <cp:lastModifiedBy>Елена</cp:lastModifiedBy>
  <cp:revision>148</cp:revision>
  <dcterms:created xsi:type="dcterms:W3CDTF">2011-11-29T15:33:50Z</dcterms:created>
  <dcterms:modified xsi:type="dcterms:W3CDTF">2021-10-19T18:59:01Z</dcterms:modified>
</cp:coreProperties>
</file>