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367538" cy="21566188"/>
  <p:notesSz cx="6858000" cy="9144000"/>
  <p:defaultTextStyle>
    <a:defPPr>
      <a:defRPr lang="ru-RU"/>
    </a:defPPr>
    <a:lvl1pPr marL="0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0870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1741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2609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63480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04350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45220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86090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26959" algn="l" defTabSz="3081741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D09"/>
    <a:srgbClr val="500000"/>
    <a:srgbClr val="81F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96" y="2478"/>
      </p:cViewPr>
      <p:guideLst>
        <p:guide orient="horz" pos="6793"/>
        <p:guide pos="101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7566" y="6699499"/>
            <a:ext cx="27512407" cy="46227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5131" y="12220841"/>
            <a:ext cx="22657277" cy="55113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1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3466465" y="863650"/>
            <a:ext cx="7282696" cy="1840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8377" y="863650"/>
            <a:ext cx="21308629" cy="1840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813" y="13858275"/>
            <a:ext cx="27512407" cy="4283284"/>
          </a:xfrm>
        </p:spPr>
        <p:txBody>
          <a:bodyPr anchor="t"/>
          <a:lstStyle>
            <a:lvl1pPr algn="l">
              <a:defRPr sz="1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6813" y="9140674"/>
            <a:ext cx="27512407" cy="471760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087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174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2260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348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4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52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609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2695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8378" y="5032114"/>
            <a:ext cx="14295663" cy="1423268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453499" y="5032114"/>
            <a:ext cx="14295663" cy="1423268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8378" y="4827434"/>
            <a:ext cx="14301284" cy="2011844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0870" indent="0">
              <a:buNone/>
              <a:defRPr sz="6800" b="1"/>
            </a:lvl2pPr>
            <a:lvl3pPr marL="3081741" indent="0">
              <a:buNone/>
              <a:defRPr sz="6100" b="1"/>
            </a:lvl3pPr>
            <a:lvl4pPr marL="4622609" indent="0">
              <a:buNone/>
              <a:defRPr sz="5500" b="1"/>
            </a:lvl4pPr>
            <a:lvl5pPr marL="6163480" indent="0">
              <a:buNone/>
              <a:defRPr sz="5500" b="1"/>
            </a:lvl5pPr>
            <a:lvl6pPr marL="7704350" indent="0">
              <a:buNone/>
              <a:defRPr sz="5500" b="1"/>
            </a:lvl6pPr>
            <a:lvl7pPr marL="9245220" indent="0">
              <a:buNone/>
              <a:defRPr sz="5500" b="1"/>
            </a:lvl7pPr>
            <a:lvl8pPr marL="10786090" indent="0">
              <a:buNone/>
              <a:defRPr sz="5500" b="1"/>
            </a:lvl8pPr>
            <a:lvl9pPr marL="12326959" indent="0">
              <a:buNone/>
              <a:defRPr sz="5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18378" y="6839277"/>
            <a:ext cx="14301284" cy="1242552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442261" y="4827434"/>
            <a:ext cx="14306902" cy="2011844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0870" indent="0">
              <a:buNone/>
              <a:defRPr sz="6800" b="1"/>
            </a:lvl2pPr>
            <a:lvl3pPr marL="3081741" indent="0">
              <a:buNone/>
              <a:defRPr sz="6100" b="1"/>
            </a:lvl3pPr>
            <a:lvl4pPr marL="4622609" indent="0">
              <a:buNone/>
              <a:defRPr sz="5500" b="1"/>
            </a:lvl4pPr>
            <a:lvl5pPr marL="6163480" indent="0">
              <a:buNone/>
              <a:defRPr sz="5500" b="1"/>
            </a:lvl5pPr>
            <a:lvl6pPr marL="7704350" indent="0">
              <a:buNone/>
              <a:defRPr sz="5500" b="1"/>
            </a:lvl6pPr>
            <a:lvl7pPr marL="9245220" indent="0">
              <a:buNone/>
              <a:defRPr sz="5500" b="1"/>
            </a:lvl7pPr>
            <a:lvl8pPr marL="10786090" indent="0">
              <a:buNone/>
              <a:defRPr sz="5500" b="1"/>
            </a:lvl8pPr>
            <a:lvl9pPr marL="12326959" indent="0">
              <a:buNone/>
              <a:defRPr sz="5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6442261" y="6839277"/>
            <a:ext cx="14306902" cy="1242552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379" y="858653"/>
            <a:ext cx="10648697" cy="3654271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54810" y="858656"/>
            <a:ext cx="18094352" cy="18406144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8379" y="4512927"/>
            <a:ext cx="10648697" cy="14751873"/>
          </a:xfrm>
        </p:spPr>
        <p:txBody>
          <a:bodyPr/>
          <a:lstStyle>
            <a:lvl1pPr marL="0" indent="0">
              <a:buNone/>
              <a:defRPr sz="4700"/>
            </a:lvl1pPr>
            <a:lvl2pPr marL="1540870" indent="0">
              <a:buNone/>
              <a:defRPr sz="4000"/>
            </a:lvl2pPr>
            <a:lvl3pPr marL="3081741" indent="0">
              <a:buNone/>
              <a:defRPr sz="3400"/>
            </a:lvl3pPr>
            <a:lvl4pPr marL="4622609" indent="0">
              <a:buNone/>
              <a:defRPr sz="3100"/>
            </a:lvl4pPr>
            <a:lvl5pPr marL="6163480" indent="0">
              <a:buNone/>
              <a:defRPr sz="3100"/>
            </a:lvl5pPr>
            <a:lvl6pPr marL="7704350" indent="0">
              <a:buNone/>
              <a:defRPr sz="3100"/>
            </a:lvl6pPr>
            <a:lvl7pPr marL="9245220" indent="0">
              <a:buNone/>
              <a:defRPr sz="3100"/>
            </a:lvl7pPr>
            <a:lvl8pPr marL="10786090" indent="0">
              <a:buNone/>
              <a:defRPr sz="3100"/>
            </a:lvl8pPr>
            <a:lvl9pPr marL="12326959" indent="0">
              <a:buNone/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263" y="15096331"/>
            <a:ext cx="19420523" cy="178220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44263" y="1926980"/>
            <a:ext cx="19420523" cy="12939713"/>
          </a:xfrm>
        </p:spPr>
        <p:txBody>
          <a:bodyPr/>
          <a:lstStyle>
            <a:lvl1pPr marL="0" indent="0">
              <a:buNone/>
              <a:defRPr sz="10800"/>
            </a:lvl1pPr>
            <a:lvl2pPr marL="1540870" indent="0">
              <a:buNone/>
              <a:defRPr sz="9500"/>
            </a:lvl2pPr>
            <a:lvl3pPr marL="3081741" indent="0">
              <a:buNone/>
              <a:defRPr sz="8100"/>
            </a:lvl3pPr>
            <a:lvl4pPr marL="4622609" indent="0">
              <a:buNone/>
              <a:defRPr sz="6800"/>
            </a:lvl4pPr>
            <a:lvl5pPr marL="6163480" indent="0">
              <a:buNone/>
              <a:defRPr sz="6800"/>
            </a:lvl5pPr>
            <a:lvl6pPr marL="7704350" indent="0">
              <a:buNone/>
              <a:defRPr sz="6800"/>
            </a:lvl6pPr>
            <a:lvl7pPr marL="9245220" indent="0">
              <a:buNone/>
              <a:defRPr sz="6800"/>
            </a:lvl7pPr>
            <a:lvl8pPr marL="10786090" indent="0">
              <a:buNone/>
              <a:defRPr sz="6800"/>
            </a:lvl8pPr>
            <a:lvl9pPr marL="12326959" indent="0">
              <a:buNone/>
              <a:defRPr sz="6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44263" y="16878539"/>
            <a:ext cx="19420523" cy="2531030"/>
          </a:xfrm>
        </p:spPr>
        <p:txBody>
          <a:bodyPr/>
          <a:lstStyle>
            <a:lvl1pPr marL="0" indent="0">
              <a:buNone/>
              <a:defRPr sz="4700"/>
            </a:lvl1pPr>
            <a:lvl2pPr marL="1540870" indent="0">
              <a:buNone/>
              <a:defRPr sz="4000"/>
            </a:lvl2pPr>
            <a:lvl3pPr marL="3081741" indent="0">
              <a:buNone/>
              <a:defRPr sz="3400"/>
            </a:lvl3pPr>
            <a:lvl4pPr marL="4622609" indent="0">
              <a:buNone/>
              <a:defRPr sz="3100"/>
            </a:lvl4pPr>
            <a:lvl5pPr marL="6163480" indent="0">
              <a:buNone/>
              <a:defRPr sz="3100"/>
            </a:lvl5pPr>
            <a:lvl6pPr marL="7704350" indent="0">
              <a:buNone/>
              <a:defRPr sz="3100"/>
            </a:lvl6pPr>
            <a:lvl7pPr marL="9245220" indent="0">
              <a:buNone/>
              <a:defRPr sz="3100"/>
            </a:lvl7pPr>
            <a:lvl8pPr marL="10786090" indent="0">
              <a:buNone/>
              <a:defRPr sz="3100"/>
            </a:lvl8pPr>
            <a:lvl9pPr marL="12326959" indent="0">
              <a:buNone/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377" y="863648"/>
            <a:ext cx="29130784" cy="3594365"/>
          </a:xfrm>
          <a:prstGeom prst="rect">
            <a:avLst/>
          </a:prstGeom>
        </p:spPr>
        <p:txBody>
          <a:bodyPr vert="horz" lIns="308173" tIns="154087" rIns="308173" bIns="1540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8377" y="5032114"/>
            <a:ext cx="29130784" cy="14232687"/>
          </a:xfrm>
          <a:prstGeom prst="rect">
            <a:avLst/>
          </a:prstGeom>
        </p:spPr>
        <p:txBody>
          <a:bodyPr vert="horz" lIns="308173" tIns="154087" rIns="308173" bIns="1540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8378" y="19988664"/>
            <a:ext cx="7552425" cy="1148199"/>
          </a:xfrm>
          <a:prstGeom prst="rect">
            <a:avLst/>
          </a:prstGeom>
        </p:spPr>
        <p:txBody>
          <a:bodyPr vert="horz" lIns="308173" tIns="154087" rIns="308173" bIns="154087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058910" y="19988664"/>
            <a:ext cx="10249721" cy="1148199"/>
          </a:xfrm>
          <a:prstGeom prst="rect">
            <a:avLst/>
          </a:prstGeom>
        </p:spPr>
        <p:txBody>
          <a:bodyPr vert="horz" lIns="308173" tIns="154087" rIns="308173" bIns="154087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196737" y="19988664"/>
            <a:ext cx="7552425" cy="1148199"/>
          </a:xfrm>
          <a:prstGeom prst="rect">
            <a:avLst/>
          </a:prstGeom>
        </p:spPr>
        <p:txBody>
          <a:bodyPr vert="horz" lIns="308173" tIns="154087" rIns="308173" bIns="154087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1741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652" indent="-1155652" algn="l" defTabSz="3081741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3913" indent="-963044" algn="l" defTabSz="3081741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2176" indent="-770435" algn="l" defTabSz="3081741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3044" indent="-770435" algn="l" defTabSz="3081741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33915" indent="-770435" algn="l" defTabSz="3081741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74785" indent="-770435" algn="l" defTabSz="3081741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5655" indent="-770435" algn="l" defTabSz="3081741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56526" indent="-770435" algn="l" defTabSz="3081741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097394" indent="-770435" algn="l" defTabSz="3081741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0870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1741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2609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3480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4350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5220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6090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26959" algn="l" defTabSz="3081741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74577_42-p-odnotonnii-fon-dlya-rabochego-stola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195" y="0"/>
            <a:ext cx="32409733" cy="215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9033" y="557958"/>
            <a:ext cx="22463158" cy="1613723"/>
          </a:xfrm>
          <a:prstGeom prst="rect">
            <a:avLst/>
          </a:prstGeom>
          <a:noFill/>
        </p:spPr>
        <p:txBody>
          <a:bodyPr wrap="none" lIns="135075" tIns="67538" rIns="135075" bIns="67538" rtlCol="0">
            <a:spAutoFit/>
          </a:bodyPr>
          <a:lstStyle/>
          <a:p>
            <a:r>
              <a:rPr lang="ru-RU" sz="9600" b="1" dirty="0" smtClean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</a:rPr>
              <a:t>Ядовитые растения рядом с нами</a:t>
            </a:r>
            <a:endParaRPr lang="ru-RU" sz="9600" b="1" dirty="0">
              <a:ln w="1905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476" y="1"/>
            <a:ext cx="272853" cy="675004"/>
          </a:xfrm>
          <a:prstGeom prst="rect">
            <a:avLst/>
          </a:prstGeom>
          <a:noFill/>
        </p:spPr>
        <p:txBody>
          <a:bodyPr wrap="none" lIns="135075" tIns="67538" rIns="135075" bIns="67538" rtlCol="0">
            <a:spAutoFit/>
          </a:bodyPr>
          <a:lstStyle/>
          <a:p>
            <a:endParaRPr lang="ru-RU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3456577" y="20144134"/>
            <a:ext cx="8496944" cy="1059725"/>
          </a:xfrm>
          <a:prstGeom prst="rect">
            <a:avLst/>
          </a:prstGeom>
          <a:noFill/>
        </p:spPr>
        <p:txBody>
          <a:bodyPr wrap="square" lIns="135075" tIns="67538" rIns="135075" bIns="67538" rtlCol="0">
            <a:spAutoFit/>
          </a:bodyPr>
          <a:lstStyle/>
          <a:p>
            <a:pPr algn="r"/>
            <a:r>
              <a:rPr lang="ru-RU" sz="2000" dirty="0" smtClean="0">
                <a:latin typeface="Century Schoolbook" panose="02040604050505020304" pitchFamily="18" charset="0"/>
              </a:rPr>
              <a:t>Подготовил </a:t>
            </a:r>
            <a:r>
              <a:rPr lang="ru-RU" sz="2000" dirty="0">
                <a:latin typeface="Century Schoolbook" panose="02040604050505020304" pitchFamily="18" charset="0"/>
              </a:rPr>
              <a:t>Темиров </a:t>
            </a:r>
            <a:r>
              <a:rPr lang="ru-RU" sz="2000" dirty="0" err="1">
                <a:latin typeface="Century Schoolbook" panose="02040604050505020304" pitchFamily="18" charset="0"/>
              </a:rPr>
              <a:t>Нодирбек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Баходир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smtClean="0">
                <a:latin typeface="Century Schoolbook" panose="02040604050505020304" pitchFamily="18" charset="0"/>
              </a:rPr>
              <a:t>угли, студент 102 группы фармацевтического факультета </a:t>
            </a:r>
          </a:p>
          <a:p>
            <a:pPr algn="r"/>
            <a:r>
              <a:rPr lang="ru-RU" sz="2000" dirty="0" smtClean="0">
                <a:latin typeface="Century Schoolbook" panose="02040604050505020304" pitchFamily="18" charset="0"/>
              </a:rPr>
              <a:t> ФГБОУ ВО Тверской ГМУ Минздрава РФ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10961" y="2430166"/>
            <a:ext cx="9361040" cy="5976664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ctr"/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199993" y="2358158"/>
            <a:ext cx="6745714" cy="1582945"/>
          </a:xfrm>
          <a:prstGeom prst="rect">
            <a:avLst/>
          </a:prstGeom>
          <a:noFill/>
        </p:spPr>
        <p:txBody>
          <a:bodyPr wrap="none" lIns="135075" tIns="67538" rIns="135075" bIns="67538" rtlCol="0">
            <a:spAutoFit/>
          </a:bodyPr>
          <a:lstStyle/>
          <a:p>
            <a:pPr algn="ctr"/>
            <a:r>
              <a:rPr lang="ru-RU" sz="47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</a:rPr>
              <a:t>Классификация</a:t>
            </a:r>
          </a:p>
          <a:p>
            <a:pPr algn="ctr"/>
            <a:r>
              <a:rPr lang="ru-RU" sz="47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</a:rPr>
              <a:t> ядовитых растений</a:t>
            </a:r>
            <a:endParaRPr lang="ru-RU" sz="47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1001" y="2574182"/>
            <a:ext cx="8731797" cy="5676373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Растения</a:t>
            </a:r>
            <a:r>
              <a:rPr lang="ru-RU" sz="2400" dirty="0">
                <a:latin typeface="Century Schoolbook" panose="02040604050505020304" pitchFamily="18" charset="0"/>
              </a:rPr>
              <a:t>, содержащие </a:t>
            </a:r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алкалоиды</a:t>
            </a:r>
            <a:r>
              <a:rPr lang="ru-RU" sz="2400" dirty="0">
                <a:latin typeface="Century Schoolbook" panose="02040604050505020304" pitchFamily="18" charset="0"/>
              </a:rPr>
              <a:t>, поражают центральную нервную систему, </a:t>
            </a:r>
            <a:r>
              <a:rPr lang="ru-RU" sz="2400" dirty="0" smtClean="0">
                <a:latin typeface="Century Schoolbook" panose="02040604050505020304" pitchFamily="18" charset="0"/>
              </a:rPr>
              <a:t>отрицательно </a:t>
            </a:r>
            <a:r>
              <a:rPr lang="ru-RU" sz="2400" dirty="0">
                <a:latin typeface="Century Schoolbook" panose="02040604050505020304" pitchFamily="18" charset="0"/>
              </a:rPr>
              <a:t>влияют на работу сердца, желудка, почек и </a:t>
            </a:r>
            <a:r>
              <a:rPr lang="ru-RU" sz="2400" dirty="0" smtClean="0">
                <a:latin typeface="Century Schoolbook" panose="02040604050505020304" pitchFamily="18" charset="0"/>
              </a:rPr>
              <a:t>печени:</a:t>
            </a: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Белена </a:t>
            </a:r>
            <a:r>
              <a:rPr lang="ru-RU" sz="2400" dirty="0">
                <a:latin typeface="Century Schoolbook" panose="02040604050505020304" pitchFamily="18" charset="0"/>
              </a:rPr>
              <a:t>черная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Аконит </a:t>
            </a:r>
            <a:r>
              <a:rPr lang="ru-RU" sz="2400" dirty="0" err="1">
                <a:latin typeface="Century Schoolbook" panose="02040604050505020304" pitchFamily="18" charset="0"/>
              </a:rPr>
              <a:t>джунгарский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Дурман </a:t>
            </a:r>
            <a:r>
              <a:rPr lang="ru-RU" sz="2400" dirty="0">
                <a:latin typeface="Century Schoolbook" panose="02040604050505020304" pitchFamily="18" charset="0"/>
              </a:rPr>
              <a:t>обыкновенный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Красавка </a:t>
            </a:r>
            <a:r>
              <a:rPr lang="ru-RU" sz="2400" dirty="0">
                <a:latin typeface="Century Schoolbook" panose="02040604050505020304" pitchFamily="18" charset="0"/>
              </a:rPr>
              <a:t>обыкновенная, или </a:t>
            </a:r>
            <a:r>
              <a:rPr lang="ru-RU" sz="2400" dirty="0" smtClean="0">
                <a:latin typeface="Century Schoolbook" panose="02040604050505020304" pitchFamily="18" charset="0"/>
              </a:rPr>
              <a:t>Белладонна </a:t>
            </a: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Опийные </a:t>
            </a:r>
            <a:r>
              <a:rPr lang="ru-RU" sz="2400" dirty="0">
                <a:latin typeface="Century Schoolbook" panose="02040604050505020304" pitchFamily="18" charset="0"/>
              </a:rPr>
              <a:t>сорта мака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r>
              <a:rPr lang="ru-RU" sz="2400" dirty="0" smtClean="0">
                <a:latin typeface="Century Schoolbook" panose="02040604050505020304" pitchFamily="18" charset="0"/>
              </a:rPr>
              <a:t>Растения</a:t>
            </a:r>
            <a:r>
              <a:rPr lang="ru-RU" sz="2400" dirty="0">
                <a:latin typeface="Century Schoolbook" panose="02040604050505020304" pitchFamily="18" charset="0"/>
              </a:rPr>
              <a:t>, содержащие </a:t>
            </a:r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сердечные гликозиды </a:t>
            </a:r>
            <a:r>
              <a:rPr lang="ru-RU" sz="2400" dirty="0">
                <a:latin typeface="Century Schoolbook" panose="02040604050505020304" pitchFamily="18" charset="0"/>
              </a:rPr>
              <a:t>вызывают поражение сердечно-сосудистой системы </a:t>
            </a:r>
            <a:r>
              <a:rPr lang="ru-RU" sz="2400" dirty="0" smtClean="0">
                <a:latin typeface="Century Schoolbook" panose="02040604050505020304" pitchFamily="18" charset="0"/>
              </a:rPr>
              <a:t>и, одновременно, </a:t>
            </a:r>
            <a:r>
              <a:rPr lang="ru-RU" sz="2400" dirty="0">
                <a:latin typeface="Century Schoolbook" panose="02040604050505020304" pitchFamily="18" charset="0"/>
              </a:rPr>
              <a:t>действуют на желудочно-кишечный тракт и центральную нервную </a:t>
            </a:r>
            <a:r>
              <a:rPr lang="ru-RU" sz="2400" dirty="0" smtClean="0">
                <a:latin typeface="Century Schoolbook" panose="02040604050505020304" pitchFamily="18" charset="0"/>
              </a:rPr>
              <a:t>систему: </a:t>
            </a: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Ландыш </a:t>
            </a:r>
            <a:r>
              <a:rPr lang="ru-RU" sz="2400" dirty="0">
                <a:latin typeface="Century Schoolbook" panose="02040604050505020304" pitchFamily="18" charset="0"/>
              </a:rPr>
              <a:t>майский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Наперстянка </a:t>
            </a:r>
            <a:r>
              <a:rPr lang="ru-RU" sz="2400" dirty="0">
                <a:latin typeface="Century Schoolbook" panose="02040604050505020304" pitchFamily="18" charset="0"/>
              </a:rPr>
              <a:t>пурпуровая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842963" indent="-481013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Волчье </a:t>
            </a:r>
            <a:r>
              <a:rPr lang="ru-RU" sz="2400" dirty="0">
                <a:latin typeface="Century Schoolbook" panose="02040604050505020304" pitchFamily="18" charset="0"/>
              </a:rPr>
              <a:t>лыко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6065" y="485950"/>
            <a:ext cx="7732180" cy="3888432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Ядовитые растения 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- это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растения, вырабатывающие и накапливающие в процессе жизнедеятельности яды, вызывающие отравления животных и человека. В мировой флоре известно более 10 тыс. видов ядовитых растений. Растут они, главным образом, в тропиках и субтропиках, но много их и в странах умеренного и холодного 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климата. В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России их около 400 видов. 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12761" y="2718198"/>
            <a:ext cx="6892143" cy="5976664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472801" y="2934222"/>
            <a:ext cx="6072609" cy="5676373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pPr algn="just"/>
            <a:r>
              <a:rPr lang="ru-RU" sz="2400" dirty="0" smtClean="0">
                <a:latin typeface="Century Schoolbook" panose="02040604050505020304" pitchFamily="18" charset="0"/>
              </a:rPr>
              <a:t>Растения</a:t>
            </a:r>
            <a:r>
              <a:rPr lang="ru-RU" sz="2400" dirty="0">
                <a:latin typeface="Century Schoolbook" panose="02040604050505020304" pitchFamily="18" charset="0"/>
              </a:rPr>
              <a:t>, содержащие </a:t>
            </a:r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органические </a:t>
            </a:r>
            <a:r>
              <a:rPr lang="ru-RU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кислоты</a:t>
            </a:r>
            <a:r>
              <a:rPr lang="ru-RU" sz="2400" b="1" dirty="0" smtClean="0">
                <a:latin typeface="Century Schoolbook" panose="02040604050505020304" pitchFamily="18" charset="0"/>
              </a:rPr>
              <a:t> п</a:t>
            </a:r>
            <a:r>
              <a:rPr lang="ru-RU" sz="2400" dirty="0" smtClean="0">
                <a:latin typeface="Century Schoolbook" panose="02040604050505020304" pitchFamily="18" charset="0"/>
              </a:rPr>
              <a:t>ри </a:t>
            </a:r>
            <a:r>
              <a:rPr lang="ru-RU" sz="2400" dirty="0">
                <a:latin typeface="Century Schoolbook" panose="02040604050505020304" pitchFamily="18" charset="0"/>
              </a:rPr>
              <a:t>попадании в желудок </a:t>
            </a:r>
            <a:r>
              <a:rPr lang="ru-RU" sz="2400" dirty="0" smtClean="0">
                <a:latin typeface="Century Schoolbook" panose="02040604050505020304" pitchFamily="18" charset="0"/>
              </a:rPr>
              <a:t>вызывают </a:t>
            </a:r>
            <a:r>
              <a:rPr lang="ru-RU" sz="2400" dirty="0">
                <a:latin typeface="Century Schoolbook" panose="02040604050505020304" pitchFamily="18" charset="0"/>
              </a:rPr>
              <a:t>поражение желудочно-кишечного </a:t>
            </a:r>
            <a:r>
              <a:rPr lang="ru-RU" sz="2400" dirty="0" smtClean="0">
                <a:latin typeface="Century Schoolbook" panose="02040604050505020304" pitchFamily="18" charset="0"/>
              </a:rPr>
              <a:t>тракта, </a:t>
            </a:r>
            <a:r>
              <a:rPr lang="ru-RU" sz="2400" dirty="0">
                <a:latin typeface="Century Schoolbook" panose="02040604050505020304" pitchFamily="18" charset="0"/>
              </a:rPr>
              <a:t>одновременно действуют на центральную нервную и сердечно-сосудистую </a:t>
            </a:r>
            <a:r>
              <a:rPr lang="ru-RU" sz="2400" dirty="0" smtClean="0">
                <a:latin typeface="Century Schoolbook" panose="02040604050505020304" pitchFamily="18" charset="0"/>
              </a:rPr>
              <a:t>системы: </a:t>
            </a:r>
          </a:p>
          <a:p>
            <a:pPr marL="842963" indent="-385763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Вороний </a:t>
            </a:r>
            <a:r>
              <a:rPr lang="ru-RU" sz="2400" dirty="0">
                <a:latin typeface="Century Schoolbook" panose="02040604050505020304" pitchFamily="18" charset="0"/>
              </a:rPr>
              <a:t>глаз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algn="just"/>
            <a:r>
              <a:rPr lang="ru-RU" sz="2400" dirty="0" smtClean="0">
                <a:latin typeface="Century Schoolbook" panose="02040604050505020304" pitchFamily="18" charset="0"/>
              </a:rPr>
              <a:t>Растения</a:t>
            </a:r>
            <a:r>
              <a:rPr lang="ru-RU" sz="2400" dirty="0">
                <a:latin typeface="Century Schoolbook" panose="02040604050505020304" pitchFamily="18" charset="0"/>
              </a:rPr>
              <a:t>, содержащие </a:t>
            </a:r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эфирные </a:t>
            </a:r>
            <a:r>
              <a:rPr lang="ru-RU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масла</a:t>
            </a:r>
            <a:r>
              <a:rPr lang="ru-RU" sz="2400" b="1" dirty="0" smtClean="0">
                <a:latin typeface="Century Schoolbook" panose="02040604050505020304" pitchFamily="18" charset="0"/>
              </a:rPr>
              <a:t>, </a:t>
            </a:r>
            <a:r>
              <a:rPr lang="ru-RU" sz="2400" dirty="0" smtClean="0">
                <a:latin typeface="Century Schoolbook" panose="02040604050505020304" pitchFamily="18" charset="0"/>
              </a:rPr>
              <a:t>вызывают </a:t>
            </a:r>
            <a:r>
              <a:rPr lang="ru-RU" sz="2400" dirty="0">
                <a:latin typeface="Century Schoolbook" panose="02040604050505020304" pitchFamily="18" charset="0"/>
              </a:rPr>
              <a:t>поражение кожи и слизистых оболочек, </a:t>
            </a:r>
            <a:r>
              <a:rPr lang="ru-RU" sz="2400" dirty="0" smtClean="0">
                <a:latin typeface="Century Schoolbook" panose="02040604050505020304" pitchFamily="18" charset="0"/>
              </a:rPr>
              <a:t>при </a:t>
            </a:r>
            <a:r>
              <a:rPr lang="ru-RU" sz="2400" dirty="0">
                <a:latin typeface="Century Schoolbook" panose="02040604050505020304" pitchFamily="18" charset="0"/>
              </a:rPr>
              <a:t>проглатывании - поражение желудочно-кишечного </a:t>
            </a:r>
            <a:r>
              <a:rPr lang="ru-RU" sz="2400" dirty="0" smtClean="0">
                <a:latin typeface="Century Schoolbook" panose="02040604050505020304" pitchFamily="18" charset="0"/>
              </a:rPr>
              <a:t>тракта: </a:t>
            </a:r>
          </a:p>
          <a:p>
            <a:pPr marL="842963" indent="-385763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Лютик </a:t>
            </a:r>
            <a:r>
              <a:rPr lang="ru-RU" sz="2400" dirty="0">
                <a:latin typeface="Century Schoolbook" panose="02040604050505020304" pitchFamily="18" charset="0"/>
              </a:rPr>
              <a:t>едкий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842963" indent="-385763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Борщевик </a:t>
            </a:r>
          </a:p>
          <a:p>
            <a:pPr marL="842963" indent="-385763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Чистотел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0041" y="8910886"/>
            <a:ext cx="7128792" cy="4608512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2049" y="9054902"/>
            <a:ext cx="6984776" cy="4568378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Причины отравлений:</a:t>
            </a:r>
            <a:endParaRPr lang="ru-RU" sz="2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marL="266700" indent="-266700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Случайное  </a:t>
            </a:r>
            <a:r>
              <a:rPr lang="ru-RU" sz="2400" dirty="0">
                <a:latin typeface="Century Schoolbook" panose="02040604050505020304" pitchFamily="18" charset="0"/>
              </a:rPr>
              <a:t>употребление ядовитых </a:t>
            </a:r>
            <a:r>
              <a:rPr lang="ru-RU" sz="2400" dirty="0" smtClean="0">
                <a:latin typeface="Century Schoolbook" panose="02040604050505020304" pitchFamily="18" charset="0"/>
              </a:rPr>
              <a:t>растений </a:t>
            </a:r>
            <a:endParaRPr lang="ru-RU" sz="2400" dirty="0">
              <a:latin typeface="Century Schoolbook" panose="02040604050505020304" pitchFamily="18" charset="0"/>
            </a:endParaRPr>
          </a:p>
          <a:p>
            <a:pPr marL="266700" indent="-266700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Преднамеренное отравление</a:t>
            </a:r>
            <a:r>
              <a:rPr lang="ru-RU" sz="2400" dirty="0">
                <a:latin typeface="Century Schoolbook" panose="02040604050505020304" pitchFamily="18" charset="0"/>
              </a:rPr>
              <a:t> 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266700" indent="-266700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Употребление </a:t>
            </a:r>
            <a:r>
              <a:rPr lang="ru-RU" sz="2400" dirty="0">
                <a:latin typeface="Century Schoolbook" panose="02040604050505020304" pitchFamily="18" charset="0"/>
              </a:rPr>
              <a:t>продуктов с примесью ядовитых </a:t>
            </a:r>
            <a:r>
              <a:rPr lang="ru-RU" sz="2400" dirty="0" smtClean="0">
                <a:latin typeface="Century Schoolbook" panose="02040604050505020304" pitchFamily="18" charset="0"/>
              </a:rPr>
              <a:t>трав</a:t>
            </a:r>
          </a:p>
          <a:p>
            <a:pPr marL="266700" indent="-266700"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Кожный </a:t>
            </a:r>
            <a:r>
              <a:rPr lang="ru-RU" sz="2400" dirty="0">
                <a:latin typeface="Century Schoolbook" panose="02040604050505020304" pitchFamily="18" charset="0"/>
              </a:rPr>
              <a:t>контакт с соком </a:t>
            </a:r>
            <a:r>
              <a:rPr lang="ru-RU" sz="2400" dirty="0" smtClean="0">
                <a:latin typeface="Century Schoolbook" panose="02040604050505020304" pitchFamily="18" charset="0"/>
              </a:rPr>
              <a:t>растений </a:t>
            </a:r>
            <a:r>
              <a:rPr lang="ru-RU" sz="2400" smtClean="0">
                <a:latin typeface="Century Schoolbook" panose="02040604050505020304" pitchFamily="18" charset="0"/>
              </a:rPr>
              <a:t>(ожоги)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266700" indent="-266700" fontAlgn="base">
              <a:buFont typeface="Arial" panose="020B0604020202020204" pitchFamily="34" charset="0"/>
              <a:buChar char="•"/>
            </a:pPr>
            <a:endParaRPr lang="ru-RU" sz="2400" dirty="0" smtClean="0">
              <a:latin typeface="Century Schoolbook" panose="02040604050505020304" pitchFamily="18" charset="0"/>
            </a:endParaRPr>
          </a:p>
          <a:p>
            <a:pPr marL="266700" indent="-266700" algn="just" fontAlgn="base"/>
            <a:r>
              <a:rPr lang="ru-RU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Группа риска: </a:t>
            </a:r>
            <a:r>
              <a:rPr lang="ru-RU" sz="2400" dirty="0" smtClean="0">
                <a:latin typeface="Century Schoolbook" panose="02040604050505020304" pitchFamily="18" charset="0"/>
              </a:rPr>
              <a:t>дети, люди, использующие рецепты народной медицины, работники фармацевтических предприятий. </a:t>
            </a:r>
          </a:p>
          <a:p>
            <a:pPr marL="266700" indent="-266700" fontAlgn="base">
              <a:buFont typeface="Arial" panose="020B0604020202020204" pitchFamily="34" charset="0"/>
              <a:buChar char="•"/>
            </a:pPr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06505" y="14455502"/>
            <a:ext cx="5392540" cy="4968551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78513" y="14527510"/>
            <a:ext cx="5328592" cy="4568378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Признаки отравления</a:t>
            </a:r>
            <a:r>
              <a:rPr lang="ru-RU" sz="2400" b="1" dirty="0">
                <a:latin typeface="Century Schoolbook" panose="02040604050505020304" pitchFamily="18" charset="0"/>
              </a:rPr>
              <a:t>: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Головная боль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Шум </a:t>
            </a:r>
            <a:r>
              <a:rPr lang="ru-RU" sz="2400" dirty="0">
                <a:latin typeface="Century Schoolbook" panose="02040604050505020304" pitchFamily="18" charset="0"/>
              </a:rPr>
              <a:t>в ушах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Головокружение 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Рвота 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Расстройство </a:t>
            </a:r>
            <a:r>
              <a:rPr lang="ru-RU" sz="2400" dirty="0">
                <a:latin typeface="Century Schoolbook" panose="02040604050505020304" pitchFamily="18" charset="0"/>
              </a:rPr>
              <a:t>кишечника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Редкий </a:t>
            </a:r>
            <a:r>
              <a:rPr lang="ru-RU" sz="2400" dirty="0">
                <a:latin typeface="Century Schoolbook" panose="02040604050505020304" pitchFamily="18" charset="0"/>
              </a:rPr>
              <a:t>пульс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Сужение </a:t>
            </a:r>
            <a:r>
              <a:rPr lang="ru-RU" sz="2400" dirty="0">
                <a:latin typeface="Century Schoolbook" panose="02040604050505020304" pitchFamily="18" charset="0"/>
              </a:rPr>
              <a:t>зрачков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Отек </a:t>
            </a:r>
            <a:r>
              <a:rPr lang="ru-RU" sz="2400" dirty="0">
                <a:latin typeface="Century Schoolbook" panose="02040604050505020304" pitchFamily="18" charset="0"/>
              </a:rPr>
              <a:t>слизистой оболочки </a:t>
            </a:r>
            <a:r>
              <a:rPr lang="ru-RU" sz="2400" dirty="0" smtClean="0">
                <a:latin typeface="Century Schoolbook" panose="02040604050505020304" pitchFamily="18" charset="0"/>
              </a:rPr>
              <a:t> языка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ru-RU" sz="2400" dirty="0" smtClean="0">
                <a:latin typeface="Century Schoolbook" panose="02040604050505020304" pitchFamily="18" charset="0"/>
              </a:rPr>
              <a:t>губ, гортани </a:t>
            </a: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Затрудненное </a:t>
            </a:r>
            <a:r>
              <a:rPr lang="ru-RU" sz="2400" dirty="0">
                <a:latin typeface="Century Schoolbook" panose="02040604050505020304" pitchFamily="18" charset="0"/>
              </a:rPr>
              <a:t>дыхание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36195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В </a:t>
            </a:r>
            <a:r>
              <a:rPr lang="ru-RU" sz="2400" dirty="0">
                <a:latin typeface="Century Schoolbook" panose="02040604050505020304" pitchFamily="18" charset="0"/>
              </a:rPr>
              <a:t>тяжелых случаях </a:t>
            </a:r>
            <a:r>
              <a:rPr lang="ru-RU" sz="2400" dirty="0" smtClean="0">
                <a:latin typeface="Century Schoolbook" panose="02040604050505020304" pitchFamily="18" charset="0"/>
              </a:rPr>
              <a:t>- </a:t>
            </a:r>
            <a:r>
              <a:rPr lang="ru-RU" sz="2400" dirty="0">
                <a:latin typeface="Century Schoolbook" panose="02040604050505020304" pitchFamily="18" charset="0"/>
              </a:rPr>
              <a:t>судороги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823729" y="15247590"/>
            <a:ext cx="7272808" cy="5904656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39753" y="15319598"/>
            <a:ext cx="7056784" cy="5676373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Первая помощь </a:t>
            </a:r>
            <a:r>
              <a:rPr lang="ru-RU" sz="24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при отравлении</a:t>
            </a:r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Нельзя поддаваться </a:t>
            </a:r>
            <a:r>
              <a:rPr lang="ru-RU" sz="2400" dirty="0" smtClean="0">
                <a:latin typeface="Century Schoolbook" panose="02040604050505020304" pitchFamily="18" charset="0"/>
              </a:rPr>
              <a:t>панике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Действовать </a:t>
            </a:r>
            <a:r>
              <a:rPr lang="ru-RU" sz="2400" dirty="0">
                <a:latin typeface="Century Schoolbook" panose="02040604050505020304" pitchFamily="18" charset="0"/>
              </a:rPr>
              <a:t>быстро </a:t>
            </a:r>
            <a:r>
              <a:rPr lang="ru-RU" sz="2400" dirty="0" smtClean="0">
                <a:latin typeface="Century Schoolbook" panose="02040604050505020304" pitchFamily="18" charset="0"/>
              </a:rPr>
              <a:t>и решительно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Вызвать </a:t>
            </a:r>
            <a:r>
              <a:rPr lang="ru-RU" sz="2400" dirty="0">
                <a:latin typeface="Century Schoolbook" panose="02040604050505020304" pitchFamily="18" charset="0"/>
              </a:rPr>
              <a:t>рвоту </a:t>
            </a:r>
            <a:r>
              <a:rPr lang="ru-RU" sz="2400" dirty="0" smtClean="0">
                <a:latin typeface="Century Schoolbook" panose="02040604050505020304" pitchFamily="18" charset="0"/>
              </a:rPr>
              <a:t>и промыть желудок:</a:t>
            </a:r>
          </a:p>
          <a:p>
            <a:pPr marL="628650" indent="-171450">
              <a:buFont typeface="Wingdings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выпить </a:t>
            </a:r>
            <a:r>
              <a:rPr lang="ru-RU" sz="2400" dirty="0">
                <a:latin typeface="Century Schoolbook" panose="02040604050505020304" pitchFamily="18" charset="0"/>
              </a:rPr>
              <a:t>несколько </a:t>
            </a:r>
            <a:r>
              <a:rPr lang="ru-RU" sz="2400" dirty="0" smtClean="0">
                <a:latin typeface="Century Schoolbook" panose="02040604050505020304" pitchFamily="18" charset="0"/>
              </a:rPr>
              <a:t>стаканов теплой </a:t>
            </a:r>
            <a:r>
              <a:rPr lang="ru-RU" sz="2400" dirty="0">
                <a:latin typeface="Century Schoolbook" panose="02040604050505020304" pitchFamily="18" charset="0"/>
              </a:rPr>
              <a:t>воды с добавлением </a:t>
            </a:r>
            <a:r>
              <a:rPr lang="ru-RU" sz="2400" dirty="0" smtClean="0">
                <a:latin typeface="Century Schoolbook" panose="02040604050505020304" pitchFamily="18" charset="0"/>
              </a:rPr>
              <a:t>в каждый 1-2 ч.л. соли</a:t>
            </a:r>
          </a:p>
          <a:p>
            <a:pPr marL="628650" indent="-171450">
              <a:buFont typeface="Wingdings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вызвать </a:t>
            </a:r>
            <a:r>
              <a:rPr lang="ru-RU" sz="2400" dirty="0">
                <a:latin typeface="Century Schoolbook" panose="02040604050505020304" pitchFamily="18" charset="0"/>
              </a:rPr>
              <a:t>рвоту, </a:t>
            </a:r>
            <a:r>
              <a:rPr lang="ru-RU" sz="2400" dirty="0" smtClean="0">
                <a:latin typeface="Century Schoolbook" panose="02040604050505020304" pitchFamily="18" charset="0"/>
              </a:rPr>
              <a:t>надавив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двумя пальцами </a:t>
            </a:r>
            <a:r>
              <a:rPr lang="ru-RU" sz="2400" dirty="0">
                <a:latin typeface="Century Schoolbook" panose="02040604050505020304" pitchFamily="18" charset="0"/>
              </a:rPr>
              <a:t>на корень </a:t>
            </a:r>
            <a:r>
              <a:rPr lang="ru-RU" sz="2400" dirty="0" smtClean="0">
                <a:latin typeface="Century Schoolbook" panose="02040604050505020304" pitchFamily="18" charset="0"/>
              </a:rPr>
              <a:t>языка</a:t>
            </a:r>
          </a:p>
          <a:p>
            <a:pPr marL="628650" indent="-171450">
              <a:buFont typeface="Wingdings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повторить </a:t>
            </a:r>
            <a:r>
              <a:rPr lang="ru-RU" sz="2400" dirty="0">
                <a:latin typeface="Century Schoolbook" panose="02040604050505020304" pitchFamily="18" charset="0"/>
              </a:rPr>
              <a:t>несколько </a:t>
            </a:r>
            <a:r>
              <a:rPr lang="ru-RU" sz="2400" dirty="0" smtClean="0">
                <a:latin typeface="Century Schoolbook" panose="02040604050505020304" pitchFamily="18" charset="0"/>
              </a:rPr>
              <a:t>раз процедуру </a:t>
            </a:r>
            <a:r>
              <a:rPr lang="ru-RU" sz="2400" dirty="0">
                <a:latin typeface="Century Schoolbook" panose="02040604050505020304" pitchFamily="18" charset="0"/>
              </a:rPr>
              <a:t>до появления </a:t>
            </a:r>
            <a:r>
              <a:rPr lang="ru-RU" sz="2400" dirty="0" smtClean="0">
                <a:latin typeface="Century Schoolbook" panose="02040604050505020304" pitchFamily="18" charset="0"/>
              </a:rPr>
              <a:t>воды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ru-RU" sz="2400" dirty="0" smtClean="0">
                <a:latin typeface="Century Schoolbook" panose="02040604050505020304" pitchFamily="18" charset="0"/>
              </a:rPr>
              <a:t>После контакта с кожными ядами пораженный участок промыть большим количеством чистой воды, прикрыть тканью для предотвращения попадания прямых солнечных лучей.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032640" y="9054902"/>
            <a:ext cx="7848873" cy="4104456"/>
          </a:xfrm>
          <a:prstGeom prst="roundRect">
            <a:avLst/>
          </a:prstGeom>
          <a:solidFill>
            <a:srgbClr val="81F04A"/>
          </a:solidFill>
          <a:ln w="76200">
            <a:solidFill>
              <a:srgbClr val="2A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75" tIns="67538" rIns="135075" bIns="67538"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04649" y="9198918"/>
            <a:ext cx="7632849" cy="4199046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Надо помнить!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Century Schoolbook" panose="02040604050505020304" pitchFamily="18" charset="0"/>
              </a:rPr>
              <a:t>Нельзя употреблять в </a:t>
            </a:r>
            <a:r>
              <a:rPr lang="ru-RU" sz="2400" dirty="0" smtClean="0">
                <a:latin typeface="Century Schoolbook" panose="02040604050505020304" pitchFamily="18" charset="0"/>
              </a:rPr>
              <a:t>пищу все </a:t>
            </a:r>
            <a:r>
              <a:rPr lang="ru-RU" sz="2400" dirty="0">
                <a:latin typeface="Century Schoolbook" panose="02040604050505020304" pitchFamily="18" charset="0"/>
              </a:rPr>
              <a:t>подряд </a:t>
            </a:r>
            <a:r>
              <a:rPr lang="ru-RU" sz="2400" dirty="0" smtClean="0">
                <a:latin typeface="Century Schoolbook" panose="02040604050505020304" pitchFamily="18" charset="0"/>
              </a:rPr>
              <a:t>растения - многие </a:t>
            </a:r>
            <a:r>
              <a:rPr lang="ru-RU" sz="2400" dirty="0">
                <a:latin typeface="Century Schoolbook" panose="02040604050505020304" pitchFamily="18" charset="0"/>
              </a:rPr>
              <a:t>из них </a:t>
            </a:r>
            <a:r>
              <a:rPr lang="ru-RU" sz="2400" dirty="0" smtClean="0">
                <a:latin typeface="Century Schoolbook" panose="02040604050505020304" pitchFamily="18" charset="0"/>
              </a:rPr>
              <a:t>ядовиты.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Использовать только  </a:t>
            </a:r>
            <a:r>
              <a:rPr lang="ru-RU" sz="2400" dirty="0">
                <a:latin typeface="Century Schoolbook" panose="02040604050505020304" pitchFamily="18" charset="0"/>
              </a:rPr>
              <a:t>те </a:t>
            </a:r>
            <a:r>
              <a:rPr lang="ru-RU" sz="2400" dirty="0" smtClean="0">
                <a:latin typeface="Century Schoolbook" panose="02040604050505020304" pitchFamily="18" charset="0"/>
              </a:rPr>
              <a:t>растения, которые </a:t>
            </a:r>
            <a:r>
              <a:rPr lang="ru-RU" sz="2400" dirty="0">
                <a:latin typeface="Century Schoolbook" panose="02040604050505020304" pitchFamily="18" charset="0"/>
              </a:rPr>
              <a:t>вы </a:t>
            </a:r>
            <a:r>
              <a:rPr lang="ru-RU" sz="2400" dirty="0" smtClean="0">
                <a:latin typeface="Century Schoolbook" panose="02040604050505020304" pitchFamily="18" charset="0"/>
              </a:rPr>
              <a:t>знаете.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 Исключите самолечение с помощью средств народной медицины, содержащих опасные травы.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Century Schoolbook" panose="02040604050505020304" pitchFamily="18" charset="0"/>
              </a:rPr>
              <a:t>Сок молочного цвета говорит о том, что растение ядовито (исключение составляет одуванчик).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8" name="Picture 4" descr="https://skr.sh/i/030521/3eqqeynA.jpg?download=1&amp;name=%D0%A1%D0%BA%D1%80%D0%B8%D0%BD%D1%88%D0%BE%D1%82%2003-05-2021%2013:12: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9313" y="8982894"/>
            <a:ext cx="9793088" cy="59913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oud.prezentacii.org/18/08/65908/images/screen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034" y="4662414"/>
            <a:ext cx="5754728" cy="40669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4.bp.blogspot.com/-4Z8CSlqDobY/WLHI34wk4_I/AAAAAAAAApU/CriaRpS_kS8qfKXxcrfLfxQupuMk-BpjQCLcB/s1600/stixi-dlya-detej-o-bezopasnosti-na-prirode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849" y="8838878"/>
            <a:ext cx="4030954" cy="54781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herpesvir.ru/wp-content/uploads/2019/12/promyvanie-zhelud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3129" y="15535622"/>
            <a:ext cx="5064604" cy="37892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epatoquestions.ru/upload/zhelchnye-protoki/diskineziya-zhelchevyvodyashchikh-put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5" r="28469"/>
          <a:stretch/>
        </p:blipFill>
        <p:spPr bwMode="auto">
          <a:xfrm>
            <a:off x="702049" y="14311486"/>
            <a:ext cx="3915980" cy="44883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ermer.blog/media/res/2/4/3/9/1/24391.phgw8c.8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4889" y="13303374"/>
            <a:ext cx="3312368" cy="19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58033" y="19352046"/>
            <a:ext cx="15625736" cy="1675278"/>
          </a:xfrm>
          <a:prstGeom prst="rect">
            <a:avLst/>
          </a:prstGeom>
        </p:spPr>
        <p:txBody>
          <a:bodyPr wrap="square" lIns="135075" tIns="67538" rIns="135075" bIns="67538">
            <a:spAutoFit/>
          </a:bodyPr>
          <a:lstStyle/>
          <a:p>
            <a:r>
              <a:rPr lang="ru-RU" sz="2000" b="1" dirty="0">
                <a:latin typeface="Century Schoolbook" panose="02040604050505020304" pitchFamily="18" charset="0"/>
              </a:rPr>
              <a:t>Список </a:t>
            </a:r>
            <a:r>
              <a:rPr lang="ru-RU" sz="2000" b="1" dirty="0" smtClean="0">
                <a:latin typeface="Century Schoolbook" panose="02040604050505020304" pitchFamily="18" charset="0"/>
              </a:rPr>
              <a:t>литературы:</a:t>
            </a:r>
            <a:endParaRPr lang="ru-RU" sz="2000" b="1" dirty="0">
              <a:latin typeface="Century Schoolbook" panose="02040604050505020304" pitchFamily="18" charset="0"/>
            </a:endParaRPr>
          </a:p>
          <a:p>
            <a:r>
              <a:rPr lang="ru-RU" sz="2000" dirty="0">
                <a:latin typeface="Century Schoolbook" panose="02040604050505020304" pitchFamily="18" charset="0"/>
              </a:rPr>
              <a:t>1</a:t>
            </a:r>
            <a:r>
              <a:rPr lang="ru-RU" sz="2000" dirty="0" smtClean="0">
                <a:latin typeface="Century Schoolbook" panose="02040604050505020304" pitchFamily="18" charset="0"/>
              </a:rPr>
              <a:t>. </a:t>
            </a:r>
            <a:r>
              <a:rPr lang="ru-RU" sz="2000" dirty="0">
                <a:latin typeface="Century Schoolbook" panose="02040604050505020304" pitchFamily="18" charset="0"/>
              </a:rPr>
              <a:t>Домашняя аптека.- М.: </a:t>
            </a:r>
            <a:r>
              <a:rPr lang="ru-RU" sz="2000" dirty="0" err="1">
                <a:latin typeface="Century Schoolbook" panose="02040604050505020304" pitchFamily="18" charset="0"/>
              </a:rPr>
              <a:t>Эксмо</a:t>
            </a:r>
            <a:r>
              <a:rPr lang="ru-RU" sz="2000" dirty="0">
                <a:latin typeface="Century Schoolbook" panose="02040604050505020304" pitchFamily="18" charset="0"/>
              </a:rPr>
              <a:t>-Пресс, 2001. 226 с.</a:t>
            </a:r>
          </a:p>
          <a:p>
            <a:r>
              <a:rPr lang="ru-RU" sz="2000" dirty="0">
                <a:latin typeface="Century Schoolbook" panose="02040604050505020304" pitchFamily="18" charset="0"/>
              </a:rPr>
              <a:t>2</a:t>
            </a:r>
            <a:r>
              <a:rPr lang="ru-RU" sz="2000" dirty="0" smtClean="0">
                <a:latin typeface="Century Schoolbook" panose="02040604050505020304" pitchFamily="18" charset="0"/>
              </a:rPr>
              <a:t>. </a:t>
            </a:r>
            <a:r>
              <a:rPr lang="ru-RU" sz="2000" dirty="0">
                <a:latin typeface="Century Schoolbook" panose="02040604050505020304" pitchFamily="18" charset="0"/>
              </a:rPr>
              <a:t>Журба О.В., Дмитриев М.Я. Лекарственные, ядовитые и вредные растения. - М.: </a:t>
            </a:r>
            <a:r>
              <a:rPr lang="ru-RU" sz="2000" dirty="0" err="1">
                <a:latin typeface="Century Schoolbook" panose="02040604050505020304" pitchFamily="18" charset="0"/>
              </a:rPr>
              <a:t>КолосС</a:t>
            </a:r>
            <a:r>
              <a:rPr lang="ru-RU" sz="2000" dirty="0">
                <a:latin typeface="Century Schoolbook" panose="02040604050505020304" pitchFamily="18" charset="0"/>
              </a:rPr>
              <a:t>, 2006, 268 с.</a:t>
            </a:r>
          </a:p>
          <a:p>
            <a:r>
              <a:rPr lang="ru-RU" sz="2000" dirty="0">
                <a:latin typeface="Century Schoolbook" panose="02040604050505020304" pitchFamily="18" charset="0"/>
              </a:rPr>
              <a:t>3</a:t>
            </a:r>
            <a:r>
              <a:rPr lang="ru-RU" sz="2000" dirty="0" smtClean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Мазнев</a:t>
            </a:r>
            <a:r>
              <a:rPr lang="ru-RU" sz="2000" dirty="0">
                <a:latin typeface="Century Schoolbook" panose="02040604050505020304" pitchFamily="18" charset="0"/>
              </a:rPr>
              <a:t> Н.И. Лечение ядовитыми растениями: чистотел, морозник и другие. - М. : Цитадель - Трейд, 2003, 178 с</a:t>
            </a:r>
            <a:r>
              <a:rPr lang="ru-RU" sz="2000" dirty="0" smtClean="0">
                <a:latin typeface="Century Schoolbook" panose="02040604050505020304" pitchFamily="18" charset="0"/>
              </a:rPr>
              <a:t>.</a:t>
            </a:r>
          </a:p>
          <a:p>
            <a:r>
              <a:rPr lang="ru-RU" sz="2000" dirty="0" smtClean="0">
                <a:latin typeface="Century Schoolbook" panose="02040604050505020304" pitchFamily="18" charset="0"/>
              </a:rPr>
              <a:t>4.Ботаника</a:t>
            </a:r>
            <a:r>
              <a:rPr lang="ru-RU" sz="2000" dirty="0">
                <a:latin typeface="Century Schoolbook" panose="02040604050505020304" pitchFamily="18" charset="0"/>
              </a:rPr>
              <a:t>. Энциклопедия «Все растения мира»: Пер. с англ. (ред. Григорьев Д. и др.) — </a:t>
            </a:r>
            <a:r>
              <a:rPr lang="ru-RU" sz="2000" dirty="0" err="1">
                <a:latin typeface="Century Schoolbook" panose="02040604050505020304" pitchFamily="18" charset="0"/>
              </a:rPr>
              <a:t>Könemann</a:t>
            </a:r>
            <a:r>
              <a:rPr lang="ru-RU" sz="2000" dirty="0">
                <a:latin typeface="Century Schoolbook" panose="02040604050505020304" pitchFamily="18" charset="0"/>
              </a:rPr>
              <a:t>, 2006 (русское издание</a:t>
            </a:r>
            <a:r>
              <a:rPr lang="ru-RU" sz="1800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456577" y="15247590"/>
            <a:ext cx="8496944" cy="4737655"/>
          </a:xfrm>
          <a:prstGeom prst="rect">
            <a:avLst/>
          </a:prstGeom>
          <a:noFill/>
        </p:spPr>
        <p:txBody>
          <a:bodyPr wrap="square" lIns="135075" tIns="67538" rIns="135075" bIns="67538" rtlCol="0">
            <a:spAutoFit/>
          </a:bodyPr>
          <a:lstStyle/>
          <a:p>
            <a:pPr algn="just"/>
            <a:r>
              <a:rPr lang="ru-RU" sz="47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anose="02040604050505020304" pitchFamily="18" charset="0"/>
              </a:rPr>
              <a:t>Вывод:</a:t>
            </a:r>
            <a:r>
              <a:rPr lang="ru-RU" sz="2800" dirty="0" smtClean="0">
                <a:solidFill>
                  <a:srgbClr val="50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dirty="0" smtClean="0">
                <a:latin typeface="Century Schoolbook" panose="02040604050505020304" pitchFamily="18" charset="0"/>
              </a:rPr>
              <a:t>чтобы предотвратить неприятные последствия отравления, необходимо внимательно изучать информацию о растениях и стараться </a:t>
            </a:r>
            <a:r>
              <a:rPr lang="ru-RU" sz="2800" b="1" dirty="0" smtClean="0">
                <a:latin typeface="Century Schoolbook" panose="02040604050505020304" pitchFamily="18" charset="0"/>
              </a:rPr>
              <a:t>не контактировать с малознакомыми</a:t>
            </a:r>
            <a:r>
              <a:rPr lang="ru-RU" sz="2800" dirty="0" smtClean="0">
                <a:latin typeface="Century Schoolbook" panose="02040604050505020304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Century Schoolbook" panose="02040604050505020304" pitchFamily="18" charset="0"/>
              </a:rPr>
              <a:t>При появлении симптомов отравления после принятия в пищу растения, необходимо срочно </a:t>
            </a:r>
            <a:r>
              <a:rPr lang="ru-RU" sz="2800" b="1" dirty="0" smtClean="0">
                <a:latin typeface="Century Schoolbook" panose="02040604050505020304" pitchFamily="18" charset="0"/>
              </a:rPr>
              <a:t>оказать первую помощь пострадавшему и вызвать скорую помощь</a:t>
            </a:r>
            <a:r>
              <a:rPr lang="ru-RU" sz="2800" dirty="0" smtClean="0">
                <a:latin typeface="Century Schoolbook" panose="020406040505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Century Schoolbook" panose="02040604050505020304" pitchFamily="18" charset="0"/>
              </a:rPr>
              <a:t> Будьте аккуратны, берегите себя!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pic>
        <p:nvPicPr>
          <p:cNvPr id="1042" name="Picture 18" descr="http://www.xn--80aacc4bir7b.xn--p1ai/assets/images/dictionarys/me/6ed7dc12f527f11649f72bbee8a401b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4129" y="4014342"/>
            <a:ext cx="4226285" cy="4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0-tub-ru.yandex.net/i?id=cb24327fc6955cd3d8153e37feae6e21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800393" y="9054902"/>
            <a:ext cx="1872208" cy="2621091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1728385" y="11503174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rgbClr val="2A6D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борщевик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avatars.mds.yandex.net/get-zen_doc/1878023/pub_5eaafa94cd655a1fde55a033_5eaafc60ad13e751c1014550/scale_1200"/>
          <p:cNvPicPr>
            <a:picLocks noChangeAspect="1" noChangeArrowheads="1"/>
          </p:cNvPicPr>
          <p:nvPr/>
        </p:nvPicPr>
        <p:blipFill>
          <a:blip r:embed="rId11" cstate="print"/>
          <a:srcRect l="21867" r="19094" b="6704"/>
          <a:stretch>
            <a:fillRect/>
          </a:stretch>
        </p:blipFill>
        <p:spPr bwMode="auto">
          <a:xfrm>
            <a:off x="21800393" y="12079238"/>
            <a:ext cx="1944216" cy="230425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1728385" y="14383494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rgbClr val="2A6D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чистотел</a:t>
            </a:r>
          </a:p>
        </p:txBody>
      </p:sp>
    </p:spTree>
    <p:extLst>
      <p:ext uri="{BB962C8B-B14F-4D97-AF65-F5344CB8AC3E}">
        <p14:creationId xmlns:p14="http://schemas.microsoft.com/office/powerpoint/2010/main" xmlns="" val="269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514</Words>
  <Application>Microsoft Office PowerPoint</Application>
  <PresentationFormat>Произвольный</PresentationFormat>
  <Paragraphs>63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Ирина</cp:lastModifiedBy>
  <cp:revision>24</cp:revision>
  <dcterms:created xsi:type="dcterms:W3CDTF">2021-05-03T09:24:03Z</dcterms:created>
  <dcterms:modified xsi:type="dcterms:W3CDTF">2021-05-11T14:14:32Z</dcterms:modified>
</cp:coreProperties>
</file>