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0875" cy="21599525"/>
  <p:notesSz cx="6858000" cy="9144000"/>
  <p:defaultTextStyle>
    <a:defPPr>
      <a:defRPr lang="ru-RU"/>
    </a:defPPr>
    <a:lvl1pPr marL="0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2748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5496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8242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0990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3738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6486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799234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1980" algn="l" defTabSz="308549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3635" autoAdjust="0"/>
  </p:normalViewPr>
  <p:slideViewPr>
    <p:cSldViewPr>
      <p:cViewPr varScale="1">
        <p:scale>
          <a:sx n="22" d="100"/>
          <a:sy n="22" d="100"/>
        </p:scale>
        <p:origin x="-1764" y="-102"/>
      </p:cViewPr>
      <p:guideLst>
        <p:guide orient="horz" pos="6803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644E-F6F7-4E2F-A7BA-4702E2540AF3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E3E4-8585-4935-B589-3BB13676F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6199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52398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28596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04795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80994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57193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33392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09590" algn="l" defTabSz="135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E3E4-8585-4935-B589-3BB13676F74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0067" y="6709854"/>
            <a:ext cx="27540744" cy="4629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132" y="12239729"/>
            <a:ext cx="22680614" cy="5519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9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3490634" y="864985"/>
            <a:ext cx="7290197" cy="184295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20044" y="864985"/>
            <a:ext cx="21330576" cy="184295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444" y="13879698"/>
            <a:ext cx="27540744" cy="4289905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9444" y="9154803"/>
            <a:ext cx="27540744" cy="472489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2748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5496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62824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099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3738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648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9923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198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20045" y="5039893"/>
            <a:ext cx="14310385" cy="1425468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470448" y="5039893"/>
            <a:ext cx="14310385" cy="1425468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0044" y="4834895"/>
            <a:ext cx="14316012" cy="201495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748" indent="0">
              <a:buNone/>
              <a:defRPr sz="6800" b="1"/>
            </a:lvl2pPr>
            <a:lvl3pPr marL="3085496" indent="0">
              <a:buNone/>
              <a:defRPr sz="6100" b="1"/>
            </a:lvl3pPr>
            <a:lvl4pPr marL="4628242" indent="0">
              <a:buNone/>
              <a:defRPr sz="5500" b="1"/>
            </a:lvl4pPr>
            <a:lvl5pPr marL="6170990" indent="0">
              <a:buNone/>
              <a:defRPr sz="5500" b="1"/>
            </a:lvl5pPr>
            <a:lvl6pPr marL="7713738" indent="0">
              <a:buNone/>
              <a:defRPr sz="5500" b="1"/>
            </a:lvl6pPr>
            <a:lvl7pPr marL="9256486" indent="0">
              <a:buNone/>
              <a:defRPr sz="5500" b="1"/>
            </a:lvl7pPr>
            <a:lvl8pPr marL="10799234" indent="0">
              <a:buNone/>
              <a:defRPr sz="5500" b="1"/>
            </a:lvl8pPr>
            <a:lvl9pPr marL="12341980" indent="0">
              <a:buNone/>
              <a:defRPr sz="5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20044" y="6849850"/>
            <a:ext cx="14316012" cy="12444728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459198" y="4834895"/>
            <a:ext cx="14321637" cy="201495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748" indent="0">
              <a:buNone/>
              <a:defRPr sz="6800" b="1"/>
            </a:lvl2pPr>
            <a:lvl3pPr marL="3085496" indent="0">
              <a:buNone/>
              <a:defRPr sz="6100" b="1"/>
            </a:lvl3pPr>
            <a:lvl4pPr marL="4628242" indent="0">
              <a:buNone/>
              <a:defRPr sz="5500" b="1"/>
            </a:lvl4pPr>
            <a:lvl5pPr marL="6170990" indent="0">
              <a:buNone/>
              <a:defRPr sz="5500" b="1"/>
            </a:lvl5pPr>
            <a:lvl6pPr marL="7713738" indent="0">
              <a:buNone/>
              <a:defRPr sz="5500" b="1"/>
            </a:lvl6pPr>
            <a:lvl7pPr marL="9256486" indent="0">
              <a:buNone/>
              <a:defRPr sz="5500" b="1"/>
            </a:lvl7pPr>
            <a:lvl8pPr marL="10799234" indent="0">
              <a:buNone/>
              <a:defRPr sz="5500" b="1"/>
            </a:lvl8pPr>
            <a:lvl9pPr marL="12341980" indent="0">
              <a:buNone/>
              <a:defRPr sz="5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6459198" y="6849850"/>
            <a:ext cx="14321637" cy="12444728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48" y="859982"/>
            <a:ext cx="10659666" cy="3659920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67841" y="859983"/>
            <a:ext cx="18112990" cy="18434596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0048" y="4519903"/>
            <a:ext cx="10659666" cy="14774676"/>
          </a:xfrm>
        </p:spPr>
        <p:txBody>
          <a:bodyPr/>
          <a:lstStyle>
            <a:lvl1pPr marL="0" indent="0">
              <a:buNone/>
              <a:defRPr sz="4700"/>
            </a:lvl1pPr>
            <a:lvl2pPr marL="1542748" indent="0">
              <a:buNone/>
              <a:defRPr sz="4000"/>
            </a:lvl2pPr>
            <a:lvl3pPr marL="3085496" indent="0">
              <a:buNone/>
              <a:defRPr sz="3400"/>
            </a:lvl3pPr>
            <a:lvl4pPr marL="4628242" indent="0">
              <a:buNone/>
              <a:defRPr sz="3100"/>
            </a:lvl4pPr>
            <a:lvl5pPr marL="6170990" indent="0">
              <a:buNone/>
              <a:defRPr sz="3100"/>
            </a:lvl5pPr>
            <a:lvl6pPr marL="7713738" indent="0">
              <a:buNone/>
              <a:defRPr sz="3100"/>
            </a:lvl6pPr>
            <a:lvl7pPr marL="9256486" indent="0">
              <a:buNone/>
              <a:defRPr sz="3100"/>
            </a:lvl7pPr>
            <a:lvl8pPr marL="10799234" indent="0">
              <a:buNone/>
              <a:defRPr sz="3100"/>
            </a:lvl8pPr>
            <a:lvl9pPr marL="12341980" indent="0">
              <a:buNone/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801" y="15119668"/>
            <a:ext cx="19440525" cy="1784963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50801" y="1929957"/>
            <a:ext cx="19440525" cy="12959715"/>
          </a:xfrm>
        </p:spPr>
        <p:txBody>
          <a:bodyPr/>
          <a:lstStyle>
            <a:lvl1pPr marL="0" indent="0">
              <a:buNone/>
              <a:defRPr sz="10800"/>
            </a:lvl1pPr>
            <a:lvl2pPr marL="1542748" indent="0">
              <a:buNone/>
              <a:defRPr sz="9500"/>
            </a:lvl2pPr>
            <a:lvl3pPr marL="3085496" indent="0">
              <a:buNone/>
              <a:defRPr sz="8100"/>
            </a:lvl3pPr>
            <a:lvl4pPr marL="4628242" indent="0">
              <a:buNone/>
              <a:defRPr sz="6800"/>
            </a:lvl4pPr>
            <a:lvl5pPr marL="6170990" indent="0">
              <a:buNone/>
              <a:defRPr sz="6800"/>
            </a:lvl5pPr>
            <a:lvl6pPr marL="7713738" indent="0">
              <a:buNone/>
              <a:defRPr sz="6800"/>
            </a:lvl6pPr>
            <a:lvl7pPr marL="9256486" indent="0">
              <a:buNone/>
              <a:defRPr sz="6800"/>
            </a:lvl7pPr>
            <a:lvl8pPr marL="10799234" indent="0">
              <a:buNone/>
              <a:defRPr sz="6800"/>
            </a:lvl8pPr>
            <a:lvl9pPr marL="12341980" indent="0">
              <a:buNone/>
              <a:defRPr sz="6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0801" y="16904632"/>
            <a:ext cx="19440525" cy="2534942"/>
          </a:xfrm>
        </p:spPr>
        <p:txBody>
          <a:bodyPr/>
          <a:lstStyle>
            <a:lvl1pPr marL="0" indent="0">
              <a:buNone/>
              <a:defRPr sz="4700"/>
            </a:lvl1pPr>
            <a:lvl2pPr marL="1542748" indent="0">
              <a:buNone/>
              <a:defRPr sz="4000"/>
            </a:lvl2pPr>
            <a:lvl3pPr marL="3085496" indent="0">
              <a:buNone/>
              <a:defRPr sz="3400"/>
            </a:lvl3pPr>
            <a:lvl4pPr marL="4628242" indent="0">
              <a:buNone/>
              <a:defRPr sz="3100"/>
            </a:lvl4pPr>
            <a:lvl5pPr marL="6170990" indent="0">
              <a:buNone/>
              <a:defRPr sz="3100"/>
            </a:lvl5pPr>
            <a:lvl6pPr marL="7713738" indent="0">
              <a:buNone/>
              <a:defRPr sz="3100"/>
            </a:lvl6pPr>
            <a:lvl7pPr marL="9256486" indent="0">
              <a:buNone/>
              <a:defRPr sz="3100"/>
            </a:lvl7pPr>
            <a:lvl8pPr marL="10799234" indent="0">
              <a:buNone/>
              <a:defRPr sz="3100"/>
            </a:lvl8pPr>
            <a:lvl9pPr marL="12341980" indent="0">
              <a:buNone/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45" y="864984"/>
            <a:ext cx="29160789" cy="3599921"/>
          </a:xfrm>
          <a:prstGeom prst="rect">
            <a:avLst/>
          </a:prstGeom>
        </p:spPr>
        <p:txBody>
          <a:bodyPr vert="horz" lIns="308549" tIns="154274" rIns="308549" bIns="15427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0045" y="5039893"/>
            <a:ext cx="29160789" cy="14254687"/>
          </a:xfrm>
          <a:prstGeom prst="rect">
            <a:avLst/>
          </a:prstGeom>
        </p:spPr>
        <p:txBody>
          <a:bodyPr vert="horz" lIns="308549" tIns="154274" rIns="308549" bIns="15427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20044" y="20019562"/>
            <a:ext cx="7560204" cy="1149974"/>
          </a:xfrm>
          <a:prstGeom prst="rect">
            <a:avLst/>
          </a:prstGeom>
        </p:spPr>
        <p:txBody>
          <a:bodyPr vert="horz" lIns="308549" tIns="154274" rIns="308549" bIns="154274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070300" y="20019562"/>
            <a:ext cx="10260278" cy="1149974"/>
          </a:xfrm>
          <a:prstGeom prst="rect">
            <a:avLst/>
          </a:prstGeom>
        </p:spPr>
        <p:txBody>
          <a:bodyPr vert="horz" lIns="308549" tIns="154274" rIns="308549" bIns="154274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220630" y="20019562"/>
            <a:ext cx="7560204" cy="1149974"/>
          </a:xfrm>
          <a:prstGeom prst="rect">
            <a:avLst/>
          </a:prstGeom>
        </p:spPr>
        <p:txBody>
          <a:bodyPr vert="horz" lIns="308549" tIns="154274" rIns="308549" bIns="154274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5496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060" indent="-1157060" algn="l" defTabSz="3085496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964" indent="-964218" algn="l" defTabSz="3085496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6870" indent="-771374" algn="l" defTabSz="3085496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616" indent="-771374" algn="l" defTabSz="3085496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2364" indent="-771374" algn="l" defTabSz="3085496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5112" indent="-771374" algn="l" defTabSz="3085496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7860" indent="-771374" algn="l" defTabSz="3085496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0607" indent="-771374" algn="l" defTabSz="3085496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3354" indent="-771374" algn="l" defTabSz="3085496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2748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5496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8242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0990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3738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6486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9234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1980" algn="l" defTabSz="308549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5.goodfon.ru/original/7680x4800/c/f3/oboi-fon-golub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06251" cy="2159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51765" y="430610"/>
            <a:ext cx="19015432" cy="1613888"/>
          </a:xfrm>
          <a:prstGeom prst="rect">
            <a:avLst/>
          </a:prstGeom>
          <a:noFill/>
        </p:spPr>
        <p:txBody>
          <a:bodyPr wrap="none" lIns="135240" tIns="67620" rIns="135240" bIns="67620" rtlCol="0">
            <a:spAutoFit/>
          </a:bodyPr>
          <a:lstStyle/>
          <a:p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Берегите зрение с детства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399237" y="4463058"/>
            <a:ext cx="9073008" cy="331236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703493" y="2374826"/>
            <a:ext cx="11449272" cy="1656184"/>
          </a:xfrm>
          <a:prstGeom prst="round2DiagRect">
            <a:avLst>
              <a:gd name="adj1" fmla="val 9408"/>
              <a:gd name="adj2" fmla="val 14596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35429" y="627106"/>
            <a:ext cx="7080032" cy="318788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701" y="862658"/>
            <a:ext cx="6620286" cy="2783439"/>
          </a:xfrm>
          <a:prstGeom prst="rect">
            <a:avLst/>
          </a:prstGeom>
        </p:spPr>
        <p:txBody>
          <a:bodyPr wrap="square" lIns="135240" tIns="67620" rIns="135240" bIns="67620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Зрение человека </a:t>
            </a:r>
            <a:r>
              <a:rPr lang="ru-RU" sz="2400" dirty="0" smtClean="0">
                <a:latin typeface="Century Schoolbook" panose="02040604050505020304" pitchFamily="18" charset="0"/>
              </a:rPr>
              <a:t>— </a:t>
            </a:r>
            <a:r>
              <a:rPr lang="ru-RU" sz="2400" dirty="0">
                <a:latin typeface="Century Schoolbook" panose="02040604050505020304" pitchFamily="18" charset="0"/>
              </a:rPr>
              <a:t>процесс психофизиологической обработки изображения объектов окружающего мира, осуществляемый зрительной системой, </a:t>
            </a:r>
            <a:r>
              <a:rPr lang="ru-RU" sz="2400" dirty="0" smtClean="0">
                <a:latin typeface="Century Schoolbook" panose="02040604050505020304" pitchFamily="18" charset="0"/>
              </a:rPr>
              <a:t> дающий представление </a:t>
            </a:r>
            <a:r>
              <a:rPr lang="ru-RU" sz="2400" dirty="0">
                <a:latin typeface="Century Schoolbook" panose="02040604050505020304" pitchFamily="18" charset="0"/>
              </a:rPr>
              <a:t>о величине, </a:t>
            </a:r>
            <a:r>
              <a:rPr lang="ru-RU" sz="2400" dirty="0" smtClean="0">
                <a:latin typeface="Century Schoolbook" panose="02040604050505020304" pitchFamily="18" charset="0"/>
              </a:rPr>
              <a:t>форме, цвете </a:t>
            </a:r>
            <a:r>
              <a:rPr lang="ru-RU" sz="2400" dirty="0">
                <a:latin typeface="Century Schoolbook" panose="02040604050505020304" pitchFamily="18" charset="0"/>
              </a:rPr>
              <a:t>предметов, их </a:t>
            </a:r>
            <a:r>
              <a:rPr lang="ru-RU" sz="2400" dirty="0" smtClean="0">
                <a:latin typeface="Century Schoolbook" panose="02040604050505020304" pitchFamily="18" charset="0"/>
              </a:rPr>
              <a:t>расположении </a:t>
            </a:r>
            <a:r>
              <a:rPr lang="ru-RU" sz="2400" dirty="0">
                <a:latin typeface="Century Schoolbook" panose="02040604050505020304" pitchFamily="18" charset="0"/>
              </a:rPr>
              <a:t>и расстоянии между ними</a:t>
            </a:r>
            <a:endParaRPr lang="ru-RU" sz="24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9728829" y="9143578"/>
            <a:ext cx="8497316" cy="5544616"/>
          </a:xfrm>
          <a:prstGeom prst="wedgeRoundRectCallout">
            <a:avLst>
              <a:gd name="adj1" fmla="val -83682"/>
              <a:gd name="adj2" fmla="val 3560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i.pinimg.com/originals/2e/ac/d7/2eacd7de0e15b46b77d9e1a921e022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153" y="12502156"/>
            <a:ext cx="2519242" cy="4634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9512805" y="14976226"/>
            <a:ext cx="8712968" cy="5472608"/>
          </a:xfrm>
          <a:prstGeom prst="wedgeRoundRectCallout">
            <a:avLst>
              <a:gd name="adj1" fmla="val -80619"/>
              <a:gd name="adj2" fmla="val -664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872845" y="9431610"/>
            <a:ext cx="7920880" cy="4937875"/>
          </a:xfrm>
          <a:prstGeom prst="rect">
            <a:avLst/>
          </a:prstGeom>
        </p:spPr>
        <p:txBody>
          <a:bodyPr wrap="square" lIns="135240" tIns="67620" rIns="135240" bIns="676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Используйте </a:t>
            </a:r>
            <a:r>
              <a:rPr lang="ru-RU" sz="2400" b="1" dirty="0" err="1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гаджеты</a:t>
            </a: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 правильно:</a:t>
            </a:r>
          </a:p>
          <a:p>
            <a:pPr marL="361950" indent="-3619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После </a:t>
            </a:r>
            <a:r>
              <a:rPr lang="ru-RU" sz="2400" dirty="0">
                <a:latin typeface="Century Schoolbook" panose="02040604050505020304" pitchFamily="18" charset="0"/>
              </a:rPr>
              <a:t>каждого часа зрительной нагрузки делайте перерыв 10-15 </a:t>
            </a:r>
            <a:r>
              <a:rPr lang="ru-RU" sz="2400" dirty="0" smtClean="0">
                <a:latin typeface="Century Schoolbook" panose="02040604050505020304" pitchFamily="18" charset="0"/>
              </a:rPr>
              <a:t>мин.</a:t>
            </a:r>
          </a:p>
          <a:p>
            <a:pPr marL="361950" indent="-3619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Смотрите </a:t>
            </a:r>
            <a:r>
              <a:rPr lang="ru-RU" sz="2400" dirty="0">
                <a:latin typeface="Century Schoolbook" panose="02040604050505020304" pitchFamily="18" charset="0"/>
              </a:rPr>
              <a:t>телевизор в освещенной комнате, расстояние до экрана – не менее 2.5 </a:t>
            </a:r>
            <a:r>
              <a:rPr lang="ru-RU" sz="2400" dirty="0" smtClean="0">
                <a:latin typeface="Century Schoolbook" panose="02040604050505020304" pitchFamily="18" charset="0"/>
              </a:rPr>
              <a:t>м, </a:t>
            </a:r>
            <a:r>
              <a:rPr lang="ru-RU" sz="2400" dirty="0">
                <a:latin typeface="Century Schoolbook" panose="02040604050505020304" pitchFamily="18" charset="0"/>
              </a:rPr>
              <a:t>дошкольникам – до 30 </a:t>
            </a:r>
            <a:r>
              <a:rPr lang="ru-RU" sz="2400" dirty="0" smtClean="0">
                <a:latin typeface="Century Schoolbook" panose="02040604050505020304" pitchFamily="18" charset="0"/>
              </a:rPr>
              <a:t>мин </a:t>
            </a:r>
            <a:r>
              <a:rPr lang="ru-RU" sz="2400" dirty="0">
                <a:latin typeface="Century Schoolbook" panose="02040604050505020304" pitchFamily="18" charset="0"/>
              </a:rPr>
              <a:t>день, школьникам и взрослым – 1-3 </a:t>
            </a:r>
            <a:r>
              <a:rPr lang="ru-RU" sz="2400" dirty="0" smtClean="0">
                <a:latin typeface="Century Schoolbook" panose="02040604050505020304" pitchFamily="18" charset="0"/>
              </a:rPr>
              <a:t>ч </a:t>
            </a:r>
            <a:r>
              <a:rPr lang="ru-RU" sz="2400" dirty="0">
                <a:latin typeface="Century Schoolbook" panose="02040604050505020304" pitchFamily="18" charset="0"/>
              </a:rPr>
              <a:t>с </a:t>
            </a:r>
            <a:r>
              <a:rPr lang="ru-RU" sz="2400" dirty="0" smtClean="0">
                <a:latin typeface="Century Schoolbook" panose="02040604050505020304" pitchFamily="18" charset="0"/>
              </a:rPr>
              <a:t>перерывом.</a:t>
            </a:r>
          </a:p>
          <a:p>
            <a:pPr marL="361950" indent="-3619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Для </a:t>
            </a:r>
            <a:r>
              <a:rPr lang="ru-RU" sz="2400" dirty="0">
                <a:latin typeface="Century Schoolbook" panose="02040604050505020304" pitchFamily="18" charset="0"/>
              </a:rPr>
              <a:t>занятий на ПК рекомендуется: младшим школьникам – 1-2 раза в неделю по 45 мин., старшим и взрослым – 45-60 минут в день. От глаз до экрана – 60-70 см, но не ближе 50 см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  <a:p>
            <a:pPr marL="361950" indent="-3619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Чрезмерное использование </a:t>
            </a:r>
            <a:r>
              <a:rPr lang="ru-RU" sz="2400" b="1" dirty="0" err="1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гаджетов</a:t>
            </a: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 ухудшает </a:t>
            </a: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зрение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543253" y="14472170"/>
            <a:ext cx="5904656" cy="4680520"/>
          </a:xfrm>
          <a:prstGeom prst="wedgeRoundRectCallout">
            <a:avLst>
              <a:gd name="adj1" fmla="val 97716"/>
              <a:gd name="adj2" fmla="val -5738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944853" y="15264258"/>
            <a:ext cx="8064896" cy="4937875"/>
          </a:xfrm>
          <a:prstGeom prst="rect">
            <a:avLst/>
          </a:prstGeom>
        </p:spPr>
        <p:txBody>
          <a:bodyPr wrap="square" lIns="135240" tIns="67620" rIns="135240" bIns="67620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Рабочее место </a:t>
            </a:r>
            <a:r>
              <a:rPr lang="ru-RU" sz="2400" dirty="0">
                <a:latin typeface="Century Schoolbook" panose="02040604050505020304" pitchFamily="18" charset="0"/>
              </a:rPr>
              <a:t>должно соответствовать </a:t>
            </a:r>
            <a:r>
              <a:rPr lang="ru-RU" sz="2400" dirty="0" smtClean="0">
                <a:latin typeface="Century Schoolbook" panose="02040604050505020304" pitchFamily="18" charset="0"/>
              </a:rPr>
              <a:t>росту, </a:t>
            </a:r>
            <a:r>
              <a:rPr lang="ru-RU" sz="2400" dirty="0">
                <a:latin typeface="Century Schoolbook" panose="02040604050505020304" pitchFamily="18" charset="0"/>
              </a:rPr>
              <a:t>хорошо освещаться. Не читайте лежа, в транспорте, в </a:t>
            </a:r>
            <a:r>
              <a:rPr lang="ru-RU" sz="2400" dirty="0" smtClean="0">
                <a:latin typeface="Century Schoolbook" panose="02040604050505020304" pitchFamily="18" charset="0"/>
              </a:rPr>
              <a:t>темноте и </a:t>
            </a:r>
            <a:r>
              <a:rPr lang="ru-RU" sz="2400" dirty="0">
                <a:latin typeface="Century Schoolbook" panose="02040604050505020304" pitchFamily="18" charset="0"/>
              </a:rPr>
              <a:t>текст с мелким шрифтом.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Правильная осанка: </a:t>
            </a:r>
            <a:r>
              <a:rPr lang="ru-RU" sz="2400" dirty="0" smtClean="0">
                <a:latin typeface="Century Schoolbook" panose="02040604050505020304" pitchFamily="18" charset="0"/>
              </a:rPr>
              <a:t>сидите на </a:t>
            </a:r>
            <a:r>
              <a:rPr lang="ru-RU" sz="2400" dirty="0">
                <a:latin typeface="Century Schoolbook" panose="02040604050505020304" pitchFamily="18" charset="0"/>
              </a:rPr>
              <a:t>стуле, </a:t>
            </a:r>
            <a:r>
              <a:rPr lang="ru-RU" sz="2400" dirty="0" smtClean="0">
                <a:latin typeface="Century Schoolbook" panose="02040604050505020304" pitchFamily="18" charset="0"/>
              </a:rPr>
              <a:t>опираясь </a:t>
            </a:r>
            <a:r>
              <a:rPr lang="ru-RU" sz="2400" dirty="0">
                <a:latin typeface="Century Schoolbook" panose="02040604050505020304" pitchFamily="18" charset="0"/>
              </a:rPr>
              <a:t>о спинку поясницей; держите туловище и голову прямо, плечи – расправленными, между грудью и столом должна помещаться ладонь; обе ноги всей ступней </a:t>
            </a:r>
            <a:r>
              <a:rPr lang="ru-RU" sz="2400" dirty="0" smtClean="0">
                <a:latin typeface="Century Schoolbook" panose="02040604050505020304" pitchFamily="18" charset="0"/>
              </a:rPr>
              <a:t>должны опираться </a:t>
            </a:r>
            <a:r>
              <a:rPr lang="ru-RU" sz="2400" dirty="0">
                <a:latin typeface="Century Schoolbook" panose="02040604050505020304" pitchFamily="18" charset="0"/>
              </a:rPr>
              <a:t>в пол; </a:t>
            </a:r>
            <a:r>
              <a:rPr lang="ru-RU" sz="2400" dirty="0" smtClean="0">
                <a:latin typeface="Century Schoolbook" panose="02040604050505020304" pitchFamily="18" charset="0"/>
              </a:rPr>
              <a:t>предплечья </a:t>
            </a:r>
            <a:r>
              <a:rPr lang="ru-RU" sz="2400" dirty="0">
                <a:latin typeface="Century Schoolbook" panose="02040604050505020304" pitchFamily="18" charset="0"/>
              </a:rPr>
              <a:t>свободно </a:t>
            </a:r>
            <a:r>
              <a:rPr lang="ru-RU" sz="2400" dirty="0" smtClean="0">
                <a:latin typeface="Century Schoolbook" panose="02040604050505020304" pitchFamily="18" charset="0"/>
              </a:rPr>
              <a:t>лежать </a:t>
            </a:r>
            <a:r>
              <a:rPr lang="ru-RU" sz="2400" dirty="0">
                <a:latin typeface="Century Schoolbook" panose="02040604050505020304" pitchFamily="18" charset="0"/>
              </a:rPr>
              <a:t>на </a:t>
            </a:r>
            <a:r>
              <a:rPr lang="ru-RU" sz="2400" dirty="0" smtClean="0">
                <a:latin typeface="Century Schoolbook" panose="02040604050505020304" pitchFamily="18" charset="0"/>
              </a:rPr>
              <a:t>столе; пользуйтесь подставками для книг и ног. Расстояние от </a:t>
            </a:r>
            <a:r>
              <a:rPr lang="ru-RU" sz="2400" dirty="0">
                <a:latin typeface="Century Schoolbook" panose="02040604050505020304" pitchFamily="18" charset="0"/>
              </a:rPr>
              <a:t>глаз до </a:t>
            </a:r>
            <a:r>
              <a:rPr lang="ru-RU" sz="2400" dirty="0" smtClean="0">
                <a:latin typeface="Century Schoolbook" panose="02040604050505020304" pitchFamily="18" charset="0"/>
              </a:rPr>
              <a:t>тетради (книги): </a:t>
            </a:r>
            <a:r>
              <a:rPr lang="ru-RU" sz="2400" dirty="0">
                <a:latin typeface="Century Schoolbook" panose="02040604050505020304" pitchFamily="18" charset="0"/>
              </a:rPr>
              <a:t>не менее 25-35 см </a:t>
            </a:r>
            <a:r>
              <a:rPr lang="ru-RU" sz="2400" dirty="0" smtClean="0">
                <a:latin typeface="Century Schoolbook" panose="02040604050505020304" pitchFamily="18" charset="0"/>
              </a:rPr>
              <a:t>- для </a:t>
            </a:r>
            <a:r>
              <a:rPr lang="ru-RU" sz="2400" dirty="0">
                <a:latin typeface="Century Schoolbook" panose="02040604050505020304" pitchFamily="18" charset="0"/>
              </a:rPr>
              <a:t>детей младший </a:t>
            </a:r>
            <a:r>
              <a:rPr lang="ru-RU" sz="2400" dirty="0" smtClean="0">
                <a:latin typeface="Century Schoolbook" panose="02040604050505020304" pitchFamily="18" charset="0"/>
              </a:rPr>
              <a:t>классов, 30-45см - </a:t>
            </a:r>
            <a:r>
              <a:rPr lang="ru-RU" sz="2400" dirty="0">
                <a:latin typeface="Century Schoolbook" panose="02040604050505020304" pitchFamily="18" charset="0"/>
              </a:rPr>
              <a:t>для детей старших классов и взрослых.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74701" y="8567514"/>
            <a:ext cx="10729192" cy="5688983"/>
          </a:xfrm>
          <a:prstGeom prst="wedgeRoundRectCallout">
            <a:avLst>
              <a:gd name="adj1" fmla="val 76870"/>
              <a:gd name="adj2" fmla="val 402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62733" y="9071570"/>
            <a:ext cx="10369152" cy="4937875"/>
          </a:xfrm>
          <a:prstGeom prst="rect">
            <a:avLst/>
          </a:prstGeom>
        </p:spPr>
        <p:txBody>
          <a:bodyPr wrap="square" lIns="135240" tIns="67620" rIns="135240" bIns="6762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После зрительной нагрузки </a:t>
            </a: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делайте </a:t>
            </a:r>
            <a:r>
              <a:rPr lang="ru-RU" sz="24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гимнастику для </a:t>
            </a: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глаз:</a:t>
            </a:r>
            <a:endParaRPr lang="ru-RU" sz="2400" b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latin typeface="Century Schoolbook" panose="02040604050505020304" pitchFamily="18" charset="0"/>
              </a:rPr>
              <a:t>Быстро поморгать, закрыть глаза и посидеть спокойно, медленно считая до 5. Повторять 4-5 </a:t>
            </a:r>
            <a:r>
              <a:rPr lang="ru-RU" sz="2400" dirty="0" smtClean="0">
                <a:latin typeface="Century Schoolbook" panose="02040604050505020304" pitchFamily="18" charset="0"/>
              </a:rPr>
              <a:t>раз.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 smtClean="0">
                <a:latin typeface="Century Schoolbook" panose="02040604050505020304" pitchFamily="18" charset="0"/>
              </a:rPr>
              <a:t>Крепко </a:t>
            </a:r>
            <a:r>
              <a:rPr lang="ru-RU" sz="2400" dirty="0">
                <a:latin typeface="Century Schoolbook" panose="02040604050505020304" pitchFamily="18" charset="0"/>
              </a:rPr>
              <a:t>зажмурить глаза (считать до 3), открыть их и посмотреть вдаль (считать до 5). Повторять 4-5 </a:t>
            </a:r>
            <a:r>
              <a:rPr lang="ru-RU" sz="2400" dirty="0" smtClean="0">
                <a:latin typeface="Century Schoolbook" panose="02040604050505020304" pitchFamily="18" charset="0"/>
              </a:rPr>
              <a:t>раз.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 smtClean="0">
                <a:latin typeface="Century Schoolbook" panose="02040604050505020304" pitchFamily="18" charset="0"/>
              </a:rPr>
              <a:t>Вытянуть </a:t>
            </a:r>
            <a:r>
              <a:rPr lang="ru-RU" sz="2400" dirty="0">
                <a:latin typeface="Century Schoolbook" panose="02040604050505020304" pitchFamily="18" charset="0"/>
              </a:rPr>
              <a:t>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Повторять 4-5 </a:t>
            </a:r>
            <a:r>
              <a:rPr lang="ru-RU" sz="2400" dirty="0" smtClean="0">
                <a:latin typeface="Century Schoolbook" panose="02040604050505020304" pitchFamily="18" charset="0"/>
              </a:rPr>
              <a:t>раз.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 smtClean="0">
                <a:latin typeface="Century Schoolbook" panose="02040604050505020304" pitchFamily="18" charset="0"/>
              </a:rPr>
              <a:t>Посмотреть </a:t>
            </a:r>
            <a:r>
              <a:rPr lang="ru-RU" sz="2400" dirty="0">
                <a:latin typeface="Century Schoolbook" panose="02040604050505020304" pitchFamily="18" charset="0"/>
              </a:rPr>
              <a:t>на указательный палец вытянутой руки на счет 1-4, потом перенести взор вдаль на счет 1-6. Повторять 4-5 </a:t>
            </a:r>
            <a:r>
              <a:rPr lang="ru-RU" sz="2400" dirty="0" smtClean="0">
                <a:latin typeface="Century Schoolbook" panose="02040604050505020304" pitchFamily="18" charset="0"/>
              </a:rPr>
              <a:t>раз.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 smtClean="0">
                <a:latin typeface="Century Schoolbook" panose="02040604050505020304" pitchFamily="18" charset="0"/>
              </a:rPr>
              <a:t>В </a:t>
            </a:r>
            <a:r>
              <a:rPr lang="ru-RU" sz="2400" dirty="0">
                <a:latin typeface="Century Schoolbook" panose="02040604050505020304" pitchFamily="18" charset="0"/>
              </a:rPr>
              <a:t>среднем темпе проделать 3-4 круговых движения глазами в правую сторону, столько же в левую сторону. Посмотреть вдаль на счет 1-6. Повторять 1-2 раза.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31285" y="14688194"/>
            <a:ext cx="5400600" cy="4199211"/>
          </a:xfrm>
          <a:prstGeom prst="rect">
            <a:avLst/>
          </a:prstGeom>
        </p:spPr>
        <p:txBody>
          <a:bodyPr wrap="square" lIns="135240" tIns="67620" rIns="135240" bIns="67620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Регулярно посещайте </a:t>
            </a: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окулиста </a:t>
            </a:r>
            <a:r>
              <a:rPr lang="ru-RU" sz="2400" dirty="0" smtClean="0">
                <a:latin typeface="Century Schoolbook" panose="02040604050505020304" pitchFamily="18" charset="0"/>
              </a:rPr>
              <a:t>- это позволит </a:t>
            </a:r>
            <a:r>
              <a:rPr lang="ru-RU" sz="2400" dirty="0">
                <a:latin typeface="Century Schoolbook" panose="02040604050505020304" pitchFamily="18" charset="0"/>
              </a:rPr>
              <a:t>своевременно </a:t>
            </a:r>
            <a:r>
              <a:rPr lang="ru-RU" sz="2400" dirty="0" smtClean="0">
                <a:latin typeface="Century Schoolbook" panose="02040604050505020304" pitchFamily="18" charset="0"/>
              </a:rPr>
              <a:t>выявить </a:t>
            </a:r>
            <a:r>
              <a:rPr lang="ru-RU" sz="2400" dirty="0">
                <a:latin typeface="Century Schoolbook" panose="02040604050505020304" pitchFamily="18" charset="0"/>
              </a:rPr>
              <a:t>нарушения зрения и </a:t>
            </a:r>
            <a:r>
              <a:rPr lang="ru-RU" sz="2400" dirty="0" smtClean="0">
                <a:latin typeface="Century Schoolbook" panose="02040604050505020304" pitchFamily="18" charset="0"/>
              </a:rPr>
              <a:t>подключить </a:t>
            </a:r>
            <a:r>
              <a:rPr lang="ru-RU" sz="2400" dirty="0">
                <a:latin typeface="Century Schoolbook" panose="02040604050505020304" pitchFamily="18" charset="0"/>
              </a:rPr>
              <a:t>медикаментозное, приборное лечение, очковую или контактную коррекцию.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Правильно подобранные очки </a:t>
            </a:r>
            <a:r>
              <a:rPr lang="ru-RU" sz="24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улучшают восприятие информации и корректируют зрение.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28029" y="11375826"/>
            <a:ext cx="6590556" cy="1075279"/>
          </a:xfrm>
          <a:prstGeom prst="rect">
            <a:avLst/>
          </a:prstGeom>
          <a:noFill/>
        </p:spPr>
        <p:txBody>
          <a:bodyPr wrap="none" lIns="135240" tIns="67620" rIns="135240" bIns="67620" rtlCol="0">
            <a:spAutoFit/>
          </a:bodyPr>
          <a:lstStyle/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Профилактика</a:t>
            </a:r>
            <a:endParaRPr lang="ru-R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032" name="Picture 8" descr="https://www.invitro.ru/upload/medialibrary/c01/c019c812a01027a3b6faed203c088a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277" y="4197167"/>
            <a:ext cx="4248472" cy="35953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t3.ggpht.com/ytc/AAUvwnht3ghE-QSgF-oVd7UyLSI---9ObejFEarrlxKnHg=s900-c-k-c0x00ffffff-no-r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9" y="4247034"/>
            <a:ext cx="4392488" cy="41411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kr.sh/i/020521/BlMLxe2B.jpg?download=1&amp;name=%D0%A1%D0%BA%D1%80%D0%B8%D0%BD%D1%88%D0%BE%D1%82%2002-05-2021%2017:40: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781" y="9935666"/>
            <a:ext cx="4624648" cy="34563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kr.sh/i/020521/GyIXg4vP.jpg?download=1&amp;name=%D0%A1%D0%BA%D1%80%D0%B8%D0%BD%D1%88%D0%BE%D1%82%2002-05-2021%2017:41: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805" y="15840322"/>
            <a:ext cx="4273623" cy="41467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stihi.ru/pics/2020/01/30/76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5" y="14472170"/>
            <a:ext cx="4659095" cy="43924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2693" y="18936666"/>
            <a:ext cx="11161240" cy="2352552"/>
          </a:xfrm>
          <a:prstGeom prst="rect">
            <a:avLst/>
          </a:prstGeom>
        </p:spPr>
        <p:txBody>
          <a:bodyPr wrap="square" lIns="135240" tIns="67620" rIns="135240" bIns="67620">
            <a:spAutoFit/>
          </a:bodyPr>
          <a:lstStyle/>
          <a:p>
            <a:r>
              <a:rPr lang="ru-RU" sz="1800" b="1" dirty="0"/>
              <a:t>Список </a:t>
            </a:r>
            <a:r>
              <a:rPr lang="ru-RU" sz="1800" b="1" dirty="0" smtClean="0"/>
              <a:t>литературы:</a:t>
            </a:r>
            <a:endParaRPr lang="ru-RU" sz="1800" dirty="0"/>
          </a:p>
          <a:p>
            <a:pPr marL="174625" indent="-174625"/>
            <a:r>
              <a:rPr lang="ru-RU" sz="1800" dirty="0"/>
              <a:t>1</a:t>
            </a:r>
            <a:r>
              <a:rPr lang="ru-RU" sz="1800" dirty="0" smtClean="0"/>
              <a:t>. Марчук </a:t>
            </a:r>
            <a:r>
              <a:rPr lang="ru-RU" sz="1800" dirty="0"/>
              <a:t>С.А. Профилактика и коррекция зрительных функций у студенческой молодёжи: Учебно-методическое пособие /</a:t>
            </a:r>
            <a:r>
              <a:rPr lang="ru-RU" sz="1800" dirty="0" err="1"/>
              <a:t>Pi</a:t>
            </a:r>
            <a:r>
              <a:rPr lang="ru-RU" sz="1800" dirty="0"/>
              <a:t> 1111У -Екатеринбург, 2004,77 с.</a:t>
            </a:r>
          </a:p>
          <a:p>
            <a:pPr marL="174625" indent="-174625"/>
            <a:r>
              <a:rPr lang="ru-RU" sz="1800" dirty="0"/>
              <a:t>2</a:t>
            </a:r>
            <a:r>
              <a:rPr lang="ru-RU" sz="1800" dirty="0" smtClean="0"/>
              <a:t>. Рой </a:t>
            </a:r>
            <a:r>
              <a:rPr lang="ru-RU" sz="1800" dirty="0"/>
              <a:t>М. Тренинг для глаз. Реальная программа улучшения зрения. М.: Изд-во ЭКСМО-Пресс, 2002, 112 с.</a:t>
            </a:r>
          </a:p>
          <a:p>
            <a:pPr marL="174625" indent="-174625"/>
            <a:r>
              <a:rPr lang="ru-RU" sz="1800" dirty="0"/>
              <a:t>3</a:t>
            </a:r>
            <a:r>
              <a:rPr lang="ru-RU" sz="1800" dirty="0" smtClean="0"/>
              <a:t>. Сиротюк </a:t>
            </a:r>
            <a:r>
              <a:rPr lang="ru-RU" sz="1800" dirty="0"/>
              <a:t>А.Л. Коррекция обучения и развития школьников. М.: ТЦ Сфера, 2001, 80 с.</a:t>
            </a:r>
          </a:p>
          <a:p>
            <a:pPr marL="174625" indent="-174625"/>
            <a:r>
              <a:rPr lang="ru-RU" sz="1800" dirty="0"/>
              <a:t>4</a:t>
            </a:r>
            <a:r>
              <a:rPr lang="ru-RU" sz="1800" dirty="0" smtClean="0"/>
              <a:t>. Тарханова </a:t>
            </a:r>
            <a:r>
              <a:rPr lang="ru-RU" sz="1800" dirty="0"/>
              <a:t>Ю.С. Коррекция зрения у детей. Ростов н/Д.: «Феникс», 2000, 256 с.</a:t>
            </a:r>
          </a:p>
          <a:p>
            <a:pPr marL="174625" indent="-174625"/>
            <a:r>
              <a:rPr lang="ru-RU" sz="1800" dirty="0"/>
              <a:t>5</a:t>
            </a:r>
            <a:r>
              <a:rPr lang="ru-RU" sz="1800" dirty="0" smtClean="0"/>
              <a:t>. Холодов </a:t>
            </a:r>
            <a:r>
              <a:rPr lang="ru-RU" sz="1800" dirty="0"/>
              <a:t>Ж.К., Кузнецов B.C. Теория и методика физического воспитания и спорта: Учеб. пособие для студ. </a:t>
            </a:r>
            <a:r>
              <a:rPr lang="ru-RU" sz="1800" dirty="0" err="1"/>
              <a:t>высш</a:t>
            </a:r>
            <a:r>
              <a:rPr lang="ru-RU" sz="1800" dirty="0"/>
              <a:t> учеб. заведений./ М.: Издательский центр «Академия», 2002, 480 с.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63933" y="16272370"/>
            <a:ext cx="7632848" cy="4999430"/>
          </a:xfrm>
          <a:prstGeom prst="rect">
            <a:avLst/>
          </a:prstGeom>
          <a:noFill/>
        </p:spPr>
        <p:txBody>
          <a:bodyPr wrap="square" lIns="135240" tIns="67620" rIns="135240" bIns="67620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Вывод: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Проблема 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сохранения хорошего 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зрения актуальна, как никогда: всесторонний 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технический прогресс, всеобщая 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компьютеризация - 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это дополнительная и жесткая нагрузка на 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глаза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. Поэтому, 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необходимо соблюдать 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гигиену зрения, которая, в сущности, не так 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уж сложна. 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Благодаря зрению, мы 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воспринимаем 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мир таким, каким он есть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  <a:endParaRPr lang="ru-RU" sz="27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56821" y="20448834"/>
            <a:ext cx="13176102" cy="752114"/>
          </a:xfrm>
          <a:prstGeom prst="rect">
            <a:avLst/>
          </a:prstGeom>
          <a:noFill/>
        </p:spPr>
        <p:txBody>
          <a:bodyPr wrap="square" lIns="135240" tIns="67620" rIns="135240" bIns="67620" rtlCol="0">
            <a:spAutoFit/>
          </a:bodyPr>
          <a:lstStyle/>
          <a:p>
            <a:pPr algn="r"/>
            <a:r>
              <a:rPr lang="ru-RU" sz="2000" dirty="0" smtClean="0">
                <a:latin typeface="Century Schoolbook" panose="02040604050505020304" pitchFamily="18" charset="0"/>
              </a:rPr>
              <a:t>ФГБОУ ВО Тверской ГМУ Минздрава РФ</a:t>
            </a:r>
          </a:p>
          <a:p>
            <a:pPr algn="r"/>
            <a:r>
              <a:rPr lang="ru-RU" sz="2000" dirty="0" smtClean="0">
                <a:latin typeface="Century Schoolbook" panose="02040604050505020304" pitchFamily="18" charset="0"/>
              </a:rPr>
              <a:t>Подготовил </a:t>
            </a:r>
            <a:r>
              <a:rPr lang="ru-RU" sz="2000" dirty="0" err="1">
                <a:latin typeface="Century Schoolbook" panose="02040604050505020304" pitchFamily="18" charset="0"/>
              </a:rPr>
              <a:t>Холмирзаев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Сирожиддин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Равшанович</a:t>
            </a:r>
            <a:r>
              <a:rPr lang="ru-RU" sz="2000" dirty="0" smtClean="0">
                <a:latin typeface="Century Schoolbook" panose="02040604050505020304" pitchFamily="18" charset="0"/>
              </a:rPr>
              <a:t>, студент  102 группы  фармацевтического факультета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87269" y="460707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Врожденные причины </a:t>
            </a:r>
            <a:r>
              <a:rPr lang="ru-RU" sz="2400" dirty="0" smtClean="0">
                <a:latin typeface="Century Schoolbook" panose="02040604050505020304" pitchFamily="18" charset="0"/>
              </a:rPr>
              <a:t>кроются в нарушении эмбрионального развития плода, осложнениях при рождении ребенка, заболеваниях родителей. Это может стать причиной развития катаракты, близорукости, патологии развития сетчатки и роговицы. К сожалению, медицине пока неизвестны методы профилактики наследственных нарушений зрения.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735941" y="935960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  статистике ВОЗ 2,2 млрд. человек страдает нарушениями зрения. При этом почти  у половины их можно предупредить и скорректировать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  <a:r>
              <a:rPr lang="ru-RU" sz="2800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5501" y="2590850"/>
            <a:ext cx="109452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Нарушение зрительной функции </a:t>
            </a:r>
            <a:r>
              <a:rPr lang="ru-RU" sz="2400" dirty="0" smtClean="0">
                <a:latin typeface="Century Schoolbook" panose="02040604050505020304" pitchFamily="18" charset="0"/>
              </a:rPr>
              <a:t>– </a:t>
            </a:r>
            <a:r>
              <a:rPr lang="ru-RU" sz="2400" dirty="0" smtClean="0">
                <a:latin typeface="Century Schoolbook" panose="02040604050505020304" pitchFamily="18" charset="0"/>
              </a:rPr>
              <a:t>это снижение </a:t>
            </a:r>
            <a:r>
              <a:rPr lang="ru-RU" sz="2400" dirty="0" smtClean="0">
                <a:latin typeface="Century Schoolbook" panose="02040604050505020304" pitchFamily="18" charset="0"/>
              </a:rPr>
              <a:t>остроты зрения, искажение изображения, темные пятна и др. Причины плохого зрения бывают разными.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19440797" y="2734866"/>
            <a:ext cx="12960078" cy="496855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40" tIns="67620" rIns="135240" bIns="6762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56821" y="3094906"/>
            <a:ext cx="12529392" cy="4260767"/>
          </a:xfrm>
          <a:prstGeom prst="rect">
            <a:avLst/>
          </a:prstGeom>
        </p:spPr>
        <p:txBody>
          <a:bodyPr wrap="square" lIns="135240" tIns="67620" rIns="135240" bIns="6762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Приобретенные причины </a:t>
            </a:r>
            <a:r>
              <a:rPr lang="ru-RU" sz="2400" dirty="0" smtClean="0">
                <a:latin typeface="Century Schoolbook" panose="02040604050505020304" pitchFamily="18" charset="0"/>
              </a:rPr>
              <a:t>- совокупность </a:t>
            </a:r>
            <a:r>
              <a:rPr lang="ru-RU" sz="2400" dirty="0">
                <a:latin typeface="Century Schoolbook" panose="02040604050505020304" pitchFamily="18" charset="0"/>
              </a:rPr>
              <a:t>внешних факторов, влияющих </a:t>
            </a:r>
            <a:r>
              <a:rPr lang="ru-RU" sz="2400" dirty="0" smtClean="0">
                <a:latin typeface="Century Schoolbook" panose="02040604050505020304" pitchFamily="18" charset="0"/>
              </a:rPr>
              <a:t>во </a:t>
            </a:r>
            <a:r>
              <a:rPr lang="ru-RU" sz="2400" dirty="0">
                <a:latin typeface="Century Schoolbook" panose="02040604050505020304" pitchFamily="18" charset="0"/>
              </a:rPr>
              <a:t>время </a:t>
            </a:r>
            <a:r>
              <a:rPr lang="ru-RU" sz="2400" dirty="0" smtClean="0">
                <a:latin typeface="Century Schoolbook" panose="02040604050505020304" pitchFamily="18" charset="0"/>
              </a:rPr>
              <a:t>жизни: </a:t>
            </a:r>
            <a:endParaRPr lang="ru-RU" sz="2400" dirty="0">
              <a:latin typeface="Century Schoolbook" panose="02040604050505020304" pitchFamily="18" charset="0"/>
            </a:endParaRP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деятельность, сопровождающаяся излишним напряжением </a:t>
            </a:r>
            <a:r>
              <a:rPr lang="ru-RU" sz="2400" dirty="0">
                <a:latin typeface="Century Schoolbook" panose="02040604050505020304" pitchFamily="18" charset="0"/>
              </a:rPr>
              <a:t>глазных </a:t>
            </a:r>
            <a:r>
              <a:rPr lang="ru-RU" sz="2400" dirty="0" smtClean="0">
                <a:latin typeface="Century Schoolbook" panose="02040604050505020304" pitchFamily="18" charset="0"/>
              </a:rPr>
              <a:t>нервов;</a:t>
            </a: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сухость </a:t>
            </a:r>
            <a:r>
              <a:rPr lang="ru-RU" sz="2400" dirty="0">
                <a:latin typeface="Century Schoolbook" panose="02040604050505020304" pitchFamily="18" charset="0"/>
              </a:rPr>
              <a:t>внешней оболочки </a:t>
            </a:r>
            <a:r>
              <a:rPr lang="ru-RU" sz="2400" dirty="0" smtClean="0">
                <a:latin typeface="Century Schoolbook" panose="02040604050505020304" pitchFamily="18" charset="0"/>
              </a:rPr>
              <a:t>глаза, возникающая при неправильной работе </a:t>
            </a:r>
            <a:r>
              <a:rPr lang="ru-RU" sz="2400" dirty="0">
                <a:latin typeface="Century Schoolbook" panose="02040604050505020304" pitchFamily="18" charset="0"/>
              </a:rPr>
              <a:t>за </a:t>
            </a:r>
            <a:r>
              <a:rPr lang="ru-RU" sz="2400" dirty="0" smtClean="0">
                <a:latin typeface="Century Schoolbook" panose="02040604050505020304" pitchFamily="18" charset="0"/>
              </a:rPr>
              <a:t>компьютером;</a:t>
            </a: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нервное перенапряжение, частые стрессы;</a:t>
            </a: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плохое освещение </a:t>
            </a:r>
            <a:r>
              <a:rPr lang="ru-RU" sz="2400" dirty="0">
                <a:latin typeface="Century Schoolbook" panose="02040604050505020304" pitchFamily="18" charset="0"/>
              </a:rPr>
              <a:t>в </a:t>
            </a:r>
            <a:r>
              <a:rPr lang="ru-RU" sz="2400" dirty="0" smtClean="0">
                <a:latin typeface="Century Schoolbook" panose="02040604050505020304" pitchFamily="18" charset="0"/>
              </a:rPr>
              <a:t>помещении;</a:t>
            </a: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чтение </a:t>
            </a:r>
            <a:r>
              <a:rPr lang="ru-RU" sz="2400" dirty="0">
                <a:latin typeface="Century Schoolbook" panose="02040604050505020304" pitchFamily="18" charset="0"/>
              </a:rPr>
              <a:t>в неправильном </a:t>
            </a:r>
            <a:r>
              <a:rPr lang="ru-RU" sz="2400" dirty="0" smtClean="0">
                <a:latin typeface="Century Schoolbook" panose="02040604050505020304" pitchFamily="18" charset="0"/>
              </a:rPr>
              <a:t>положении;</a:t>
            </a: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механические </a:t>
            </a:r>
            <a:r>
              <a:rPr lang="ru-RU" sz="2400" dirty="0">
                <a:latin typeface="Century Schoolbook" panose="02040604050505020304" pitchFamily="18" charset="0"/>
              </a:rPr>
              <a:t>повреждения органов зрения (ожоги, ушибы, </a:t>
            </a:r>
            <a:r>
              <a:rPr lang="ru-RU" sz="2400" dirty="0" smtClean="0">
                <a:latin typeface="Century Schoolbook" panose="02040604050505020304" pitchFamily="18" charset="0"/>
              </a:rPr>
              <a:t>ранения);</a:t>
            </a: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возрастные изменения;</a:t>
            </a:r>
          </a:p>
          <a:p>
            <a:pPr marL="422624" indent="-422624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ослабевание </a:t>
            </a:r>
            <a:r>
              <a:rPr lang="ru-RU" sz="2400" dirty="0">
                <a:latin typeface="Century Schoolbook" panose="02040604050505020304" pitchFamily="18" charset="0"/>
              </a:rPr>
              <a:t>мышц хрусталика, </a:t>
            </a:r>
            <a:r>
              <a:rPr lang="ru-RU" sz="2400" dirty="0" smtClean="0">
                <a:latin typeface="Century Schoolbook" panose="02040604050505020304" pitchFamily="18" charset="0"/>
              </a:rPr>
              <a:t>провоцируемое просмотром </a:t>
            </a:r>
            <a:r>
              <a:rPr lang="ru-RU" sz="2400" dirty="0">
                <a:latin typeface="Century Schoolbook" panose="02040604050505020304" pitchFamily="18" charset="0"/>
              </a:rPr>
              <a:t>телевизора и </a:t>
            </a:r>
            <a:r>
              <a:rPr lang="ru-RU" sz="2400" dirty="0" smtClean="0">
                <a:latin typeface="Century Schoolbook" panose="02040604050505020304" pitchFamily="18" charset="0"/>
              </a:rPr>
              <a:t>др.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519917" y="7991450"/>
            <a:ext cx="20378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entury Schoolbook" panose="02040604050505020304" pitchFamily="18" charset="0"/>
              </a:rPr>
              <a:t>Снижение остроты зрения часто происходит в школьном возрасте, особенно если ребенок входит в группу риска и имеет наследственность к образованию миопии</a:t>
            </a:r>
            <a:r>
              <a:rPr lang="ru-RU" sz="2800" b="1" dirty="0" smtClean="0">
                <a:latin typeface="Century Schoolbook" panose="02040604050505020304" pitchFamily="18" charset="0"/>
              </a:rPr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11984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596</Words>
  <Application>Microsoft Office PowerPoint</Application>
  <PresentationFormat>Произвольный</PresentationFormat>
  <Paragraphs>42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Ирина</cp:lastModifiedBy>
  <cp:revision>45</cp:revision>
  <dcterms:created xsi:type="dcterms:W3CDTF">2021-05-02T13:22:37Z</dcterms:created>
  <dcterms:modified xsi:type="dcterms:W3CDTF">2021-05-11T14:24:49Z</dcterms:modified>
</cp:coreProperties>
</file>