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2367538" cy="21566188"/>
  <p:notesSz cx="6858000" cy="9144000"/>
  <p:defaultTextStyle>
    <a:defPPr>
      <a:defRPr lang="ru-RU"/>
    </a:defPPr>
    <a:lvl1pPr marL="0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1441358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2882717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4324074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5765432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7206790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8648149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0089507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1530864" algn="l" defTabSz="288271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5" autoAdjust="0"/>
  </p:normalViewPr>
  <p:slideViewPr>
    <p:cSldViewPr>
      <p:cViewPr varScale="1">
        <p:scale>
          <a:sx n="22" d="100"/>
          <a:sy n="22" d="100"/>
        </p:scale>
        <p:origin x="-1134" y="-108"/>
      </p:cViewPr>
      <p:guideLst>
        <p:guide orient="horz" pos="6793"/>
        <p:guide pos="1019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A49C-F895-43C7-9F83-FBAC9D09F67A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780CB-B0F2-4C7B-90F3-83FABE7E11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3193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1pPr>
    <a:lvl2pPr marL="1441358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2pPr>
    <a:lvl3pPr marL="2882717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3pPr>
    <a:lvl4pPr marL="4324074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4pPr>
    <a:lvl5pPr marL="5765432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5pPr>
    <a:lvl6pPr marL="7206790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6pPr>
    <a:lvl7pPr marL="8648149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7pPr>
    <a:lvl8pPr marL="10089507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8pPr>
    <a:lvl9pPr marL="11530864" algn="l" defTabSz="2882717" rtl="0" eaLnBrk="1" latinLnBrk="0" hangingPunct="1">
      <a:defRPr sz="3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780CB-B0F2-4C7B-90F3-83FABE7E11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421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7567" y="6699498"/>
            <a:ext cx="27512407" cy="46227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5132" y="12220839"/>
            <a:ext cx="22657278" cy="55113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4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6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9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3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71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3466465" y="863651"/>
            <a:ext cx="7282696" cy="18401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8379" y="863651"/>
            <a:ext cx="21308629" cy="18401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184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11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6811" y="13858276"/>
            <a:ext cx="27512407" cy="4283283"/>
          </a:xfrm>
        </p:spPr>
        <p:txBody>
          <a:bodyPr anchor="t"/>
          <a:lstStyle>
            <a:lvl1pPr algn="l">
              <a:defRPr sz="12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6811" y="9140675"/>
            <a:ext cx="27512407" cy="4717601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4135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2717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3pPr>
            <a:lvl4pPr marL="432407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543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679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8149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9507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3086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20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8378" y="5032114"/>
            <a:ext cx="14295662" cy="14232686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453501" y="5032114"/>
            <a:ext cx="14295662" cy="14232686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4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81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8377" y="4827433"/>
            <a:ext cx="14301283" cy="2011845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1358" indent="0">
              <a:buNone/>
              <a:defRPr sz="6400" b="1"/>
            </a:lvl2pPr>
            <a:lvl3pPr marL="2882717" indent="0">
              <a:buNone/>
              <a:defRPr sz="5700" b="1"/>
            </a:lvl3pPr>
            <a:lvl4pPr marL="4324074" indent="0">
              <a:buNone/>
              <a:defRPr sz="5100" b="1"/>
            </a:lvl4pPr>
            <a:lvl5pPr marL="5765432" indent="0">
              <a:buNone/>
              <a:defRPr sz="5100" b="1"/>
            </a:lvl5pPr>
            <a:lvl6pPr marL="7206790" indent="0">
              <a:buNone/>
              <a:defRPr sz="5100" b="1"/>
            </a:lvl6pPr>
            <a:lvl7pPr marL="8648149" indent="0">
              <a:buNone/>
              <a:defRPr sz="5100" b="1"/>
            </a:lvl7pPr>
            <a:lvl8pPr marL="10089507" indent="0">
              <a:buNone/>
              <a:defRPr sz="5100" b="1"/>
            </a:lvl8pPr>
            <a:lvl9pPr marL="11530864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18377" y="6839278"/>
            <a:ext cx="14301283" cy="12425521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6442263" y="4827433"/>
            <a:ext cx="14306902" cy="2011845"/>
          </a:xfrm>
        </p:spPr>
        <p:txBody>
          <a:bodyPr anchor="b"/>
          <a:lstStyle>
            <a:lvl1pPr marL="0" indent="0">
              <a:buNone/>
              <a:defRPr sz="7600" b="1"/>
            </a:lvl1pPr>
            <a:lvl2pPr marL="1441358" indent="0">
              <a:buNone/>
              <a:defRPr sz="6400" b="1"/>
            </a:lvl2pPr>
            <a:lvl3pPr marL="2882717" indent="0">
              <a:buNone/>
              <a:defRPr sz="5700" b="1"/>
            </a:lvl3pPr>
            <a:lvl4pPr marL="4324074" indent="0">
              <a:buNone/>
              <a:defRPr sz="5100" b="1"/>
            </a:lvl4pPr>
            <a:lvl5pPr marL="5765432" indent="0">
              <a:buNone/>
              <a:defRPr sz="5100" b="1"/>
            </a:lvl5pPr>
            <a:lvl6pPr marL="7206790" indent="0">
              <a:buNone/>
              <a:defRPr sz="5100" b="1"/>
            </a:lvl6pPr>
            <a:lvl7pPr marL="8648149" indent="0">
              <a:buNone/>
              <a:defRPr sz="5100" b="1"/>
            </a:lvl7pPr>
            <a:lvl8pPr marL="10089507" indent="0">
              <a:buNone/>
              <a:defRPr sz="5100" b="1"/>
            </a:lvl8pPr>
            <a:lvl9pPr marL="11530864" indent="0">
              <a:buNone/>
              <a:defRPr sz="5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6442263" y="6839278"/>
            <a:ext cx="14306902" cy="12425521"/>
          </a:xfrm>
        </p:spPr>
        <p:txBody>
          <a:bodyPr/>
          <a:lstStyle>
            <a:lvl1pPr>
              <a:defRPr sz="7600"/>
            </a:lvl1pPr>
            <a:lvl2pPr>
              <a:defRPr sz="64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33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963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35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82" y="858654"/>
            <a:ext cx="10648699" cy="3654271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54807" y="858656"/>
            <a:ext cx="18094354" cy="18406144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8382" y="4512928"/>
            <a:ext cx="10648699" cy="14751872"/>
          </a:xfrm>
        </p:spPr>
        <p:txBody>
          <a:bodyPr/>
          <a:lstStyle>
            <a:lvl1pPr marL="0" indent="0">
              <a:buNone/>
              <a:defRPr sz="4400"/>
            </a:lvl1pPr>
            <a:lvl2pPr marL="1441358" indent="0">
              <a:buNone/>
              <a:defRPr sz="3700"/>
            </a:lvl2pPr>
            <a:lvl3pPr marL="2882717" indent="0">
              <a:buNone/>
              <a:defRPr sz="3200"/>
            </a:lvl3pPr>
            <a:lvl4pPr marL="4324074" indent="0">
              <a:buNone/>
              <a:defRPr sz="2900"/>
            </a:lvl4pPr>
            <a:lvl5pPr marL="5765432" indent="0">
              <a:buNone/>
              <a:defRPr sz="2900"/>
            </a:lvl5pPr>
            <a:lvl6pPr marL="7206790" indent="0">
              <a:buNone/>
              <a:defRPr sz="2900"/>
            </a:lvl6pPr>
            <a:lvl7pPr marL="8648149" indent="0">
              <a:buNone/>
              <a:defRPr sz="2900"/>
            </a:lvl7pPr>
            <a:lvl8pPr marL="10089507" indent="0">
              <a:buNone/>
              <a:defRPr sz="2900"/>
            </a:lvl8pPr>
            <a:lvl9pPr marL="11530864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42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4266" y="15096332"/>
            <a:ext cx="19420523" cy="1782208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344266" y="1926979"/>
            <a:ext cx="19420523" cy="12939713"/>
          </a:xfrm>
        </p:spPr>
        <p:txBody>
          <a:bodyPr/>
          <a:lstStyle>
            <a:lvl1pPr marL="0" indent="0">
              <a:buNone/>
              <a:defRPr sz="10100"/>
            </a:lvl1pPr>
            <a:lvl2pPr marL="1441358" indent="0">
              <a:buNone/>
              <a:defRPr sz="8800"/>
            </a:lvl2pPr>
            <a:lvl3pPr marL="2882717" indent="0">
              <a:buNone/>
              <a:defRPr sz="7600"/>
            </a:lvl3pPr>
            <a:lvl4pPr marL="4324074" indent="0">
              <a:buNone/>
              <a:defRPr sz="6400"/>
            </a:lvl4pPr>
            <a:lvl5pPr marL="5765432" indent="0">
              <a:buNone/>
              <a:defRPr sz="6400"/>
            </a:lvl5pPr>
            <a:lvl6pPr marL="7206790" indent="0">
              <a:buNone/>
              <a:defRPr sz="6400"/>
            </a:lvl6pPr>
            <a:lvl7pPr marL="8648149" indent="0">
              <a:buNone/>
              <a:defRPr sz="6400"/>
            </a:lvl7pPr>
            <a:lvl8pPr marL="10089507" indent="0">
              <a:buNone/>
              <a:defRPr sz="6400"/>
            </a:lvl8pPr>
            <a:lvl9pPr marL="11530864" indent="0">
              <a:buNone/>
              <a:defRPr sz="6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44266" y="16878540"/>
            <a:ext cx="19420523" cy="2531030"/>
          </a:xfrm>
        </p:spPr>
        <p:txBody>
          <a:bodyPr/>
          <a:lstStyle>
            <a:lvl1pPr marL="0" indent="0">
              <a:buNone/>
              <a:defRPr sz="4400"/>
            </a:lvl1pPr>
            <a:lvl2pPr marL="1441358" indent="0">
              <a:buNone/>
              <a:defRPr sz="3700"/>
            </a:lvl2pPr>
            <a:lvl3pPr marL="2882717" indent="0">
              <a:buNone/>
              <a:defRPr sz="3200"/>
            </a:lvl3pPr>
            <a:lvl4pPr marL="4324074" indent="0">
              <a:buNone/>
              <a:defRPr sz="2900"/>
            </a:lvl4pPr>
            <a:lvl5pPr marL="5765432" indent="0">
              <a:buNone/>
              <a:defRPr sz="2900"/>
            </a:lvl5pPr>
            <a:lvl6pPr marL="7206790" indent="0">
              <a:buNone/>
              <a:defRPr sz="2900"/>
            </a:lvl6pPr>
            <a:lvl7pPr marL="8648149" indent="0">
              <a:buNone/>
              <a:defRPr sz="2900"/>
            </a:lvl7pPr>
            <a:lvl8pPr marL="10089507" indent="0">
              <a:buNone/>
              <a:defRPr sz="2900"/>
            </a:lvl8pPr>
            <a:lvl9pPr marL="11530864" indent="0">
              <a:buNone/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47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378" y="863650"/>
            <a:ext cx="29130786" cy="3594365"/>
          </a:xfrm>
          <a:prstGeom prst="rect">
            <a:avLst/>
          </a:prstGeom>
        </p:spPr>
        <p:txBody>
          <a:bodyPr vert="horz" lIns="288271" tIns="144136" rIns="288271" bIns="1441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8378" y="5032114"/>
            <a:ext cx="29130786" cy="14232686"/>
          </a:xfrm>
          <a:prstGeom prst="rect">
            <a:avLst/>
          </a:prstGeom>
        </p:spPr>
        <p:txBody>
          <a:bodyPr vert="horz" lIns="288271" tIns="144136" rIns="288271" bIns="144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618379" y="19988663"/>
            <a:ext cx="7552425" cy="1148200"/>
          </a:xfrm>
          <a:prstGeom prst="rect">
            <a:avLst/>
          </a:prstGeom>
        </p:spPr>
        <p:txBody>
          <a:bodyPr vert="horz" lIns="288271" tIns="144136" rIns="288271" bIns="144136" rtlCol="0" anchor="ctr"/>
          <a:lstStyle>
            <a:lvl1pPr algn="l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058910" y="19988663"/>
            <a:ext cx="10249721" cy="1148200"/>
          </a:xfrm>
          <a:prstGeom prst="rect">
            <a:avLst/>
          </a:prstGeom>
        </p:spPr>
        <p:txBody>
          <a:bodyPr vert="horz" lIns="288271" tIns="144136" rIns="288271" bIns="144136" rtlCol="0" anchor="ctr"/>
          <a:lstStyle>
            <a:lvl1pPr algn="ct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3196740" y="19988663"/>
            <a:ext cx="7552425" cy="1148200"/>
          </a:xfrm>
          <a:prstGeom prst="rect">
            <a:avLst/>
          </a:prstGeom>
        </p:spPr>
        <p:txBody>
          <a:bodyPr vert="horz" lIns="288271" tIns="144136" rIns="288271" bIns="144136" rtlCol="0" anchor="ctr"/>
          <a:lstStyle>
            <a:lvl1pPr algn="r">
              <a:defRPr sz="3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142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2882717" rtl="0" eaLnBrk="1" latinLnBrk="0" hangingPunct="1">
        <a:spcBef>
          <a:spcPct val="0"/>
        </a:spcBef>
        <a:buNone/>
        <a:defRPr sz="1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18" indent="-1081018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1pPr>
      <a:lvl2pPr marL="2342206" indent="-900849" algn="l" defTabSz="2882717" rtl="0" eaLnBrk="1" latinLnBrk="0" hangingPunct="1">
        <a:spcBef>
          <a:spcPct val="20000"/>
        </a:spcBef>
        <a:buFont typeface="Arial" panose="020B0604020202020204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396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044753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486111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7927470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368828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0810186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251543" indent="-720679" algn="l" defTabSz="2882717" rtl="0" eaLnBrk="1" latinLnBrk="0" hangingPunct="1">
        <a:spcBef>
          <a:spcPct val="200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1358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2717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4074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5432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6790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8149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9507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30864" algn="l" defTabSz="2882717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-sayansk.ru/wp-content/uploads/2017/11/hip-backgroun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712"/>
          <a:stretch/>
        </p:blipFill>
        <p:spPr bwMode="auto">
          <a:xfrm>
            <a:off x="0" y="0"/>
            <a:ext cx="32371667" cy="2156618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23529" y="701974"/>
            <a:ext cx="13897544" cy="1604913"/>
          </a:xfrm>
          <a:prstGeom prst="rect">
            <a:avLst/>
          </a:prstGeom>
          <a:noFill/>
        </p:spPr>
        <p:txBody>
          <a:bodyPr wrap="square" lIns="126352" tIns="63176" rIns="126352" bIns="63176" rtlCol="0">
            <a:spAutoFit/>
          </a:bodyPr>
          <a:lstStyle/>
          <a:p>
            <a:pPr algn="ctr"/>
            <a:r>
              <a:rPr lang="ru-RU" sz="9600" i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Осанка и здоровье</a:t>
            </a:r>
            <a:endParaRPr lang="ru-RU" sz="9600" i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49" y="1278038"/>
            <a:ext cx="11377264" cy="1235582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</a:rPr>
              <a:t>санка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– это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умение человека держать свое тело в различных положениях, привычная поза непринужденно стоящего человека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норме правильная осанка регулируется бессознательно.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06905" y="2646190"/>
            <a:ext cx="11953328" cy="3820905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Нарушения осанки </a:t>
            </a:r>
            <a:r>
              <a:rPr lang="ru-RU" sz="2400" dirty="0" smtClean="0">
                <a:solidFill>
                  <a:srgbClr val="002060"/>
                </a:solidFill>
              </a:rPr>
              <a:t>могут возникнуть уже во время обучения в школе. По статистике проблемы с позвоночником фиксируются у 80-95% школьников.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Причинами могут быть</a:t>
            </a:r>
            <a:r>
              <a:rPr lang="ru-RU" sz="2400" dirty="0" smtClean="0">
                <a:solidFill>
                  <a:srgbClr val="002060"/>
                </a:solidFill>
              </a:rPr>
              <a:t>:</a:t>
            </a: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неправильное </a:t>
            </a:r>
            <a:r>
              <a:rPr lang="ru-RU" sz="2400" dirty="0">
                <a:solidFill>
                  <a:srgbClr val="002060"/>
                </a:solidFill>
              </a:rPr>
              <a:t>положение тела из-за плохого освещения, неудобной мебели, </a:t>
            </a:r>
            <a:r>
              <a:rPr lang="ru-RU" sz="2400" dirty="0" smtClean="0">
                <a:solidFill>
                  <a:srgbClr val="002060"/>
                </a:solidFill>
              </a:rPr>
              <a:t>ношения </a:t>
            </a:r>
            <a:r>
              <a:rPr lang="ru-RU" sz="2400" dirty="0">
                <a:solidFill>
                  <a:srgbClr val="002060"/>
                </a:solidFill>
              </a:rPr>
              <a:t>тяжестей в одной руке;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недостаток </a:t>
            </a:r>
            <a:r>
              <a:rPr lang="ru-RU" sz="2400" dirty="0">
                <a:solidFill>
                  <a:srgbClr val="002060"/>
                </a:solidFill>
              </a:rPr>
              <a:t>двигательной активности;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врожденные </a:t>
            </a:r>
            <a:r>
              <a:rPr lang="ru-RU" sz="2400" dirty="0">
                <a:solidFill>
                  <a:srgbClr val="002060"/>
                </a:solidFill>
              </a:rPr>
              <a:t>вывихи бедра;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ожирение </a:t>
            </a:r>
            <a:r>
              <a:rPr lang="ru-RU" sz="2400" dirty="0">
                <a:solidFill>
                  <a:srgbClr val="002060"/>
                </a:solidFill>
              </a:rPr>
              <a:t>и другие заболевания;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слабое </a:t>
            </a:r>
            <a:r>
              <a:rPr lang="ru-RU" sz="2400" dirty="0">
                <a:solidFill>
                  <a:srgbClr val="002060"/>
                </a:solidFill>
              </a:rPr>
              <a:t>физическое развитие;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236910" indent="-23691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неправильный </a:t>
            </a:r>
            <a:r>
              <a:rPr lang="ru-RU" sz="2400" dirty="0">
                <a:solidFill>
                  <a:srgbClr val="002060"/>
                </a:solidFill>
              </a:rPr>
              <a:t>выбор </a:t>
            </a:r>
            <a:r>
              <a:rPr lang="ru-RU" sz="2400" dirty="0" smtClean="0">
                <a:solidFill>
                  <a:srgbClr val="002060"/>
                </a:solidFill>
              </a:rPr>
              <a:t>спальных </a:t>
            </a:r>
            <a:r>
              <a:rPr lang="ru-RU" sz="2400" dirty="0">
                <a:solidFill>
                  <a:srgbClr val="002060"/>
                </a:solidFill>
              </a:rPr>
              <a:t>принадлежностей.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648265" y="2502174"/>
            <a:ext cx="10945216" cy="4928900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Последствия неправильной осанки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Осанка, позвоночник и внутренние органы неразрывно связаны:  </a:t>
            </a:r>
            <a:r>
              <a:rPr lang="ru-RU" sz="2400" dirty="0" smtClean="0"/>
              <a:t>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огда спина ровная, позвонки не "давят" на мышцы, они расслаблены и дополнительных нагрузок на другие органы не возникает.  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Неправильная осанка влияет на здоровье, вызывая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нарушение деятельности внутренних органов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1.способствует уменьшению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объема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легких и нарушению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дыхательной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функции;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снижает приток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крови и кислорода к мозгу 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тканям;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нарушает работу кишечника, приводит к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неправильному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пищеварению;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вызывает хроническое напряжение в мышцах  и повышенную утомляемость;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приводит к преждевременному старению тканей тела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уменьшает устойчивость позвоночника к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деформации;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приводит к окостенению связок, болям в спине, головным и мышечным болям.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0601" y="10423054"/>
            <a:ext cx="21098344" cy="1604913"/>
          </a:xfrm>
          <a:prstGeom prst="rect">
            <a:avLst/>
          </a:prstGeom>
          <a:noFill/>
        </p:spPr>
        <p:txBody>
          <a:bodyPr wrap="square" lIns="126352" tIns="63176" rIns="126352" bIns="63176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Профилактика нарушений осанки  необходима как детям, так и взрослым.</a:t>
            </a:r>
          </a:p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Рекомендуется проводить ее, начиная с  раннего возраста.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 descr="https://skorohod-nn.ru/wp-content/uploads/f/a/7/fa74562e46d631447798a06509583a7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53" y="11143134"/>
            <a:ext cx="3874049" cy="29523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avatars.mds.yandex.net/get-zen_doc/1675790/pub_5de624ea95aa9f00b1a4db03_5de628506d29c100ac1177b4/scale_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17" y="15823654"/>
            <a:ext cx="5372691" cy="30375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kolyaski-land.ru/wp-content/uploads/4/c/c/4cc3d4234dfb7dd6bba11f8756602ce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91"/>
          <a:stretch/>
        </p:blipFill>
        <p:spPr bwMode="auto">
          <a:xfrm>
            <a:off x="13807505" y="12583294"/>
            <a:ext cx="4686077" cy="3242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s://snianna.ru/wp-content/uploads/2020/01/6-hitrostej-iz-za-kotoryh-japoncy-stali-samoj-zdorovoj-naciej-v-mir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153" y="15607630"/>
            <a:ext cx="4388859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02049" y="14311486"/>
            <a:ext cx="6211827" cy="4559568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Физические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упражнения.  </a:t>
            </a:r>
            <a:r>
              <a:rPr lang="ru-RU" sz="2400" dirty="0" smtClean="0">
                <a:solidFill>
                  <a:srgbClr val="002060"/>
                </a:solidFill>
              </a:rPr>
              <a:t>Оптимальное положение спины обеспечивают мышцы сгибатели и разгибатели: только при их равноценном развитии нарушений осанки не происходит.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</a:rPr>
              <a:t>Поэтому рекомендуется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выполнять комплексы специальных упражнений на укрепление мышечного корсета и мышц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</a:rPr>
              <a:t>позвоночника. При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преимущественно сидячем образе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</a:rPr>
              <a:t>жизни или работе рекомендуется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каждые 40-60 минут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</a:rPr>
              <a:t>выполнять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несложные упражнения или 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</a:rPr>
              <a:t>просто 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</a:rPr>
              <a:t>ходить.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326785" y="12079238"/>
            <a:ext cx="5789105" cy="3451573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pPr algn="just" fontAlgn="base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Правильная посадка за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столом.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Необходимо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отрегулировать высоту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стула:  ступни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должны ровно стоять на полу, а колени — находиться на одном уровне с бедрами.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 работе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за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компьютером верхнюю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часть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экрана размещают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уровне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глаз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 расстоянии вытянутой руки. Локти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должны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полностью лежать на столе.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519473" y="16039678"/>
            <a:ext cx="5367398" cy="3082241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Правильно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надетый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ранец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- на оба плеча - позволяет равномерно распределить нагрузку на позвоночник, благодаря чему он не искривляется,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а спина не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устает. Если же носить ранец на одном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плече,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нагрузка будет ложиться на одну сторону позвоночника.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54156" y="10234446"/>
            <a:ext cx="255236" cy="466140"/>
          </a:xfrm>
          <a:prstGeom prst="rect">
            <a:avLst/>
          </a:prstGeom>
        </p:spPr>
        <p:txBody>
          <a:bodyPr wrap="none" lIns="126352" tIns="63176" rIns="126352" bIns="63176">
            <a:spAutoFit/>
          </a:bodyPr>
          <a:lstStyle/>
          <a:p>
            <a:endParaRPr lang="ru-RU" sz="2200" dirty="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9280113" y="12079238"/>
            <a:ext cx="5861223" cy="345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6352" tIns="63176" rIns="126352" bIns="63176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defTabSz="1263518" eaLnBrk="0" hangingPunct="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Сон на жесткой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постели.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</a:t>
            </a:r>
            <a:r>
              <a:rPr lang="ru-RU" altLang="ru-RU" sz="2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ачественные ортопедические матрасы обеспечат жесткую и сбалансированную поддержку всем частям тела. Рекомендуется спать лежа на спине или на боку с немного согнутыми в коленях ногами.  Сон на животе или на высокой подушке приводит к сильному сдавливанию позвонков в шейном отделе. </a:t>
            </a:r>
          </a:p>
        </p:txBody>
      </p:sp>
      <p:pic>
        <p:nvPicPr>
          <p:cNvPr id="42" name="Picture 2" descr="https://ds04.infourok.ru/uploads/ex/0127/00024b16-2ee74022/img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88" b="9161"/>
          <a:stretch>
            <a:fillRect/>
          </a:stretch>
        </p:blipFill>
        <p:spPr bwMode="auto">
          <a:xfrm>
            <a:off x="11575257" y="6678638"/>
            <a:ext cx="4824536" cy="28102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sezdorovo.com/wp-content/uploads/2020/01/pravilnaya-osan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45" y="4806430"/>
            <a:ext cx="4384811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sanku.ru/wp-content/uploads/2018/11/Sidenie-za-P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6543809" y="6534622"/>
            <a:ext cx="2369332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0000193" y="7902774"/>
            <a:ext cx="11305256" cy="2343577"/>
          </a:xfrm>
          <a:prstGeom prst="rect">
            <a:avLst/>
          </a:prstGeom>
          <a:noFill/>
        </p:spPr>
        <p:txBody>
          <a:bodyPr wrap="square" lIns="126352" tIns="63176" rIns="126352" bIns="63176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При подозрении на нарушение осанки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необходимо проконсультироваться со специалистом!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Самолечение может привести к серьезным проблемам со здоровьем.  Лечащий врач сможет правильно поставить диагноз - выявит причину нарушения и его тип. Также он разработает наиболее эффективный план коррекции данного недуга и назначит действенные профилактические мероприятия с учетом возраста и особенностей телосложения.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464689" y="16687750"/>
            <a:ext cx="7398793" cy="3713183"/>
          </a:xfrm>
          <a:prstGeom prst="rect">
            <a:avLst/>
          </a:prstGeom>
          <a:noFill/>
        </p:spPr>
        <p:txBody>
          <a:bodyPr wrap="square" lIns="126352" tIns="63176" rIns="126352" bIns="63176" rtlCol="0">
            <a:spAutoFit/>
          </a:bodyPr>
          <a:lstStyle/>
          <a:p>
            <a:r>
              <a:rPr lang="ru-RU" sz="3300" b="1" dirty="0" smtClean="0">
                <a:solidFill>
                  <a:srgbClr val="C00000"/>
                </a:solidFill>
              </a:rPr>
              <a:t>Вывод:</a:t>
            </a:r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Всегда стоит стремиться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поддерживать  правильную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осанку - она не только показатель красоты, но и здоровья. Необходимо своевременно 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проводить профилактику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для предотвращения нарушений осанки. При подозрении на искривление позвоночника, следует незамедлительно 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</a:rPr>
              <a:t>обратиться за помощью к специалисту. </a:t>
            </a:r>
            <a:endParaRPr lang="ru-RU" sz="2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46065" y="19064014"/>
            <a:ext cx="15337703" cy="1958856"/>
          </a:xfrm>
          <a:prstGeom prst="rect">
            <a:avLst/>
          </a:prstGeom>
        </p:spPr>
        <p:txBody>
          <a:bodyPr wrap="square" lIns="126352" tIns="63176" rIns="126352" bIns="63176">
            <a:spAutoFit/>
          </a:bodyPr>
          <a:lstStyle/>
          <a:p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СПИСОК ИСПОЛЬЗОВАННЫХ ИСТОЧНИКОВ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Вавилова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Е.Н. Укрепляйте здоровье детей / Е.Н. Вавилова. – Москва, 2008. – 512 с</a:t>
            </a:r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17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Волков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М.В. Детская ортопедия : учебное пособие / М.В. Волков, В.Д. Дедова. – Москва, 2010. –213 с.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Горкни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А.П. Биология : Современная иллюстрированная энциклопедия / А.П.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Горкин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 – Москва :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Росмэн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2006. – 402с.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Евсеев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С.П. Частные методики адаптивной физической культуры : учебное пособие / С.П. Евсеев, Л.М.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Шипицина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 – Москва : Советский спорт, 2004. – 198 с.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Епифанов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В.А. Лечебная физическая культура / В.А. Епифанов. – Москва :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Гэотар-мед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2012. </a:t>
            </a:r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– 210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с. </a:t>
            </a:r>
            <a:endParaRPr lang="ru-RU" sz="17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700" dirty="0" err="1" smtClean="0">
                <a:solidFill>
                  <a:schemeClr val="tx2">
                    <a:lumMod val="75000"/>
                  </a:schemeClr>
                </a:solidFill>
              </a:rPr>
              <a:t>Калб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, Т.Л. Проблемы нарушения осанки и сколиозов у детей. Причины возникновения, возможности диагностики и коррекции / Т.Л. </a:t>
            </a:r>
            <a:r>
              <a:rPr lang="ru-RU" sz="1700" dirty="0" err="1">
                <a:solidFill>
                  <a:schemeClr val="tx2">
                    <a:lumMod val="75000"/>
                  </a:schemeClr>
                </a:solidFill>
              </a:rPr>
              <a:t>Калб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. – Тула, 2001. – 420 с.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7047865" y="20000118"/>
            <a:ext cx="13249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Выполнил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Пардаев</a:t>
            </a:r>
            <a:r>
              <a:rPr lang="ru-RU" sz="2400" dirty="0" smtClean="0">
                <a:solidFill>
                  <a:srgbClr val="002060"/>
                </a:solidFill>
              </a:rPr>
              <a:t> С.,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студент 102 группы  фармацевтического факультета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ФГБОУ ВО «Тверской государственный медицинский университет»  Минздрава России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30041" y="7686750"/>
            <a:ext cx="69847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Красивая ровная спина формируется с возрастом:  до 7 лет закладываются изгибы позвоночника, до 16-20 лет они совершенствуются, постепенно мышцы спины и позвоночник принимают правильное положение.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Однако, современные условия жизни могут внести свои коррективы -  привести к искривлению позвоночника и нарушению осанки.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616817" y="13879438"/>
            <a:ext cx="60204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Эмоциональный фон</a:t>
            </a:r>
            <a:r>
              <a:rPr lang="ru-RU" sz="2400" dirty="0" smtClean="0"/>
              <a:t>. </a:t>
            </a:r>
            <a:r>
              <a:rPr lang="ru-RU" sz="2400" dirty="0" smtClean="0">
                <a:solidFill>
                  <a:srgbClr val="002060"/>
                </a:solidFill>
              </a:rPr>
              <a:t>Осанка связана не только с физиологией, но и с психологией - на нее влияют депрессии, стрессы, страхи и прочие негативные состояния. Сохранить эмоциональную стабильность помогут творческие и спортивные кружки, </a:t>
            </a:r>
            <a:r>
              <a:rPr lang="ru-RU" sz="2400" dirty="0" err="1" smtClean="0">
                <a:solidFill>
                  <a:srgbClr val="002060"/>
                </a:solidFill>
              </a:rPr>
              <a:t>арт-терапия</a:t>
            </a:r>
            <a:r>
              <a:rPr lang="ru-RU" sz="2400" dirty="0" smtClean="0">
                <a:solidFill>
                  <a:srgbClr val="002060"/>
                </a:solidFill>
              </a:rPr>
              <a:t> , консультация психолога.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i1.wp.com/colady.ru/wp-content/uploads/2018/10/pravilnaya-osanka-u-rebenka-doshkolnika-profilaktika-skolioza-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98993" y="6511222"/>
            <a:ext cx="2137190" cy="2831712"/>
          </a:xfrm>
          <a:prstGeom prst="rect">
            <a:avLst/>
          </a:prstGeom>
          <a:noFill/>
        </p:spPr>
      </p:pic>
      <p:pic>
        <p:nvPicPr>
          <p:cNvPr id="2054" name="Picture 6" descr="http://v.img.com.ua/b/1100x999999/2/0b/0a2afcd5d0ca6a2eb5cef911721b80b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84969" y="10927110"/>
            <a:ext cx="3249017" cy="2927115"/>
          </a:xfrm>
          <a:prstGeom prst="rect">
            <a:avLst/>
          </a:prstGeom>
          <a:noFill/>
        </p:spPr>
      </p:pic>
      <p:sp>
        <p:nvSpPr>
          <p:cNvPr id="76" name="Прямоугольник 75"/>
          <p:cNvSpPr/>
          <p:nvPr/>
        </p:nvSpPr>
        <p:spPr>
          <a:xfrm>
            <a:off x="846065" y="2718198"/>
            <a:ext cx="7056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При правильной осанке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pPr marL="236910" indent="-23691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туловище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выпрямлено,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плечи расправлены </a:t>
            </a:r>
          </a:p>
          <a:p>
            <a:pPr marL="236910" indent="-23691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живот подобран </a:t>
            </a:r>
          </a:p>
          <a:p>
            <a:pPr marL="236910" indent="-23691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голова поднята </a:t>
            </a:r>
          </a:p>
          <a:p>
            <a:pPr marL="236910" indent="-23691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взгляд устремлен вперед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974857" y="9414942"/>
            <a:ext cx="11665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Если проблемой не заниматься, уже во взрослом возрасте могут развиться нарушения, которые можно будет исправить только хирургическим путем.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6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793</Words>
  <Application>Microsoft Office PowerPoint</Application>
  <PresentationFormat>Произвольный</PresentationFormat>
  <Paragraphs>49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Ирина</cp:lastModifiedBy>
  <cp:revision>48</cp:revision>
  <dcterms:created xsi:type="dcterms:W3CDTF">2021-04-26T18:35:08Z</dcterms:created>
  <dcterms:modified xsi:type="dcterms:W3CDTF">2021-04-27T19:32:09Z</dcterms:modified>
</cp:coreProperties>
</file>