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7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70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14E1266-667C-4010-BD22-6ADA17F69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F26B9-BB54-4738-A90A-B00FFA553D8D}" type="slidenum">
              <a:rPr lang="ru-RU">
                <a:latin typeface="Arial" pitchFamily="34" charset="0"/>
              </a:rPr>
              <a:pPr/>
              <a:t>9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DDC347-3F5F-4072-848E-DF223B6A0A36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A3FC-F822-4C25-9033-56D090503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E785-5FB0-412E-AE11-1162AF9F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1EBA-B200-4E40-891E-A96890D6F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FAC5-2242-4E93-B041-BB45C2E8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5E49-4595-4CA9-A384-08D26B89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070-D204-4F42-9393-4952A9B19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1CEB-1709-4B48-A377-B21CDEDF7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1A95-0DC5-4DDA-BC02-428A04686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7AD7-BB86-4873-BE7C-707AB241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3EB0-033B-4FEE-8FD0-EF7CB1D36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FC10-1CCB-40B0-9DF3-928DB2DCC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09E8E74-6C14-4745-975A-792884CA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4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C44-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3933825"/>
            <a:ext cx="2368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0" y="3733800"/>
            <a:ext cx="7010400" cy="26098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Здоровый дух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371600" y="1524000"/>
            <a:ext cx="6553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здоровом теле</a:t>
            </a:r>
          </a:p>
        </p:txBody>
      </p:sp>
      <p:pic>
        <p:nvPicPr>
          <p:cNvPr id="3078" name="Picture 12" descr="C03-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922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971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i="1">
                <a:solidFill>
                  <a:srgbClr val="FF0000"/>
                </a:solidFill>
              </a:rPr>
              <a:t>Режим</a:t>
            </a:r>
            <a:r>
              <a:rPr lang="ru-RU" sz="7200">
                <a:solidFill>
                  <a:srgbClr val="FF0000"/>
                </a:solidFill>
              </a:rPr>
              <a:t> дня: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Копия rezhim_d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Копия (2) rezhim_dn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2057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Копия (3) rezhim_dn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0"/>
            <a:ext cx="23145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rezhim_dny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0"/>
            <a:ext cx="1981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Копия (6) rezhim_dn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2133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Копия (4) rezhim_dn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Копия (5) rezhim_dny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4724400"/>
            <a:ext cx="2209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Копия (8) rezhim_dn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2286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Копия (10) rezhim_dny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343400"/>
            <a:ext cx="2438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 descr="Копия (7) rezhim_dny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2057400"/>
            <a:ext cx="1905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post-214038-130087037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133600"/>
            <a:ext cx="1981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1066800" y="2587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981200" y="1371600"/>
            <a:ext cx="1066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/>
              <a:t>6.30-6.45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181600" y="304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6.45-7.00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6400800" y="304800"/>
            <a:ext cx="931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7.00-7.20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33400" y="3429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7.30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3048000" y="3657600"/>
            <a:ext cx="1030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8.00-14.00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953000" y="35052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12.00</a:t>
            </a:r>
          </a:p>
        </p:txBody>
      </p:sp>
      <p:pic>
        <p:nvPicPr>
          <p:cNvPr id="26653" name="Picture 29" descr="rezhim_dnya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10400" y="2057400"/>
            <a:ext cx="1693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454900" y="3860800"/>
            <a:ext cx="627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14.30</a:t>
            </a: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117475" y="58420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15.00-16.30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1889125" y="62992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16.30-18.30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038600" y="4800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18.30-19.00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8516938" y="5410200"/>
            <a:ext cx="627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22.00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6" grpId="0"/>
      <p:bldP spid="26647" grpId="0"/>
      <p:bldP spid="26648" grpId="0"/>
      <p:bldP spid="26649" grpId="0"/>
      <p:bldP spid="26650" grpId="0"/>
      <p:bldP spid="26651" grpId="0"/>
      <p:bldP spid="26654" grpId="0"/>
      <p:bldP spid="26655" grpId="0"/>
      <p:bldP spid="26656" grpId="0"/>
      <p:bldP spid="26657" grpId="0"/>
      <p:bldP spid="266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7250" y="457200"/>
            <a:ext cx="7429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Скажи себе:</a:t>
            </a:r>
            <a:r>
              <a:rPr lang="ru-RU" sz="3600" b="1">
                <a:solidFill>
                  <a:srgbClr val="003366"/>
                </a:solidFill>
                <a:latin typeface="Verdana" pitchFamily="34" charset="0"/>
                <a:cs typeface="Arial" pitchFamily="34" charset="0"/>
              </a:rPr>
              <a:t> </a:t>
            </a:r>
          </a:p>
          <a:p>
            <a:endParaRPr lang="ru-RU" sz="3600" b="1">
              <a:solidFill>
                <a:srgbClr val="003366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«Я выбираю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здоровье, я выбираю </a:t>
            </a:r>
          </a:p>
          <a:p>
            <a:endParaRPr lang="ru-RU" sz="4000" b="1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ru-RU" sz="4000" b="1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здоровый образ жизни!»</a:t>
            </a:r>
            <a:r>
              <a:rPr lang="ru-RU" sz="360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веке быть здоровым, умным и успешным –</a:t>
            </a:r>
            <a:b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модно и престижно!</a:t>
            </a:r>
            <a:r>
              <a:rPr lang="ru-RU" sz="2800">
                <a:solidFill>
                  <a:srgbClr val="FF0000"/>
                </a:solidFill>
              </a:rPr>
              <a:t/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10246" name="Picture 6" descr="3084559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905000"/>
            <a:ext cx="197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usiness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2857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dieta_176_13__2_7533_befgkmsvx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828800"/>
            <a:ext cx="28956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>
                <a:solidFill>
                  <a:srgbClr val="FF0000"/>
                </a:solidFill>
              </a:rPr>
              <a:t>Знаешь ли ты,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что здоровый образ жизни – это:</a:t>
            </a:r>
            <a:r>
              <a:rPr lang="ru-RU" sz="3600">
                <a:solidFill>
                  <a:srgbClr val="C00000"/>
                </a:solidFill>
              </a:rPr>
              <a:t/>
            </a:r>
            <a:br>
              <a:rPr lang="ru-RU" sz="3600">
                <a:solidFill>
                  <a:srgbClr val="C00000"/>
                </a:solidFill>
              </a:rPr>
            </a:br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активные занятия физкультурой и спортом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правильное питание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хорошее настроение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отказ от курения</a:t>
            </a:r>
          </a:p>
          <a:p>
            <a:pPr>
              <a:buFont typeface="Wingdings" pitchFamily="2" charset="2"/>
              <a:buChar char="ü"/>
            </a:pPr>
            <a:r>
              <a:rPr lang="ru-RU" b="1" smtClean="0">
                <a:solidFill>
                  <a:srgbClr val="003366"/>
                </a:solidFill>
              </a:rPr>
              <a:t>«нет» наркотикам, пиву и другим алкогольным напиткам </a:t>
            </a:r>
          </a:p>
          <a:p>
            <a:pPr>
              <a:buFont typeface="Wingdings" pitchFamily="2" charset="2"/>
              <a:buChar char="Ø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>
                <a:solidFill>
                  <a:srgbClr val="FF0000"/>
                </a:solidFill>
              </a:rPr>
              <a:t>Здоровый образ жизни – это активные занятия физкультурой и спортом</a:t>
            </a:r>
            <a:br>
              <a:rPr lang="ru-RU" sz="2800">
                <a:solidFill>
                  <a:srgbClr val="FF0000"/>
                </a:solidFill>
              </a:rPr>
            </a:b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solidFill>
                  <a:srgbClr val="003366"/>
                </a:solidFill>
              </a:rPr>
              <a:t>   Помни:</a:t>
            </a:r>
            <a:r>
              <a:rPr lang="ru-RU" smtClean="0">
                <a:solidFill>
                  <a:srgbClr val="003366"/>
                </a:solidFill>
              </a:rPr>
              <a:t> если мало двигаться и долго находиться в одной позе, появятся нарушения осанки, сутулость, искривление позвоночника. Это приводит к снижению </a:t>
            </a:r>
            <a:r>
              <a:rPr lang="ru-RU" b="1" smtClean="0">
                <a:solidFill>
                  <a:srgbClr val="003366"/>
                </a:solidFill>
              </a:rPr>
              <a:t>физической и умственной активности</a:t>
            </a:r>
            <a:r>
              <a:rPr lang="ru-RU" smtClean="0">
                <a:solidFill>
                  <a:srgbClr val="003366"/>
                </a:solidFill>
              </a:rPr>
              <a:t>.</a:t>
            </a:r>
          </a:p>
          <a:p>
            <a:endParaRPr lang="ru-RU" smtClean="0"/>
          </a:p>
        </p:txBody>
      </p:sp>
      <p:pic>
        <p:nvPicPr>
          <p:cNvPr id="4" name="Picture 5" descr="Darwinian"/>
          <p:cNvPicPr>
            <a:picLocks noChangeAspect="1" noChangeArrowheads="1"/>
          </p:cNvPicPr>
          <p:nvPr/>
        </p:nvPicPr>
        <p:blipFill>
          <a:blip r:embed="rId3"/>
          <a:srcRect l="998" t="2457" r="1164" b="18936"/>
          <a:stretch>
            <a:fillRect/>
          </a:stretch>
        </p:blipFill>
        <p:spPr bwMode="auto">
          <a:xfrm>
            <a:off x="609600" y="4267200"/>
            <a:ext cx="746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 из 14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743200"/>
            <a:ext cx="43719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003366"/>
                </a:solidFill>
              </a:rPr>
              <a:t>В пище содержатся основные </a:t>
            </a:r>
            <a:r>
              <a:rPr lang="ru-RU" b="1" smtClean="0">
                <a:solidFill>
                  <a:srgbClr val="003366"/>
                </a:solidFill>
              </a:rPr>
              <a:t>питательные вещества</a:t>
            </a:r>
            <a:r>
              <a:rPr lang="ru-RU" smtClean="0">
                <a:solidFill>
                  <a:srgbClr val="003366"/>
                </a:solidFill>
              </a:rPr>
              <a:t>, которые являются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строительным материалом для организма человека,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источником энергии, </a:t>
            </a:r>
          </a:p>
          <a:p>
            <a:pPr marL="609600" indent="-609600">
              <a:buFont typeface="Wingdings" pitchFamily="2" charset="2"/>
              <a:buChar char="ü"/>
            </a:pPr>
            <a:r>
              <a:rPr lang="ru-RU" smtClean="0">
                <a:solidFill>
                  <a:srgbClr val="003366"/>
                </a:solidFill>
              </a:rPr>
              <a:t>укрепляют иммунитет.</a:t>
            </a:r>
          </a:p>
          <a:p>
            <a:pPr marL="609600" indent="-609600">
              <a:buFont typeface="Wingdings" pitchFamily="2" charset="2"/>
              <a:buChar char="ü"/>
            </a:pPr>
            <a:endParaRPr lang="ru-RU" smtClean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73643" y="277260"/>
            <a:ext cx="6795127" cy="113251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Здоровый образ жизни </a:t>
            </a:r>
            <a:b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П</a:t>
            </a:r>
            <a:r>
              <a:rPr lang="ru-RU" sz="3200" b="1" dirty="0">
                <a:ln w="6350">
                  <a:noFill/>
                </a:ln>
                <a:solidFill>
                  <a:srgbClr val="0033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равильное питание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1 из 3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Помни: вредные продукты организм отравят и здоровья не прибавят!</a:t>
            </a:r>
          </a:p>
        </p:txBody>
      </p:sp>
      <p:pic>
        <p:nvPicPr>
          <p:cNvPr id="4" name="i-main-pic" descr="Картинка 17 из 3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8 из 3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6320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5 из 3252"/>
          <p:cNvPicPr>
            <a:picLocks noChangeAspect="1" noChangeArrowheads="1"/>
          </p:cNvPicPr>
          <p:nvPr/>
        </p:nvPicPr>
        <p:blipFill>
          <a:blip r:embed="rId5"/>
          <a:srcRect l="6250" t="50008" r="12500" b="4166"/>
          <a:stretch>
            <a:fillRect/>
          </a:stretch>
        </p:blipFill>
        <p:spPr bwMode="auto">
          <a:xfrm>
            <a:off x="838200" y="4876800"/>
            <a:ext cx="2971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3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вы считаете, что должен делать человек, чтобы сохранить и укрепить свое здоровье: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8077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3366"/>
              </a:buClr>
              <a:buSzPct val="120000"/>
              <a:buFont typeface="Wingdings" pitchFamily="2" charset="2"/>
              <a:buChar char="q"/>
            </a:pPr>
            <a:r>
              <a:rPr lang="ru-RU">
                <a:latin typeface="Times New Roman" pitchFamily="18" charset="0"/>
              </a:rPr>
              <a:t>  </a:t>
            </a: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Соблюдать режим дня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Утро начинать с зарядки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Закалять свой организм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Правильно и регулярно питаться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Заниматься спортом, больше двигаться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Следить за своей осанкой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Не курить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Высыпаться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300" b="1">
                <a:solidFill>
                  <a:srgbClr val="003366"/>
                </a:solidFill>
                <a:latin typeface="Times New Roman" pitchFamily="18" charset="0"/>
              </a:rPr>
              <a:t>  Всё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45-1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68338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Здоровый образ жизни</a:t>
            </a:r>
            <a:b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Отказ от вредных привычек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8338" y="18288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Курение, употребление пива и других алкогольных напитков, а также наркотиков – это вредные и опасные привычки!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800" kern="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3643313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3399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Пороки злые победим!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Мы вправе сами выбирать: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здоровье долго жить счастливо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Или в болезнях умирать.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" name="i-main-pic" descr="Картинка 19 из 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071813"/>
            <a:ext cx="23034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C45-17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187450" y="0"/>
            <a:ext cx="6548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85813" y="1000125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1. Курение – вредная привычка, мерзкая для обоняния, вредная для мозга и опасная для легких.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85813" y="2571750"/>
            <a:ext cx="75009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2. Помни: алкоголь убивает рано или поздно… ВСЕГДА!!!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3714750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>
                <a:solidFill>
                  <a:srgbClr val="003366"/>
                </a:solidFill>
                <a:latin typeface="Times New Roman" pitchFamily="18" charset="0"/>
              </a:rPr>
              <a:t>3. Никотиновая зависимость у подростков возникает через пять месяцев после начала курения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214313"/>
            <a:ext cx="1933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Помни!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5214938"/>
            <a:ext cx="6572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Наркотикам, пиву и другим алкогольным напиткам – </a:t>
            </a:r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нет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299</Words>
  <Application>Microsoft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В XXI веке быть здоровым, умным и успешным – модно и престижно! </vt:lpstr>
      <vt:lpstr>Знаешь ли ты,  что здоровый образ жизни – это: </vt:lpstr>
      <vt:lpstr>Здоровый образ жизни – это активные занятия физкультурой и спортом </vt:lpstr>
      <vt:lpstr>Слайд 5</vt:lpstr>
      <vt:lpstr>Слайд 6</vt:lpstr>
      <vt:lpstr>Слайд 7</vt:lpstr>
      <vt:lpstr>Слайд 8</vt:lpstr>
      <vt:lpstr>Слайд 9</vt:lpstr>
      <vt:lpstr>Режим дня: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Админ</cp:lastModifiedBy>
  <cp:revision>4</cp:revision>
  <cp:lastPrinted>1601-01-01T00:00:00Z</cp:lastPrinted>
  <dcterms:created xsi:type="dcterms:W3CDTF">1601-01-01T00:00:00Z</dcterms:created>
  <dcterms:modified xsi:type="dcterms:W3CDTF">2021-04-22T07:24:32Z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