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8" r:id="rId4"/>
    <p:sldId id="269" r:id="rId5"/>
    <p:sldId id="256" r:id="rId6"/>
    <p:sldId id="258" r:id="rId7"/>
    <p:sldId id="259" r:id="rId8"/>
    <p:sldId id="264" r:id="rId9"/>
    <p:sldId id="272" r:id="rId10"/>
    <p:sldId id="265" r:id="rId11"/>
    <p:sldId id="271" r:id="rId12"/>
    <p:sldId id="266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80920" cy="1819707"/>
          </a:xfrm>
          <a:solidFill>
            <a:schemeClr val="bg1">
              <a:lumMod val="50000"/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И</a:t>
            </a:r>
            <a:r>
              <a:rPr lang="ru-RU" sz="4000" dirty="0" smtClean="0">
                <a:latin typeface="+mn-lt"/>
              </a:rPr>
              <a:t>нженер-</a:t>
            </a:r>
            <a:r>
              <a:rPr lang="ru-RU" sz="4000" dirty="0" err="1" smtClean="0">
                <a:latin typeface="+mn-lt"/>
              </a:rPr>
              <a:t>робототехник</a:t>
            </a:r>
            <a:r>
              <a:rPr lang="ru-RU" sz="4000" dirty="0" smtClean="0">
                <a:latin typeface="+mn-lt"/>
              </a:rPr>
              <a:t> - </a:t>
            </a:r>
            <a:r>
              <a:rPr lang="ru-RU" sz="4000" dirty="0" smtClean="0">
                <a:latin typeface="+mn-lt"/>
              </a:rPr>
              <a:t>профессия</a:t>
            </a:r>
            <a:r>
              <a:rPr lang="ru-RU" sz="4000" dirty="0">
                <a:latin typeface="+mn-lt"/>
              </a:rPr>
              <a:t> </a:t>
            </a:r>
            <a:r>
              <a:rPr lang="ru-RU" sz="4000" dirty="0" smtClean="0">
                <a:latin typeface="+mn-lt"/>
              </a:rPr>
              <a:t>будущего</a:t>
            </a:r>
            <a:endParaRPr lang="ru-RU" sz="4000" dirty="0">
              <a:latin typeface="+mn-lt"/>
            </a:endParaRPr>
          </a:p>
        </p:txBody>
      </p:sp>
      <p:pic>
        <p:nvPicPr>
          <p:cNvPr id="9" name="Рисунок 8" descr="e79c8da60c0bce483ff8cbc7e3d6c3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4797152"/>
            <a:ext cx="1714512" cy="1981597"/>
          </a:xfrm>
          <a:prstGeom prst="rect">
            <a:avLst/>
          </a:prstGeom>
        </p:spPr>
      </p:pic>
      <p:pic>
        <p:nvPicPr>
          <p:cNvPr id="10" name="Рисунок 9" descr="2213c94f94141b9332443a69ed8be6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797152"/>
            <a:ext cx="1714512" cy="1981597"/>
          </a:xfrm>
          <a:prstGeom prst="rect">
            <a:avLst/>
          </a:prstGeom>
        </p:spPr>
      </p:pic>
      <p:pic>
        <p:nvPicPr>
          <p:cNvPr id="11" name="Рисунок 10" descr="7994d5c4aa70c126c36647712808d86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797152"/>
            <a:ext cx="1714512" cy="1981597"/>
          </a:xfrm>
          <a:prstGeom prst="rect">
            <a:avLst/>
          </a:prstGeom>
        </p:spPr>
      </p:pic>
      <p:pic>
        <p:nvPicPr>
          <p:cNvPr id="12" name="Рисунок 11" descr="da111e47cb7f9823866913b848cf1cb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797152"/>
            <a:ext cx="1714511" cy="1981595"/>
          </a:xfrm>
          <a:prstGeom prst="rect">
            <a:avLst/>
          </a:prstGeom>
        </p:spPr>
      </p:pic>
      <p:pic>
        <p:nvPicPr>
          <p:cNvPr id="13" name="Рисунок 12" descr="39377e3d1d27e9ca68cdb26ce94d408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4797152"/>
            <a:ext cx="1714512" cy="19815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568496" y="3018200"/>
            <a:ext cx="3150542" cy="1477328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Работу выполнил:</a:t>
            </a:r>
            <a:br>
              <a:rPr lang="ru-RU" dirty="0" smtClean="0"/>
            </a:br>
            <a:r>
              <a:rPr lang="ru-RU" dirty="0" err="1" smtClean="0"/>
              <a:t>Барахоев</a:t>
            </a:r>
            <a:r>
              <a:rPr lang="ru-RU" dirty="0" smtClean="0"/>
              <a:t> Тимур </a:t>
            </a:r>
            <a:r>
              <a:rPr lang="ru-RU" dirty="0" smtClean="0"/>
              <a:t>10Б</a:t>
            </a:r>
          </a:p>
          <a:p>
            <a:r>
              <a:rPr lang="ru-RU" dirty="0" smtClean="0"/>
              <a:t>Руководители проекта:</a:t>
            </a:r>
          </a:p>
          <a:p>
            <a:r>
              <a:rPr lang="ru-RU" dirty="0" smtClean="0"/>
              <a:t>Учитель информатики</a:t>
            </a:r>
          </a:p>
          <a:p>
            <a:r>
              <a:rPr lang="ru-RU" dirty="0" smtClean="0"/>
              <a:t>Гаврилова Юлия Леонидовна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6632"/>
            <a:ext cx="8280920" cy="646331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общеобразовательное учреждение</a:t>
            </a:r>
          </a:p>
          <a:p>
            <a:pPr algn="ctr"/>
            <a:r>
              <a:rPr lang="ru-RU" dirty="0" smtClean="0"/>
              <a:t>«Средняя общеобразовательная школа №7»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1"/>
            <a:ext cx="8605620" cy="1631216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Сейчас же Леонид делает </a:t>
            </a:r>
            <a:r>
              <a:rPr lang="ru-RU" sz="2000" b="1" dirty="0" err="1" smtClean="0">
                <a:solidFill>
                  <a:schemeClr val="bg1"/>
                </a:solidFill>
              </a:rPr>
              <a:t>экзоскелеты</a:t>
            </a:r>
            <a:r>
              <a:rPr lang="ru-RU" sz="2000" b="1" dirty="0" smtClean="0">
                <a:solidFill>
                  <a:schemeClr val="bg1"/>
                </a:solidFill>
              </a:rPr>
              <a:t> на заказ – в основном это такелажные устройства и для военных. Средняя стоимость одного – 60 000 рублей. И работает с коллегами над созданием универсального медицинского </a:t>
            </a:r>
            <a:r>
              <a:rPr lang="ru-RU" sz="2000" b="1" dirty="0" err="1" smtClean="0">
                <a:solidFill>
                  <a:schemeClr val="bg1"/>
                </a:solidFill>
              </a:rPr>
              <a:t>экзоскелета</a:t>
            </a:r>
            <a:r>
              <a:rPr lang="ru-RU" sz="2000" b="1" dirty="0" smtClean="0">
                <a:solidFill>
                  <a:schemeClr val="bg1"/>
                </a:solidFill>
              </a:rPr>
              <a:t> и </a:t>
            </a:r>
            <a:r>
              <a:rPr lang="ru-RU" sz="2000" b="1" dirty="0" err="1" smtClean="0">
                <a:solidFill>
                  <a:schemeClr val="bg1"/>
                </a:solidFill>
              </a:rPr>
              <a:t>экзоскелетов</a:t>
            </a:r>
            <a:r>
              <a:rPr lang="ru-RU" sz="2000" b="1" dirty="0" smtClean="0">
                <a:solidFill>
                  <a:schemeClr val="bg1"/>
                </a:solidFill>
              </a:rPr>
              <a:t> для спасателей для разборки завалов.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8BtwrbX2bB2ll5BhZjJ7JYwrVbKS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3357568" cy="4476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5aGMp9O64dAtKPHyWk4MtLdgz6y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88932"/>
            <a:ext cx="3375445" cy="4500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0"/>
            <a:ext cx="8750206" cy="1200329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Разработка </a:t>
            </a:r>
            <a:r>
              <a:rPr lang="ru-RU" b="1" dirty="0" err="1" smtClean="0">
                <a:solidFill>
                  <a:schemeClr val="bg1"/>
                </a:solidFill>
              </a:rPr>
              <a:t>экзоскелетов</a:t>
            </a:r>
            <a:r>
              <a:rPr lang="ru-RU" b="1" dirty="0" smtClean="0">
                <a:solidFill>
                  <a:schemeClr val="bg1"/>
                </a:solidFill>
              </a:rPr>
              <a:t> это дело инженеров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ученых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ru-RU" b="1" dirty="0" smtClean="0">
                <a:solidFill>
                  <a:schemeClr val="bg1"/>
                </a:solidFill>
              </a:rPr>
              <a:t>изобретателей если кому-то понравилась данная профессия и он хочет видеть себя в роли производителя </a:t>
            </a:r>
            <a:r>
              <a:rPr lang="ru-RU" b="1" dirty="0" err="1" smtClean="0">
                <a:solidFill>
                  <a:schemeClr val="bg1"/>
                </a:solidFill>
              </a:rPr>
              <a:t>экзоскелетов</a:t>
            </a:r>
            <a:r>
              <a:rPr lang="ru-RU" b="1" dirty="0" smtClean="0">
                <a:solidFill>
                  <a:schemeClr val="bg1"/>
                </a:solidFill>
              </a:rPr>
              <a:t> или роботизированной техники то вот вузы в которые являются престижными в этой </a:t>
            </a:r>
            <a:r>
              <a:rPr lang="ru-RU" b="1" dirty="0" smtClean="0">
                <a:solidFill>
                  <a:schemeClr val="bg1"/>
                </a:solidFill>
              </a:rPr>
              <a:t>отрасли</a:t>
            </a:r>
            <a:endParaRPr lang="ru-RU" dirty="0"/>
          </a:p>
        </p:txBody>
      </p:sp>
      <p:pic>
        <p:nvPicPr>
          <p:cNvPr id="5" name="Рисунок 4" descr="Снимок экрана (43).png"/>
          <p:cNvPicPr>
            <a:picLocks noChangeAspect="1"/>
          </p:cNvPicPr>
          <p:nvPr/>
        </p:nvPicPr>
        <p:blipFill>
          <a:blip r:embed="rId2"/>
          <a:srcRect l="21093" t="26389" r="36719" b="12500"/>
          <a:stretch>
            <a:fillRect/>
          </a:stretch>
        </p:blipFill>
        <p:spPr>
          <a:xfrm>
            <a:off x="971600" y="1556792"/>
            <a:ext cx="6229926" cy="5076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43fGwBWQAAO_x7.jpg"/>
          <p:cNvPicPr>
            <a:picLocks noChangeAspect="1"/>
          </p:cNvPicPr>
          <p:nvPr/>
        </p:nvPicPr>
        <p:blipFill>
          <a:blip r:embed="rId2"/>
          <a:srcRect l="31138" t="1197" r="11377"/>
          <a:stretch>
            <a:fillRect/>
          </a:stretch>
        </p:blipFill>
        <p:spPr>
          <a:xfrm>
            <a:off x="213580" y="3754456"/>
            <a:ext cx="2450668" cy="2808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37683.jpg"/>
          <p:cNvPicPr>
            <a:picLocks noChangeAspect="1"/>
          </p:cNvPicPr>
          <p:nvPr/>
        </p:nvPicPr>
        <p:blipFill>
          <a:blip r:embed="rId3"/>
          <a:srcRect l="1099" r="15385"/>
          <a:stretch>
            <a:fillRect/>
          </a:stretch>
        </p:blipFill>
        <p:spPr>
          <a:xfrm>
            <a:off x="213580" y="142852"/>
            <a:ext cx="5429256" cy="3409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auberon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174" y="1250080"/>
            <a:ext cx="3071802" cy="4604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eksovest_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857" y="3775199"/>
            <a:ext cx="2416707" cy="2766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708920"/>
            <a:ext cx="5929354" cy="707886"/>
          </a:xfrm>
          <a:prstGeom prst="rect">
            <a:avLst/>
          </a:prstGeom>
          <a:solidFill>
            <a:srgbClr val="000000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СПАСИБО ЗА ВНИМАНИЕ!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34397"/>
            <a:ext cx="2500314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Робототехника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334397"/>
            <a:ext cx="6034422" cy="646331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прикладная наука, занимающаяся разработкой автоматизированных технических систем.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016" y="1142984"/>
            <a:ext cx="8820472" cy="1754326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 Разработка внешнего скелета связана с рядом серьезных трудностей, на решение которых сегодня в мире многие корпорации тратят огромные ресурсы и там работают целые комплексы лабораторий. Для того, чтобы рабочий и применимый на практике </a:t>
            </a:r>
            <a:r>
              <a:rPr lang="ru-RU" b="1" dirty="0" err="1" smtClean="0">
                <a:solidFill>
                  <a:schemeClr val="bg1"/>
                </a:solidFill>
              </a:rPr>
              <a:t>экзоскелет</a:t>
            </a:r>
            <a:r>
              <a:rPr lang="ru-RU" b="1" dirty="0" smtClean="0">
                <a:solidFill>
                  <a:schemeClr val="bg1"/>
                </a:solidFill>
              </a:rPr>
              <a:t> изготовил один человек - он должен обладать большим опытом в самых разных областях. Что довольно большая редкость. А еще многое зависит от того, какие задачи должен решать </a:t>
            </a:r>
            <a:r>
              <a:rPr lang="ru-RU" b="1" dirty="0" err="1" smtClean="0">
                <a:solidFill>
                  <a:schemeClr val="bg1"/>
                </a:solidFill>
              </a:rPr>
              <a:t>экзоскелет</a:t>
            </a:r>
            <a:r>
              <a:rPr lang="ru-RU" b="1" dirty="0" smtClean="0">
                <a:solidFill>
                  <a:schemeClr val="bg1"/>
                </a:solidFill>
              </a:rPr>
              <a:t> и какие у него будут ограничения.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rehabilitation_exoskeleton_indego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182677"/>
            <a:ext cx="5985541" cy="3363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2183" y="548680"/>
            <a:ext cx="8677628" cy="923330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Разработчик </a:t>
            </a:r>
            <a:r>
              <a:rPr lang="ru-RU" b="1" dirty="0" err="1" smtClean="0">
                <a:solidFill>
                  <a:schemeClr val="bg1"/>
                </a:solidFill>
              </a:rPr>
              <a:t>экзоскелетов</a:t>
            </a:r>
            <a:r>
              <a:rPr lang="ru-RU" b="1" dirty="0" smtClean="0">
                <a:solidFill>
                  <a:schemeClr val="bg1"/>
                </a:solidFill>
              </a:rPr>
              <a:t>— специалист, который проектирует </a:t>
            </a:r>
            <a:r>
              <a:rPr lang="ru-RU" b="1" dirty="0" err="1" smtClean="0">
                <a:solidFill>
                  <a:schemeClr val="bg1"/>
                </a:solidFill>
              </a:rPr>
              <a:t>экзоскелеты</a:t>
            </a:r>
            <a:r>
              <a:rPr lang="ru-RU" b="1" dirty="0" smtClean="0">
                <a:solidFill>
                  <a:schemeClr val="bg1"/>
                </a:solidFill>
              </a:rPr>
              <a:t>, то есть </a:t>
            </a:r>
            <a:r>
              <a:rPr lang="ru-RU" b="1" dirty="0" err="1" smtClean="0">
                <a:solidFill>
                  <a:schemeClr val="bg1"/>
                </a:solidFill>
              </a:rPr>
              <a:t>киберустройства</a:t>
            </a:r>
            <a:r>
              <a:rPr lang="ru-RU" b="1" dirty="0" smtClean="0">
                <a:solidFill>
                  <a:schemeClr val="bg1"/>
                </a:solidFill>
              </a:rPr>
              <a:t>, которые увеличивают силу мышц человека и амплитуду его движений за счет эффективного копирования биомеханики мышц.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pic2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08" y="1988840"/>
            <a:ext cx="6786578" cy="452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5746701" cy="46166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Надпрофессиональные</a:t>
            </a:r>
            <a:r>
              <a:rPr lang="ru-RU" sz="2400" b="1" dirty="0" smtClean="0">
                <a:solidFill>
                  <a:schemeClr val="bg1"/>
                </a:solidFill>
              </a:rPr>
              <a:t> навыки и умения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500174"/>
            <a:ext cx="714380" cy="450059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07bc02287a9737d6c441967a8663ee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14488"/>
            <a:ext cx="447675" cy="504825"/>
          </a:xfrm>
          <a:prstGeom prst="rect">
            <a:avLst/>
          </a:prstGeom>
        </p:spPr>
      </p:pic>
      <p:pic>
        <p:nvPicPr>
          <p:cNvPr id="10" name="Рисунок 9" descr="823b3f5dcd8b1b95c254ae047c0d162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714620"/>
            <a:ext cx="447675" cy="504825"/>
          </a:xfrm>
          <a:prstGeom prst="rect">
            <a:avLst/>
          </a:prstGeom>
        </p:spPr>
      </p:pic>
      <p:pic>
        <p:nvPicPr>
          <p:cNvPr id="11" name="Рисунок 10" descr="ad81d0b78ea0e7fc2684845f91d4dd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786190"/>
            <a:ext cx="447675" cy="504825"/>
          </a:xfrm>
          <a:prstGeom prst="rect">
            <a:avLst/>
          </a:prstGeom>
        </p:spPr>
      </p:pic>
      <p:pic>
        <p:nvPicPr>
          <p:cNvPr id="12" name="Рисунок 11" descr="b58cc1be1e613fd7e6097ea68ee1f27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572008"/>
            <a:ext cx="447675" cy="504825"/>
          </a:xfrm>
          <a:prstGeom prst="rect">
            <a:avLst/>
          </a:prstGeom>
        </p:spPr>
      </p:pic>
      <p:pic>
        <p:nvPicPr>
          <p:cNvPr id="13" name="Рисунок 12" descr="c71c7f797738ad7416c72dd563c9dfb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5286388"/>
            <a:ext cx="447675" cy="50482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14414" y="1500174"/>
            <a:ext cx="6215090" cy="4524315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Системное мышление (умение определять сложные системы и работать с ними. В том числе системная инженерия).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Программирование </a:t>
            </a:r>
            <a:r>
              <a:rPr lang="ru-RU" b="1" dirty="0" err="1" smtClean="0">
                <a:solidFill>
                  <a:schemeClr val="bg1"/>
                </a:solidFill>
              </a:rPr>
              <a:t>ИТ‑решений</a:t>
            </a:r>
            <a:r>
              <a:rPr lang="ru-RU" b="1" dirty="0" smtClean="0">
                <a:solidFill>
                  <a:schemeClr val="bg1"/>
                </a:solidFill>
              </a:rPr>
              <a:t> / Управление сложными автоматизированными комплексами / Работа с искусственным интеллектом.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Клиентоориентированность</a:t>
            </a:r>
            <a:r>
              <a:rPr lang="ru-RU" b="1" dirty="0" smtClean="0">
                <a:solidFill>
                  <a:schemeClr val="bg1"/>
                </a:solidFill>
              </a:rPr>
              <a:t>, умение работать с запросами потребителя.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Умение управлять проектами и процессами.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Навыки межотраслевой коммуникации (понимание технологий, процессов и рыночной ситуации в разных смежных и несмежных отраслях).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714356"/>
            <a:ext cx="5715040" cy="46166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навыки, которые позволяют повысить эффективность профессиональной деятельности.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300192" y="1196752"/>
            <a:ext cx="2428892" cy="4357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692696"/>
            <a:ext cx="5786478" cy="2031325"/>
          </a:xfrm>
          <a:prstGeom prst="rect">
            <a:avLst/>
          </a:prstGeom>
          <a:solidFill>
            <a:srgbClr val="000000">
              <a:alpha val="34902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Экзоскелет</a:t>
            </a:r>
            <a:r>
              <a:rPr lang="ru-RU" b="1" dirty="0" smtClean="0">
                <a:solidFill>
                  <a:schemeClr val="bg1"/>
                </a:solidFill>
              </a:rPr>
              <a:t> - устройство, предназначенное для восполнения утраченных функций, увеличения силы мышц человека и расширения амплитуды движений за счёт внешнего каркаса и приводящих частей, а также для передачи нагрузки при переносе груза через внешний каркас в опорную площадку стопы </a:t>
            </a:r>
            <a:r>
              <a:rPr lang="ru-RU" b="1" dirty="0" err="1" smtClean="0">
                <a:solidFill>
                  <a:schemeClr val="bg1"/>
                </a:solidFill>
              </a:rPr>
              <a:t>экзоскелета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img-exo-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196752"/>
            <a:ext cx="2449077" cy="4371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rehabilitation_exoskeleton_indego_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21476"/>
            <a:ext cx="5786478" cy="325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000792" cy="928670"/>
          </a:xfrm>
          <a:solidFill>
            <a:srgbClr val="000000">
              <a:alpha val="40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</a:t>
            </a:r>
            <a:r>
              <a:rPr lang="ru-RU" b="1" dirty="0" err="1" smtClean="0">
                <a:solidFill>
                  <a:schemeClr val="bg1"/>
                </a:solidFill>
              </a:rPr>
              <a:t>экзоскелетов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1214446" cy="369332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Активные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14488"/>
            <a:ext cx="3357570" cy="1754326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Активные </a:t>
            </a:r>
            <a:r>
              <a:rPr lang="ru-RU" dirty="0" err="1" smtClean="0">
                <a:solidFill>
                  <a:schemeClr val="bg1"/>
                </a:solidFill>
              </a:rPr>
              <a:t>экзоскелеты</a:t>
            </a:r>
            <a:r>
              <a:rPr lang="ru-RU" dirty="0" smtClean="0">
                <a:solidFill>
                  <a:schemeClr val="bg1"/>
                </a:solidFill>
              </a:rPr>
              <a:t> оснащены приводами, которые получают энергию от источников питания, закрепленных на самом </a:t>
            </a:r>
            <a:r>
              <a:rPr lang="ru-RU" dirty="0" err="1" smtClean="0">
                <a:solidFill>
                  <a:schemeClr val="bg1"/>
                </a:solidFill>
              </a:rPr>
              <a:t>экзоскелете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8082" y="1214422"/>
            <a:ext cx="1284582" cy="369332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Пассивные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1714488"/>
            <a:ext cx="3357570" cy="1754326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Пассивные </a:t>
            </a:r>
            <a:r>
              <a:rPr lang="ru-RU" dirty="0" err="1" smtClean="0">
                <a:solidFill>
                  <a:schemeClr val="bg1"/>
                </a:solidFill>
              </a:rPr>
              <a:t>экзоскелеты</a:t>
            </a:r>
            <a:r>
              <a:rPr lang="ru-RU" dirty="0" smtClean="0">
                <a:solidFill>
                  <a:schemeClr val="bg1"/>
                </a:solidFill>
              </a:rPr>
              <a:t> — это устройства, которые не требуют источника энергии для функционирования. Принцип их действия основан на базовых законах механики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slide13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714752"/>
            <a:ext cx="3619493" cy="271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4221237f2d40c6ce4c7040794c95da8d--military-robot-robo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876"/>
            <a:ext cx="2071702" cy="3109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58138" cy="725470"/>
          </a:xfrm>
          <a:solidFill>
            <a:srgbClr val="000000">
              <a:alpha val="40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Компания производящая </a:t>
            </a:r>
            <a:r>
              <a:rPr lang="ru-RU" sz="3600" b="1" dirty="0" err="1" smtClean="0">
                <a:solidFill>
                  <a:schemeClr val="bg1"/>
                </a:solidFill>
              </a:rPr>
              <a:t>экзоскелеты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4929222" cy="2308324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ЭкзоАтлет</a:t>
            </a:r>
            <a:r>
              <a:rPr lang="ru-RU" b="1" dirty="0" smtClean="0">
                <a:solidFill>
                  <a:schemeClr val="bg1"/>
                </a:solidFill>
              </a:rPr>
              <a:t>  —  российская компания, занимающаяся разработкой и производством </a:t>
            </a:r>
            <a:r>
              <a:rPr lang="ru-RU" b="1" dirty="0" err="1" smtClean="0">
                <a:solidFill>
                  <a:schemeClr val="bg1"/>
                </a:solidFill>
              </a:rPr>
              <a:t>экзоскелетов</a:t>
            </a:r>
            <a:r>
              <a:rPr lang="ru-RU" b="1" dirty="0" smtClean="0">
                <a:solidFill>
                  <a:schemeClr val="bg1"/>
                </a:solidFill>
              </a:rPr>
              <a:t>, созданием новых эффективных методик медицинской и социальной реабилитации пациентов с последствиями травмы спинного мозга, перенесенного инсульта, ДЦП, рассеянным склерозом и другими нозологиями.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516139708_0_0_7272_4853_900x0_80_0_0_af4c929e894be21129c534629f04aa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285860"/>
            <a:ext cx="3357586" cy="2242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xoatlet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32" y="3797408"/>
            <a:ext cx="7429520" cy="2954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91245" y="1905506"/>
            <a:ext cx="4536504" cy="156966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Инженер в тверской глубинке создает недорогие </a:t>
            </a:r>
            <a:r>
              <a:rPr lang="ru-RU" sz="2400" b="1" dirty="0" err="1" smtClean="0">
                <a:solidFill>
                  <a:schemeClr val="bg1"/>
                </a:solidFill>
              </a:rPr>
              <a:t>экзоскелеты</a:t>
            </a:r>
            <a:r>
              <a:rPr lang="ru-RU" sz="2400" b="1" dirty="0" smtClean="0">
                <a:solidFill>
                  <a:schemeClr val="bg1"/>
                </a:solidFill>
              </a:rPr>
              <a:t>, чтобы помочь парализованным людям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Jrw2RdSGMWE0DEF6TN6rdztxAV3F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8393" y="3689490"/>
            <a:ext cx="4865965" cy="1523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nZC8GwpTD9ONEq9sQlfRfn8xBSx1X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80" y="1484784"/>
            <a:ext cx="3673458" cy="4841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8821644" cy="1477328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Леонид родился и жил в Мурманске, семья решила сменить суровый климат и купила дом в поселке </a:t>
            </a:r>
            <a:r>
              <a:rPr lang="ru-RU" b="1" dirty="0" err="1" smtClean="0">
                <a:solidFill>
                  <a:schemeClr val="bg1"/>
                </a:solidFill>
              </a:rPr>
              <a:t>Торжокского</a:t>
            </a:r>
            <a:r>
              <a:rPr lang="ru-RU" b="1" dirty="0" smtClean="0">
                <a:solidFill>
                  <a:schemeClr val="bg1"/>
                </a:solidFill>
              </a:rPr>
              <a:t> района. Леонид всегда любил физику и еще в школе задумывался над возможностью усилить физические и умственные способности человека с помощью технологий. Выбор вуза был очевиден – Институт атомной энергетики в Обнинске: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3666" y="2122570"/>
            <a:ext cx="4320480" cy="2031325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 Я туда поступил не ради корочки, а ради необходимых знаний. Учиться там очень тяжело – с двойки на тройку перебираешься, каждому сданному экзамену радуешься, как чуду. За "четверки" бегали свечки в церковь ставить (смеется).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689" y="4604371"/>
            <a:ext cx="8640960" cy="1200329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Первый </a:t>
            </a:r>
            <a:r>
              <a:rPr lang="ru-RU" b="1" dirty="0" err="1" smtClean="0">
                <a:solidFill>
                  <a:schemeClr val="bg1"/>
                </a:solidFill>
              </a:rPr>
              <a:t>экзоскелет</a:t>
            </a:r>
            <a:r>
              <a:rPr lang="ru-RU" b="1" dirty="0" smtClean="0">
                <a:solidFill>
                  <a:schemeClr val="bg1"/>
                </a:solidFill>
              </a:rPr>
              <a:t> обошёлся Леониду в 4-5 тысяч рублей. </a:t>
            </a:r>
            <a:r>
              <a:rPr lang="ru-RU" b="1" dirty="0" err="1" smtClean="0">
                <a:solidFill>
                  <a:schemeClr val="bg1"/>
                </a:solidFill>
              </a:rPr>
              <a:t>Пневмомускулы</a:t>
            </a:r>
            <a:r>
              <a:rPr lang="ru-RU" b="1" dirty="0" smtClean="0">
                <a:solidFill>
                  <a:schemeClr val="bg1"/>
                </a:solidFill>
              </a:rPr>
              <a:t> работают на сжатом воздухе. Управление – кнопочное, то есть на руках "скелета" стояли четыре кнопки, которые запускали компрессор или же включали нужный клапан. Так ребята отработали технологию и решили дальше её совершенствовать.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A0Pcrl6TercwkzTr0JJSH5fXq8nS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64612"/>
            <a:ext cx="3821821" cy="254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394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Инженер-робототехник - профессия будущего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экзоскелетов</vt:lpstr>
      <vt:lpstr>Компания производящая экзоскелеты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Тимур Измайлов</dc:creator>
  <cp:lastModifiedBy>Юлия Гаврилова</cp:lastModifiedBy>
  <cp:revision>30</cp:revision>
  <dcterms:created xsi:type="dcterms:W3CDTF">2021-03-09T14:54:54Z</dcterms:created>
  <dcterms:modified xsi:type="dcterms:W3CDTF">2021-04-07T09:56:37Z</dcterms:modified>
</cp:coreProperties>
</file>