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129593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129593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129593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129593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129593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129593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129593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129593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129593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7D32B"/>
    <a:srgbClr val="2EF0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81" autoAdjust="0"/>
    <p:restoredTop sz="94660"/>
  </p:normalViewPr>
  <p:slideViewPr>
    <p:cSldViewPr snapToGrid="0">
      <p:cViewPr varScale="1">
        <p:scale>
          <a:sx n="23" d="100"/>
          <a:sy n="23" d="100"/>
        </p:scale>
        <p:origin x="-1656" y="-144"/>
      </p:cViewPr>
      <p:guideLst>
        <p:guide orient="horz" pos="6803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9947" y="6709854"/>
            <a:ext cx="27539395" cy="4629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893" y="12239731"/>
            <a:ext cx="22679502" cy="55198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5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7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0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3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5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9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0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851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919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231298" y="2724943"/>
            <a:ext cx="25829432" cy="580437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37374" y="2724943"/>
            <a:ext cx="76953936" cy="580437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079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607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320" y="13879696"/>
            <a:ext cx="27539395" cy="4289906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9320" y="9154805"/>
            <a:ext cx="27539395" cy="4724895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42612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522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783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044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306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567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9828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089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65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37374" y="15874653"/>
            <a:ext cx="51388871" cy="44894011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66233" y="15874653"/>
            <a:ext cx="51394497" cy="44894011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154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965" y="864982"/>
            <a:ext cx="29159359" cy="35999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964" y="4834895"/>
            <a:ext cx="14315312" cy="2014954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2612" indent="0">
              <a:buNone/>
              <a:defRPr sz="6700" b="1"/>
            </a:lvl2pPr>
            <a:lvl3pPr marL="3085224" indent="0">
              <a:buNone/>
              <a:defRPr sz="6100" b="1"/>
            </a:lvl3pPr>
            <a:lvl4pPr marL="4627837" indent="0">
              <a:buNone/>
              <a:defRPr sz="5400" b="1"/>
            </a:lvl4pPr>
            <a:lvl5pPr marL="6170449" indent="0">
              <a:buNone/>
              <a:defRPr sz="5400" b="1"/>
            </a:lvl5pPr>
            <a:lvl6pPr marL="7713061" indent="0">
              <a:buNone/>
              <a:defRPr sz="5400" b="1"/>
            </a:lvl6pPr>
            <a:lvl7pPr marL="9255673" indent="0">
              <a:buNone/>
              <a:defRPr sz="5400" b="1"/>
            </a:lvl7pPr>
            <a:lvl8pPr marL="10798285" indent="0">
              <a:buNone/>
              <a:defRPr sz="5400" b="1"/>
            </a:lvl8pPr>
            <a:lvl9pPr marL="12340897" indent="0">
              <a:buNone/>
              <a:defRPr sz="5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19964" y="6849849"/>
            <a:ext cx="14315312" cy="12444728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6458394" y="4834895"/>
            <a:ext cx="14320935" cy="2014954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2612" indent="0">
              <a:buNone/>
              <a:defRPr sz="6700" b="1"/>
            </a:lvl2pPr>
            <a:lvl3pPr marL="3085224" indent="0">
              <a:buNone/>
              <a:defRPr sz="6100" b="1"/>
            </a:lvl3pPr>
            <a:lvl4pPr marL="4627837" indent="0">
              <a:buNone/>
              <a:defRPr sz="5400" b="1"/>
            </a:lvl4pPr>
            <a:lvl5pPr marL="6170449" indent="0">
              <a:buNone/>
              <a:defRPr sz="5400" b="1"/>
            </a:lvl5pPr>
            <a:lvl6pPr marL="7713061" indent="0">
              <a:buNone/>
              <a:defRPr sz="5400" b="1"/>
            </a:lvl6pPr>
            <a:lvl7pPr marL="9255673" indent="0">
              <a:buNone/>
              <a:defRPr sz="5400" b="1"/>
            </a:lvl7pPr>
            <a:lvl8pPr marL="10798285" indent="0">
              <a:buNone/>
              <a:defRPr sz="5400" b="1"/>
            </a:lvl8pPr>
            <a:lvl9pPr marL="12340897" indent="0">
              <a:buNone/>
              <a:defRPr sz="5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6458394" y="6849849"/>
            <a:ext cx="14320935" cy="12444728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44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20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70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969" y="859981"/>
            <a:ext cx="10659143" cy="3659920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7222" y="859986"/>
            <a:ext cx="18112102" cy="18434596"/>
          </a:xfrm>
        </p:spPr>
        <p:txBody>
          <a:bodyPr/>
          <a:lstStyle>
            <a:lvl1pPr>
              <a:defRPr sz="10800"/>
            </a:lvl1pPr>
            <a:lvl2pPr>
              <a:defRPr sz="9400"/>
            </a:lvl2pPr>
            <a:lvl3pPr>
              <a:defRPr sz="81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969" y="4519905"/>
            <a:ext cx="10659143" cy="14774677"/>
          </a:xfrm>
        </p:spPr>
        <p:txBody>
          <a:bodyPr/>
          <a:lstStyle>
            <a:lvl1pPr marL="0" indent="0">
              <a:buNone/>
              <a:defRPr sz="4700"/>
            </a:lvl1pPr>
            <a:lvl2pPr marL="1542612" indent="0">
              <a:buNone/>
              <a:defRPr sz="4000"/>
            </a:lvl2pPr>
            <a:lvl3pPr marL="3085224" indent="0">
              <a:buNone/>
              <a:defRPr sz="3400"/>
            </a:lvl3pPr>
            <a:lvl4pPr marL="4627837" indent="0">
              <a:buNone/>
              <a:defRPr sz="3000"/>
            </a:lvl4pPr>
            <a:lvl5pPr marL="6170449" indent="0">
              <a:buNone/>
              <a:defRPr sz="3000"/>
            </a:lvl5pPr>
            <a:lvl6pPr marL="7713061" indent="0">
              <a:buNone/>
              <a:defRPr sz="3000"/>
            </a:lvl6pPr>
            <a:lvl7pPr marL="9255673" indent="0">
              <a:buNone/>
              <a:defRPr sz="3000"/>
            </a:lvl7pPr>
            <a:lvl8pPr marL="10798285" indent="0">
              <a:buNone/>
              <a:defRPr sz="3000"/>
            </a:lvl8pPr>
            <a:lvl9pPr marL="12340897" indent="0">
              <a:buNone/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04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487" y="15119668"/>
            <a:ext cx="19439573" cy="1784962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50487" y="1929958"/>
            <a:ext cx="19439573" cy="12959715"/>
          </a:xfrm>
        </p:spPr>
        <p:txBody>
          <a:bodyPr/>
          <a:lstStyle>
            <a:lvl1pPr marL="0" indent="0">
              <a:buNone/>
              <a:defRPr sz="10800"/>
            </a:lvl1pPr>
            <a:lvl2pPr marL="1542612" indent="0">
              <a:buNone/>
              <a:defRPr sz="9400"/>
            </a:lvl2pPr>
            <a:lvl3pPr marL="3085224" indent="0">
              <a:buNone/>
              <a:defRPr sz="8100"/>
            </a:lvl3pPr>
            <a:lvl4pPr marL="4627837" indent="0">
              <a:buNone/>
              <a:defRPr sz="6700"/>
            </a:lvl4pPr>
            <a:lvl5pPr marL="6170449" indent="0">
              <a:buNone/>
              <a:defRPr sz="6700"/>
            </a:lvl5pPr>
            <a:lvl6pPr marL="7713061" indent="0">
              <a:buNone/>
              <a:defRPr sz="6700"/>
            </a:lvl6pPr>
            <a:lvl7pPr marL="9255673" indent="0">
              <a:buNone/>
              <a:defRPr sz="6700"/>
            </a:lvl7pPr>
            <a:lvl8pPr marL="10798285" indent="0">
              <a:buNone/>
              <a:defRPr sz="6700"/>
            </a:lvl8pPr>
            <a:lvl9pPr marL="12340897" indent="0">
              <a:buNone/>
              <a:defRPr sz="6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0487" y="16904630"/>
            <a:ext cx="19439573" cy="2534943"/>
          </a:xfrm>
        </p:spPr>
        <p:txBody>
          <a:bodyPr/>
          <a:lstStyle>
            <a:lvl1pPr marL="0" indent="0">
              <a:buNone/>
              <a:defRPr sz="4700"/>
            </a:lvl1pPr>
            <a:lvl2pPr marL="1542612" indent="0">
              <a:buNone/>
              <a:defRPr sz="4000"/>
            </a:lvl2pPr>
            <a:lvl3pPr marL="3085224" indent="0">
              <a:buNone/>
              <a:defRPr sz="3400"/>
            </a:lvl3pPr>
            <a:lvl4pPr marL="4627837" indent="0">
              <a:buNone/>
              <a:defRPr sz="3000"/>
            </a:lvl4pPr>
            <a:lvl5pPr marL="6170449" indent="0">
              <a:buNone/>
              <a:defRPr sz="3000"/>
            </a:lvl5pPr>
            <a:lvl6pPr marL="7713061" indent="0">
              <a:buNone/>
              <a:defRPr sz="3000"/>
            </a:lvl6pPr>
            <a:lvl7pPr marL="9255673" indent="0">
              <a:buNone/>
              <a:defRPr sz="3000"/>
            </a:lvl7pPr>
            <a:lvl8pPr marL="10798285" indent="0">
              <a:buNone/>
              <a:defRPr sz="3000"/>
            </a:lvl8pPr>
            <a:lvl9pPr marL="12340897" indent="0">
              <a:buNone/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22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D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965" y="864982"/>
            <a:ext cx="29159359" cy="3599921"/>
          </a:xfrm>
          <a:prstGeom prst="rect">
            <a:avLst/>
          </a:prstGeom>
        </p:spPr>
        <p:txBody>
          <a:bodyPr vert="horz" lIns="308524" tIns="154262" rIns="308524" bIns="15426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965" y="5039894"/>
            <a:ext cx="29159359" cy="14254688"/>
          </a:xfrm>
          <a:prstGeom prst="rect">
            <a:avLst/>
          </a:prstGeom>
        </p:spPr>
        <p:txBody>
          <a:bodyPr vert="horz" lIns="308524" tIns="154262" rIns="308524" bIns="1542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19964" y="20019564"/>
            <a:ext cx="7559834" cy="1149975"/>
          </a:xfrm>
          <a:prstGeom prst="rect">
            <a:avLst/>
          </a:prstGeom>
        </p:spPr>
        <p:txBody>
          <a:bodyPr vert="horz" lIns="308524" tIns="154262" rIns="308524" bIns="154262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069757" y="20019564"/>
            <a:ext cx="10259775" cy="1149975"/>
          </a:xfrm>
          <a:prstGeom prst="rect">
            <a:avLst/>
          </a:prstGeom>
        </p:spPr>
        <p:txBody>
          <a:bodyPr vert="horz" lIns="308524" tIns="154262" rIns="308524" bIns="154262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3219490" y="20019564"/>
            <a:ext cx="7559834" cy="1149975"/>
          </a:xfrm>
          <a:prstGeom prst="rect">
            <a:avLst/>
          </a:prstGeom>
        </p:spPr>
        <p:txBody>
          <a:bodyPr vert="horz" lIns="308524" tIns="154262" rIns="308524" bIns="154262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53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3085224" rtl="0" eaLnBrk="1" latinLnBrk="0" hangingPunct="1">
        <a:spcBef>
          <a:spcPct val="0"/>
        </a:spcBef>
        <a:buNone/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6957" indent="-1156957" algn="l" defTabSz="3085224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744" indent="-964132" algn="l" defTabSz="3085224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856530" indent="-771306" algn="l" defTabSz="3085224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143" indent="-771306" algn="l" defTabSz="3085224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941755" indent="-771306" algn="l" defTabSz="3085224" rtl="0" eaLnBrk="1" latinLnBrk="0" hangingPunct="1">
        <a:spcBef>
          <a:spcPct val="20000"/>
        </a:spcBef>
        <a:buFont typeface="Arial" pitchFamily="34" charset="0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367" indent="-771306" algn="l" defTabSz="3085224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6979" indent="-771306" algn="l" defTabSz="3085224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569591" indent="-771306" algn="l" defTabSz="3085224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2204" indent="-771306" algn="l" defTabSz="3085224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0852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2612" algn="l" defTabSz="30852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5224" algn="l" defTabSz="30852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7837" algn="l" defTabSz="30852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0449" algn="l" defTabSz="30852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3061" algn="l" defTabSz="30852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5673" algn="l" defTabSz="30852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8285" algn="l" defTabSz="30852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0897" algn="l" defTabSz="30852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D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1177" y="9694916"/>
            <a:ext cx="5296099" cy="1017119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Диабет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97400" y="20027124"/>
            <a:ext cx="15101888" cy="157240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Выполнила </a:t>
            </a:r>
            <a:r>
              <a:rPr lang="ru-RU" sz="2400" dirty="0" err="1">
                <a:solidFill>
                  <a:schemeClr val="tx1"/>
                </a:solidFill>
              </a:rPr>
              <a:t>Лашина</a:t>
            </a:r>
            <a:r>
              <a:rPr lang="ru-RU" sz="2400" dirty="0">
                <a:solidFill>
                  <a:schemeClr val="tx1"/>
                </a:solidFill>
              </a:rPr>
              <a:t>  Елизавета,  студентка 101 группы  фармацевтического факультета 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ФГБОУ ВО «Тверской государственный медицинский университет»  Минздрава России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91332" y="10282261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I </a:t>
            </a:r>
            <a:r>
              <a:rPr lang="ru-RU" sz="4400" b="1" dirty="0" smtClean="0">
                <a:solidFill>
                  <a:srgbClr val="002060"/>
                </a:solidFill>
              </a:rPr>
              <a:t>ТИПА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2256" y="10453711"/>
            <a:ext cx="2058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II </a:t>
            </a:r>
            <a:r>
              <a:rPr lang="ru-RU" sz="4400" b="1" dirty="0" smtClean="0">
                <a:solidFill>
                  <a:srgbClr val="002060"/>
                </a:solidFill>
              </a:rPr>
              <a:t>ТИПА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960" y="11201400"/>
            <a:ext cx="428696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Недостаток выработки инсулина поджелудочной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железой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- Врожденный</a:t>
            </a:r>
            <a:endParaRPr lang="ru-RU" sz="3200" b="1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</a:rPr>
              <a:t> Приобретенный </a:t>
            </a:r>
            <a:r>
              <a:rPr lang="ru-RU" sz="3200" b="1" dirty="0">
                <a:solidFill>
                  <a:srgbClr val="002060"/>
                </a:solidFill>
              </a:rPr>
              <a:t>(инфекционные процессы или механическое повреждение ткани поджелудочной железы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</a:rPr>
              <a:t>  Чаще болеют люди до 30 лет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686152" y="11247322"/>
            <a:ext cx="45436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Отсутствие чувствительности к инсулину клетками</a:t>
            </a:r>
            <a:endParaRPr lang="ru-RU" sz="3200" b="1" dirty="0">
              <a:solidFill>
                <a:srgbClr val="00206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- Развивается </a:t>
            </a:r>
            <a:r>
              <a:rPr lang="ru-RU" sz="3200" b="1" dirty="0">
                <a:solidFill>
                  <a:srgbClr val="002060"/>
                </a:solidFill>
              </a:rPr>
              <a:t>в течение нескольких лет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- Чаще </a:t>
            </a:r>
            <a:r>
              <a:rPr lang="ru-RU" sz="3200" b="1" dirty="0">
                <a:solidFill>
                  <a:srgbClr val="002060"/>
                </a:solidFill>
              </a:rPr>
              <a:t>возникает у пожилых людей, у людей с избыточной массой тела, беременных женщин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9550" y="980767"/>
            <a:ext cx="7620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На </a:t>
            </a:r>
            <a:r>
              <a:rPr lang="ru-RU" sz="3200" b="1" dirty="0">
                <a:solidFill>
                  <a:srgbClr val="002060"/>
                </a:solidFill>
              </a:rPr>
              <a:t>начало 2020 года </a:t>
            </a:r>
            <a:r>
              <a:rPr lang="ru-RU" sz="3200" b="1" dirty="0" smtClean="0">
                <a:solidFill>
                  <a:srgbClr val="002060"/>
                </a:solidFill>
              </a:rPr>
              <a:t>в России было </a:t>
            </a:r>
            <a:r>
              <a:rPr lang="ru-RU" sz="3200" b="1" dirty="0">
                <a:solidFill>
                  <a:srgbClr val="002060"/>
                </a:solidFill>
              </a:rPr>
              <a:t>зарегистрировано </a:t>
            </a:r>
            <a:r>
              <a:rPr lang="ru-RU" sz="3200" b="1" dirty="0">
                <a:solidFill>
                  <a:srgbClr val="C00000"/>
                </a:solidFill>
              </a:rPr>
              <a:t>5,1 </a:t>
            </a:r>
            <a:r>
              <a:rPr lang="ru-RU" sz="3200" b="1" dirty="0" smtClean="0">
                <a:solidFill>
                  <a:srgbClr val="C00000"/>
                </a:solidFill>
              </a:rPr>
              <a:t>млн. </a:t>
            </a:r>
            <a:r>
              <a:rPr lang="ru-RU" sz="3200" b="1" dirty="0" smtClean="0">
                <a:solidFill>
                  <a:srgbClr val="002060"/>
                </a:solidFill>
              </a:rPr>
              <a:t>случаев  заболевания сахарным </a:t>
            </a:r>
            <a:r>
              <a:rPr lang="ru-RU" sz="3200" b="1" dirty="0">
                <a:solidFill>
                  <a:srgbClr val="002060"/>
                </a:solidFill>
              </a:rPr>
              <a:t>диабетом у взрослого населения </a:t>
            </a:r>
            <a:r>
              <a:rPr lang="ru-RU" sz="3200" b="1" dirty="0" smtClean="0">
                <a:solidFill>
                  <a:srgbClr val="002060"/>
                </a:solidFill>
              </a:rPr>
              <a:t>и </a:t>
            </a:r>
            <a:r>
              <a:rPr lang="ru-RU" sz="3200" b="1" dirty="0">
                <a:solidFill>
                  <a:srgbClr val="002060"/>
                </a:solidFill>
              </a:rPr>
              <a:t>почти </a:t>
            </a:r>
            <a:r>
              <a:rPr lang="ru-RU" sz="3200" b="1" dirty="0">
                <a:solidFill>
                  <a:srgbClr val="C00000"/>
                </a:solidFill>
              </a:rPr>
              <a:t>50 тысяч </a:t>
            </a:r>
            <a:r>
              <a:rPr lang="ru-RU" sz="3200" b="1" dirty="0" smtClean="0">
                <a:solidFill>
                  <a:srgbClr val="C00000"/>
                </a:solidFill>
              </a:rPr>
              <a:t>случаев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у </a:t>
            </a:r>
            <a:r>
              <a:rPr lang="ru-RU" sz="3200" b="1" dirty="0" smtClean="0">
                <a:solidFill>
                  <a:srgbClr val="002060"/>
                </a:solidFill>
              </a:rPr>
              <a:t>детей. 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Наиболее часто болеют дети  в возрасте от 9 до 15 лет. Женский пол более подвержен </a:t>
            </a:r>
            <a:r>
              <a:rPr lang="ru-RU" sz="3200" b="1" dirty="0" smtClean="0">
                <a:solidFill>
                  <a:srgbClr val="002060"/>
                </a:solidFill>
              </a:rPr>
              <a:t>заболеванию, </a:t>
            </a:r>
            <a:r>
              <a:rPr lang="ru-RU" sz="3200" b="1" dirty="0" smtClean="0">
                <a:solidFill>
                  <a:srgbClr val="002060"/>
                </a:solidFill>
              </a:rPr>
              <a:t>чем мужской.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4175" y="6733557"/>
            <a:ext cx="854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Инсулин</a:t>
            </a:r>
            <a:r>
              <a:rPr lang="ru-RU" sz="3200" b="1" dirty="0">
                <a:solidFill>
                  <a:srgbClr val="002060"/>
                </a:solidFill>
              </a:rPr>
              <a:t> – гормон поджелудочной железы, который помогает глюкозе попадать из крови в клетки нашего </a:t>
            </a:r>
            <a:r>
              <a:rPr lang="ru-RU" sz="3200" b="1" dirty="0" smtClean="0">
                <a:solidFill>
                  <a:srgbClr val="002060"/>
                </a:solidFill>
              </a:rPr>
              <a:t>организма.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7" t="13698" r="3795" b="10157"/>
          <a:stretch>
            <a:fillRect/>
          </a:stretch>
        </p:blipFill>
        <p:spPr>
          <a:xfrm>
            <a:off x="10687050" y="2543176"/>
            <a:ext cx="8258174" cy="4013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88099" y="12573980"/>
            <a:ext cx="1331118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171700" algn="l"/>
              </a:tabLst>
            </a:pPr>
            <a:r>
              <a:rPr lang="ru-RU" sz="4400" b="1" dirty="0" smtClean="0">
                <a:solidFill>
                  <a:srgbClr val="C00000"/>
                </a:solidFill>
              </a:rPr>
              <a:t>ПРОФИЛАКТИКА </a:t>
            </a:r>
          </a:p>
          <a:p>
            <a:pPr algn="ctr">
              <a:tabLst>
                <a:tab pos="2171700" algn="l"/>
              </a:tabLst>
            </a:pPr>
            <a:r>
              <a:rPr lang="ru-RU" sz="4400" b="1" dirty="0" smtClean="0">
                <a:solidFill>
                  <a:srgbClr val="C00000"/>
                </a:solidFill>
              </a:rPr>
              <a:t>сахарного диабета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- </a:t>
            </a:r>
            <a:r>
              <a:rPr lang="ru-RU" sz="3600" dirty="0" smtClean="0"/>
              <a:t>   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rgbClr val="002060"/>
                </a:solidFill>
              </a:rPr>
              <a:t>Сон </a:t>
            </a:r>
            <a:r>
              <a:rPr lang="ru-RU" sz="3600" b="1" dirty="0">
                <a:solidFill>
                  <a:srgbClr val="002060"/>
                </a:solidFill>
              </a:rPr>
              <a:t>не менее 8 часов в </a:t>
            </a:r>
            <a:r>
              <a:rPr lang="ru-RU" sz="3600" b="1" dirty="0" smtClean="0">
                <a:solidFill>
                  <a:srgbClr val="002060"/>
                </a:solidFill>
              </a:rPr>
              <a:t>сутки</a:t>
            </a:r>
            <a:endParaRPr lang="ru-RU" sz="3600" b="1" dirty="0">
              <a:solidFill>
                <a:srgbClr val="002060"/>
              </a:solidFill>
            </a:endParaRPr>
          </a:p>
          <a:p>
            <a:pPr marL="810101" indent="-810101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Ежедневные прогулки </a:t>
            </a:r>
            <a:r>
              <a:rPr lang="ru-RU" sz="3600" b="1" dirty="0">
                <a:solidFill>
                  <a:srgbClr val="002060"/>
                </a:solidFill>
              </a:rPr>
              <a:t>на свежем воздухе</a:t>
            </a:r>
          </a:p>
          <a:p>
            <a:pPr marL="810101" indent="-810101">
              <a:buFontTx/>
              <a:buChar char="-"/>
            </a:pPr>
            <a:r>
              <a:rPr lang="ru-RU" sz="3600" b="1" dirty="0">
                <a:solidFill>
                  <a:srgbClr val="002060"/>
                </a:solidFill>
              </a:rPr>
              <a:t>Отказ от алкоголя, никотина, минимизация кофеина</a:t>
            </a:r>
          </a:p>
          <a:p>
            <a:pPr marL="810101" indent="-810101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Ежедневные </a:t>
            </a:r>
            <a:r>
              <a:rPr lang="ru-RU" sz="3600" b="1" dirty="0" smtClean="0">
                <a:solidFill>
                  <a:srgbClr val="002060"/>
                </a:solidFill>
              </a:rPr>
              <a:t>занятия спортом</a:t>
            </a:r>
            <a:endParaRPr lang="ru-RU" sz="3600" b="1" dirty="0">
              <a:solidFill>
                <a:srgbClr val="002060"/>
              </a:solidFill>
            </a:endParaRPr>
          </a:p>
          <a:p>
            <a:pPr marL="810101" indent="-810101">
              <a:buFontTx/>
              <a:buChar char="-"/>
            </a:pPr>
            <a:r>
              <a:rPr lang="ru-RU" sz="3600" b="1" dirty="0">
                <a:solidFill>
                  <a:srgbClr val="002060"/>
                </a:solidFill>
              </a:rPr>
              <a:t>Корректировка </a:t>
            </a:r>
            <a:r>
              <a:rPr lang="ru-RU" sz="3600" b="1" dirty="0" smtClean="0">
                <a:solidFill>
                  <a:srgbClr val="002060"/>
                </a:solidFill>
              </a:rPr>
              <a:t>питания: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810101" indent="-810101"/>
            <a:r>
              <a:rPr lang="ru-RU" sz="3600" b="1" dirty="0" smtClean="0">
                <a:solidFill>
                  <a:srgbClr val="002060"/>
                </a:solidFill>
              </a:rPr>
              <a:t>	</a:t>
            </a:r>
            <a:r>
              <a:rPr lang="ru-RU" sz="3600" b="1" dirty="0" smtClean="0">
                <a:solidFill>
                  <a:srgbClr val="002060"/>
                </a:solidFill>
              </a:rPr>
              <a:t>чаще употреблять </a:t>
            </a:r>
            <a:r>
              <a:rPr lang="ru-RU" sz="3600" b="1" dirty="0">
                <a:solidFill>
                  <a:srgbClr val="002060"/>
                </a:solidFill>
              </a:rPr>
              <a:t>фрукты,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810101" indent="-810101"/>
            <a:r>
              <a:rPr lang="ru-RU" sz="3600" b="1" dirty="0" smtClean="0">
                <a:solidFill>
                  <a:srgbClr val="002060"/>
                </a:solidFill>
              </a:rPr>
              <a:t>	</a:t>
            </a:r>
            <a:r>
              <a:rPr lang="ru-RU" sz="3600" b="1" dirty="0" smtClean="0">
                <a:solidFill>
                  <a:srgbClr val="002060"/>
                </a:solidFill>
              </a:rPr>
              <a:t>меньше - </a:t>
            </a:r>
            <a:r>
              <a:rPr lang="ru-RU" sz="3600" b="1" dirty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</a:rPr>
              <a:t>вредные» сладости, чипсы, </a:t>
            </a:r>
          </a:p>
          <a:p>
            <a:pPr marL="810101" indent="-810101"/>
            <a:r>
              <a:rPr lang="ru-RU" sz="3600" b="1" dirty="0" smtClean="0">
                <a:solidFill>
                  <a:srgbClr val="002060"/>
                </a:solidFill>
              </a:rPr>
              <a:t>	</a:t>
            </a:r>
            <a:r>
              <a:rPr lang="ru-RU" sz="3600" b="1" dirty="0" smtClean="0">
                <a:solidFill>
                  <a:srgbClr val="002060"/>
                </a:solidFill>
              </a:rPr>
              <a:t>газировку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810101" indent="-810101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Медитация, йога, посещения психолога</a:t>
            </a:r>
          </a:p>
          <a:p>
            <a:pPr marL="810101" indent="-810101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Контроль </a:t>
            </a:r>
            <a:r>
              <a:rPr lang="ru-RU" sz="3600" b="1" dirty="0">
                <a:solidFill>
                  <a:srgbClr val="002060"/>
                </a:solidFill>
              </a:rPr>
              <a:t>своего здоровья, своевременное посещение </a:t>
            </a:r>
            <a:r>
              <a:rPr lang="ru-RU" sz="3600" b="1" dirty="0" smtClean="0">
                <a:solidFill>
                  <a:srgbClr val="002060"/>
                </a:solidFill>
              </a:rPr>
              <a:t>врачей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144125" y="14135806"/>
            <a:ext cx="9258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2060"/>
                </a:solidFill>
              </a:rPr>
              <a:t>Будьте ответственны за свое здоровье!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93671" y="2270332"/>
            <a:ext cx="12077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</a:rPr>
              <a:t>едуг </a:t>
            </a:r>
            <a:r>
              <a:rPr lang="ru-RU" sz="3200" b="1" dirty="0">
                <a:solidFill>
                  <a:srgbClr val="002060"/>
                </a:solidFill>
              </a:rPr>
              <a:t>приводит к </a:t>
            </a:r>
            <a:r>
              <a:rPr lang="ru-RU" sz="3200" b="1" dirty="0" smtClean="0">
                <a:solidFill>
                  <a:srgbClr val="002060"/>
                </a:solidFill>
              </a:rPr>
              <a:t>снижению качества жизни, преждевременной </a:t>
            </a:r>
            <a:r>
              <a:rPr lang="ru-RU" sz="3200" b="1" dirty="0" smtClean="0">
                <a:solidFill>
                  <a:srgbClr val="C00000"/>
                </a:solidFill>
              </a:rPr>
              <a:t>инвалидности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и </a:t>
            </a:r>
            <a:r>
              <a:rPr lang="ru-RU" sz="3200" b="1" dirty="0" smtClean="0">
                <a:solidFill>
                  <a:srgbClr val="002060"/>
                </a:solidFill>
              </a:rPr>
              <a:t>даже </a:t>
            </a:r>
            <a:r>
              <a:rPr lang="ru-RU" sz="3200" b="1" dirty="0" smtClean="0">
                <a:solidFill>
                  <a:srgbClr val="002060"/>
                </a:solidFill>
              </a:rPr>
              <a:t>- к </a:t>
            </a:r>
            <a:r>
              <a:rPr lang="ru-RU" sz="3200" b="1" dirty="0" smtClean="0">
                <a:solidFill>
                  <a:srgbClr val="C00000"/>
                </a:solidFill>
              </a:rPr>
              <a:t>смерти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>
                <a:solidFill>
                  <a:srgbClr val="002060"/>
                </a:solidFill>
              </a:rPr>
              <a:t>связи с необратимыми изменениями, которые появляются в системе кровообращения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69294" y="521644"/>
            <a:ext cx="21048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</a:rPr>
              <a:t>НЕИНФЕКЦИОННАЯ    ПАНДЕМИЯ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9550" y="5210063"/>
            <a:ext cx="8534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Что такое сахарный диабет?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Сахарный диабет </a:t>
            </a:r>
            <a:r>
              <a:rPr lang="ru-RU" sz="3200" b="1" dirty="0" smtClean="0">
                <a:solidFill>
                  <a:srgbClr val="002060"/>
                </a:solidFill>
              </a:rPr>
              <a:t>– это тяжелое заболевание, связанное с недостатком выработки инсулина или с невозможностью организмом использовать уже имеющийся гормон.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776" y="8448057"/>
            <a:ext cx="8550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Существуют разные формы диабета, вызванные  разными причинами: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572000" y="19074625"/>
            <a:ext cx="14382750" cy="2128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2159927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Литература:</a:t>
            </a:r>
          </a:p>
          <a:p>
            <a:pPr marL="0" marR="0" lvl="0" indent="0" defTabSz="2159927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lang="ru-RU" sz="2400" dirty="0" smtClean="0"/>
              <a:t>1. </a:t>
            </a:r>
            <a:r>
              <a:rPr lang="ru-RU" sz="2400" dirty="0" smtClean="0"/>
              <a:t>Фадеев, П.А. Сахарный диабет / П.А. Фадеев. – Мир и Образование 2009. – 210 с – </a:t>
            </a:r>
            <a:r>
              <a:rPr lang="en-US" sz="2400" dirty="0" smtClean="0"/>
              <a:t>ISBN: </a:t>
            </a:r>
            <a:r>
              <a:rPr lang="ru-RU" sz="2400" dirty="0" smtClean="0"/>
              <a:t>978-5-94666-717-3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</a:p>
          <a:p>
            <a:pPr marL="0" marR="0" lvl="0" indent="0" defTabSz="2159927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2. Биохимия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Учебник / под ред. Е.С.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Северина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2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изд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-е.,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испр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– М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ГЭОТАР-МЕД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lvl="0" defTabSz="2159927">
              <a:buClr>
                <a:schemeClr val="accent1"/>
              </a:buClr>
              <a:buSzPct val="80000"/>
              <a:defRPr/>
            </a:pPr>
            <a:r>
              <a:rPr lang="ru-RU" sz="2400" dirty="0" smtClean="0"/>
              <a:t>3 </a:t>
            </a:r>
            <a:r>
              <a:rPr lang="ru-RU" sz="2400" dirty="0" err="1" smtClean="0"/>
              <a:t>Гусева,Ю</a:t>
            </a:r>
            <a:r>
              <a:rPr lang="ru-RU" sz="2400" dirty="0" smtClean="0"/>
              <a:t>.  Диабет</a:t>
            </a:r>
            <a:r>
              <a:rPr lang="en-US" sz="2400" dirty="0" smtClean="0"/>
              <a:t>: </a:t>
            </a:r>
            <a:r>
              <a:rPr lang="ru-RU" sz="2400" dirty="0" smtClean="0"/>
              <a:t>статистика распространенности в мире и эпидемиология</a:t>
            </a:r>
            <a:r>
              <a:rPr lang="en-US" sz="2400" dirty="0" smtClean="0"/>
              <a:t>: </a:t>
            </a:r>
            <a:r>
              <a:rPr lang="ru-RU" sz="2400" dirty="0" smtClean="0"/>
              <a:t>сайт/ Ю.Гусева </a:t>
            </a:r>
            <a:r>
              <a:rPr lang="ru-RU" sz="2400" dirty="0" smtClean="0"/>
              <a:t>– </a:t>
            </a:r>
            <a:r>
              <a:rPr lang="en-US" sz="2400" dirty="0" smtClean="0"/>
              <a:t>URL</a:t>
            </a:r>
            <a:r>
              <a:rPr lang="ru-RU" sz="2400" dirty="0" smtClean="0"/>
              <a:t>: </a:t>
            </a:r>
            <a:r>
              <a:rPr lang="en-US" sz="2400" dirty="0"/>
              <a:t>https://aboutdiabetes.ru/saharnyi-diabet-statistika-rasprostranennosti-v-mire-i-epidemiologiia.html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40525" y="4080081"/>
            <a:ext cx="12287250" cy="67403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Факторы риска развития диабета </a:t>
            </a: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	1 </a:t>
            </a:r>
            <a:r>
              <a:rPr lang="ru-RU" sz="3600" b="1" dirty="0" smtClean="0">
                <a:solidFill>
                  <a:srgbClr val="002060"/>
                </a:solidFill>
              </a:rPr>
              <a:t>типа: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Инфекционные процессы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Наследственная предрасположенность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Интоксикации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Неправильное питание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Частый стресс</a:t>
            </a: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	2 </a:t>
            </a:r>
            <a:r>
              <a:rPr lang="ru-RU" sz="3600" b="1" dirty="0" smtClean="0">
                <a:solidFill>
                  <a:srgbClr val="002060"/>
                </a:solidFill>
              </a:rPr>
              <a:t>типа: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Избыточная масса тела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Пожилой возраст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Беременность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Сниженная физическая </a:t>
            </a:r>
            <a:r>
              <a:rPr lang="ru-RU" sz="3600" b="1" dirty="0" smtClean="0">
                <a:solidFill>
                  <a:srgbClr val="002060"/>
                </a:solidFill>
              </a:rPr>
              <a:t>активность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 descr="https://ds04.infourok.ru/uploads/ex/0fed/0014342c-a74bf71f/img15.jpg"/>
          <p:cNvPicPr/>
          <p:nvPr/>
        </p:nvPicPr>
        <p:blipFill>
          <a:blip r:embed="rId3"/>
          <a:srcRect l="49284" t="13750" r="5815" b="46250"/>
          <a:stretch>
            <a:fillRect/>
          </a:stretch>
        </p:blipFill>
        <p:spPr bwMode="auto">
          <a:xfrm>
            <a:off x="19507199" y="11544300"/>
            <a:ext cx="3589349" cy="21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m.alterainvest.ru/upload/iblock/848/848b4b7364c5b70b5f034814069f7eec.jpg"/>
          <p:cNvPicPr>
            <a:picLocks noChangeAspect="1" noChangeArrowheads="1"/>
          </p:cNvPicPr>
          <p:nvPr/>
        </p:nvPicPr>
        <p:blipFill>
          <a:blip r:embed="rId4"/>
          <a:srcRect l="17959" r="22453"/>
          <a:stretch>
            <a:fillRect/>
          </a:stretch>
        </p:blipFill>
        <p:spPr bwMode="auto">
          <a:xfrm>
            <a:off x="28698825" y="11705329"/>
            <a:ext cx="3190875" cy="301216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6288911"/>
            <a:ext cx="3771900" cy="2515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263" y="18263491"/>
            <a:ext cx="3047537" cy="28585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4086" y="8849888"/>
            <a:ext cx="7800973" cy="5047302"/>
          </a:xfrm>
          <a:prstGeom prst="rect">
            <a:avLst/>
          </a:prstGeom>
        </p:spPr>
      </p:pic>
      <p:pic>
        <p:nvPicPr>
          <p:cNvPr id="1026" name="Picture 2" descr="https://kuda-mo.ru/uploads/a3cf08a98b3d5dd9ce47b4645931a9e7.jpeg"/>
          <p:cNvPicPr>
            <a:picLocks noChangeAspect="1" noChangeArrowheads="1"/>
          </p:cNvPicPr>
          <p:nvPr/>
        </p:nvPicPr>
        <p:blipFill>
          <a:blip r:embed="rId8"/>
          <a:srcRect l="21976" r="21738"/>
          <a:stretch>
            <a:fillRect/>
          </a:stretch>
        </p:blipFill>
        <p:spPr bwMode="auto">
          <a:xfrm>
            <a:off x="28536900" y="15811499"/>
            <a:ext cx="3199027" cy="3027363"/>
          </a:xfrm>
          <a:prstGeom prst="rect">
            <a:avLst/>
          </a:prstGeom>
          <a:noFill/>
        </p:spPr>
      </p:pic>
      <p:pic>
        <p:nvPicPr>
          <p:cNvPr id="1028" name="Picture 4" descr="https://st03.kakprosto.ru/images/article/2018/6/15/286884_5b23b753509c55b23b753509fe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51100" y="4116328"/>
            <a:ext cx="3862388" cy="2855972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zen_doc/125920/pub_5d99d39f0ce57b00ae024d26_5d99d87a05fd9800ae4ae6dd/scale_12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691975" y="6547797"/>
            <a:ext cx="3997325" cy="2791466"/>
          </a:xfrm>
          <a:prstGeom prst="rect">
            <a:avLst/>
          </a:prstGeom>
          <a:noFill/>
        </p:spPr>
      </p:pic>
      <p:pic>
        <p:nvPicPr>
          <p:cNvPr id="24" name="Рисунок 23" descr="https://ds04.infourok.ru/uploads/ex/0fed/0014342c-a74bf71f/img15.jpg"/>
          <p:cNvPicPr/>
          <p:nvPr/>
        </p:nvPicPr>
        <p:blipFill>
          <a:blip r:embed="rId3"/>
          <a:srcRect l="51285" t="54375" r="5815" b="5713"/>
          <a:stretch>
            <a:fillRect/>
          </a:stretch>
        </p:blipFill>
        <p:spPr bwMode="auto">
          <a:xfrm>
            <a:off x="27979688" y="7962900"/>
            <a:ext cx="38719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91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315</Words>
  <Application>Microsoft Office PowerPoint</Application>
  <PresentationFormat>Произвольный</PresentationFormat>
  <Paragraphs>49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Диабет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Диабет</dc:title>
  <dc:creator>admin2</dc:creator>
  <cp:lastModifiedBy>Ирина</cp:lastModifiedBy>
  <cp:revision>40</cp:revision>
  <dcterms:created xsi:type="dcterms:W3CDTF">2020-11-30T10:27:11Z</dcterms:created>
  <dcterms:modified xsi:type="dcterms:W3CDTF">2020-12-07T19:37:29Z</dcterms:modified>
</cp:coreProperties>
</file>