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"/>
  </p:notesMasterIdLst>
  <p:sldIdLst>
    <p:sldId id="256" r:id="rId2"/>
  </p:sldIdLst>
  <p:sldSz cx="16957675" cy="14077950"/>
  <p:notesSz cx="6858000" cy="9144000"/>
  <p:defaultTextStyle>
    <a:defPPr>
      <a:defRPr lang="ru-RU"/>
    </a:defPPr>
    <a:lvl1pPr marL="0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86622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73243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59864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46485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433109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319731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206352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92973" algn="l" defTabSz="177324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D25A1"/>
    <a:srgbClr val="2609D1"/>
    <a:srgbClr val="0FB9CB"/>
    <a:srgbClr val="CC66FF"/>
    <a:srgbClr val="CCECFF"/>
    <a:srgbClr val="FF99FF"/>
    <a:srgbClr val="FF66FF"/>
    <a:srgbClr val="FF00FF"/>
    <a:srgbClr val="9933FF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0" y="474"/>
      </p:cViewPr>
      <p:guideLst>
        <p:guide orient="horz" pos="4435"/>
        <p:guide pos="53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28FD5-2A3E-412C-8FC5-2826BCEDA71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65250" y="685800"/>
            <a:ext cx="4127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19BB-04C9-457B-9071-8003BEB58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74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797681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595361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393042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190720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3988401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786081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583762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381443" algn="l" defTabSz="1595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65250" y="685800"/>
            <a:ext cx="41275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19BB-04C9-457B-9071-8003BEB58A6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084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828" y="1251377"/>
            <a:ext cx="14414023" cy="8759614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15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3652" y="10167409"/>
            <a:ext cx="11870372" cy="2502747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886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73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59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46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33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19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0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92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94314" y="563773"/>
            <a:ext cx="3815477" cy="120118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7884" y="563773"/>
            <a:ext cx="11163803" cy="1201188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541" y="2815592"/>
            <a:ext cx="14414023" cy="5142361"/>
          </a:xfrm>
        </p:spPr>
        <p:txBody>
          <a:bodyPr anchor="b"/>
          <a:lstStyle>
            <a:lvl1pPr algn="ctr" defTabSz="177324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9541" y="8352268"/>
            <a:ext cx="14414023" cy="2323512"/>
          </a:xfrm>
        </p:spPr>
        <p:txBody>
          <a:bodyPr anchor="t"/>
          <a:lstStyle>
            <a:lvl1pPr marL="0" indent="0" algn="ctr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86622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2pPr>
            <a:lvl3pPr marL="177324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6598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54648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43310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31973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20635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09297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337523" y="8055717"/>
            <a:ext cx="157211" cy="1740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25" tIns="88663" rIns="177325" bIns="8866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08475" y="8055717"/>
            <a:ext cx="157211" cy="1740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25" tIns="88663" rIns="177325" bIns="8866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68344" y="8055717"/>
            <a:ext cx="157211" cy="1740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25" tIns="88663" rIns="177325" bIns="8866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20153" y="3284858"/>
            <a:ext cx="7489640" cy="9290796"/>
          </a:xfrm>
        </p:spPr>
        <p:txBody>
          <a:bodyPr/>
          <a:lstStyle>
            <a:lvl1pPr>
              <a:defRPr sz="4800"/>
            </a:lvl1pPr>
            <a:lvl2pPr>
              <a:defRPr sz="3100"/>
            </a:lvl2pPr>
            <a:lvl3pPr>
              <a:defRPr sz="31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8309" y="3284855"/>
            <a:ext cx="7495292" cy="92914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7885" y="3284855"/>
            <a:ext cx="7492585" cy="1251374"/>
          </a:xfrm>
        </p:spPr>
        <p:txBody>
          <a:bodyPr anchor="b">
            <a:noAutofit/>
          </a:bodyPr>
          <a:lstStyle>
            <a:lvl1pPr marL="0" indent="0" algn="ctr">
              <a:buNone/>
              <a:defRPr sz="4800" b="0"/>
            </a:lvl1pPr>
            <a:lvl2pPr marL="886622" indent="0">
              <a:buNone/>
              <a:defRPr sz="3700" b="1"/>
            </a:lvl2pPr>
            <a:lvl3pPr marL="1773243" indent="0">
              <a:buNone/>
              <a:defRPr sz="3500" b="1"/>
            </a:lvl3pPr>
            <a:lvl4pPr marL="2659864" indent="0">
              <a:buNone/>
              <a:defRPr sz="3100" b="1"/>
            </a:lvl4pPr>
            <a:lvl5pPr marL="3546485" indent="0">
              <a:buNone/>
              <a:defRPr sz="3100" b="1"/>
            </a:lvl5pPr>
            <a:lvl6pPr marL="4433109" indent="0">
              <a:buNone/>
              <a:defRPr sz="3100" b="1"/>
            </a:lvl6pPr>
            <a:lvl7pPr marL="5319731" indent="0">
              <a:buNone/>
              <a:defRPr sz="3100" b="1"/>
            </a:lvl7pPr>
            <a:lvl8pPr marL="6206352" indent="0">
              <a:buNone/>
              <a:defRPr sz="3100" b="1"/>
            </a:lvl8pPr>
            <a:lvl9pPr marL="7092973" indent="0">
              <a:buNone/>
              <a:defRPr sz="3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20154" y="3284855"/>
            <a:ext cx="7495529" cy="1251374"/>
          </a:xfrm>
        </p:spPr>
        <p:txBody>
          <a:bodyPr anchor="b">
            <a:noAutofit/>
          </a:bodyPr>
          <a:lstStyle>
            <a:lvl1pPr marL="0" indent="0" algn="ctr">
              <a:buNone/>
              <a:defRPr sz="4800" b="0"/>
            </a:lvl1pPr>
            <a:lvl2pPr marL="886622" indent="0">
              <a:buNone/>
              <a:defRPr sz="3700" b="1"/>
            </a:lvl2pPr>
            <a:lvl3pPr marL="1773243" indent="0">
              <a:buNone/>
              <a:defRPr sz="3500" b="1"/>
            </a:lvl3pPr>
            <a:lvl4pPr marL="2659864" indent="0">
              <a:buNone/>
              <a:defRPr sz="3100" b="1"/>
            </a:lvl4pPr>
            <a:lvl5pPr marL="3546485" indent="0">
              <a:buNone/>
              <a:defRPr sz="3100" b="1"/>
            </a:lvl5pPr>
            <a:lvl6pPr marL="4433109" indent="0">
              <a:buNone/>
              <a:defRPr sz="3100" b="1"/>
            </a:lvl6pPr>
            <a:lvl7pPr marL="5319731" indent="0">
              <a:buNone/>
              <a:defRPr sz="3100" b="1"/>
            </a:lvl7pPr>
            <a:lvl8pPr marL="6206352" indent="0">
              <a:buNone/>
              <a:defRPr sz="3100" b="1"/>
            </a:lvl8pPr>
            <a:lvl9pPr marL="7092973" indent="0">
              <a:buNone/>
              <a:defRPr sz="3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47885" y="4542485"/>
            <a:ext cx="7495292" cy="80338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8665374" y="4542490"/>
            <a:ext cx="7495292" cy="80329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4778" y="547475"/>
            <a:ext cx="5578958" cy="4301597"/>
          </a:xfrm>
        </p:spPr>
        <p:txBody>
          <a:bodyPr anchor="b"/>
          <a:lstStyle>
            <a:lvl1pPr algn="ctr">
              <a:lnSpc>
                <a:spcPct val="100000"/>
              </a:lnSpc>
              <a:defRPr sz="5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651" y="560514"/>
            <a:ext cx="9264898" cy="12015140"/>
          </a:xfrm>
        </p:spPr>
        <p:txBody>
          <a:bodyPr/>
          <a:lstStyle>
            <a:lvl1pPr>
              <a:defRPr sz="6200"/>
            </a:lvl1pPr>
            <a:lvl2pPr>
              <a:defRPr sz="5400"/>
            </a:lvl2pPr>
            <a:lvl3pPr>
              <a:defRPr sz="48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4778" y="5005496"/>
            <a:ext cx="5578958" cy="757015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3100"/>
            </a:lvl1pPr>
            <a:lvl2pPr marL="886622" indent="0">
              <a:buNone/>
              <a:defRPr sz="2300"/>
            </a:lvl2pPr>
            <a:lvl3pPr marL="1773243" indent="0">
              <a:buNone/>
              <a:defRPr sz="2000"/>
            </a:lvl3pPr>
            <a:lvl4pPr marL="2659864" indent="0">
              <a:buNone/>
              <a:defRPr sz="1800"/>
            </a:lvl4pPr>
            <a:lvl5pPr marL="3546485" indent="0">
              <a:buNone/>
              <a:defRPr sz="1800"/>
            </a:lvl5pPr>
            <a:lvl6pPr marL="4433109" indent="0">
              <a:buNone/>
              <a:defRPr sz="1800"/>
            </a:lvl6pPr>
            <a:lvl7pPr marL="5319731" indent="0">
              <a:buNone/>
              <a:defRPr sz="1800"/>
            </a:lvl7pPr>
            <a:lvl8pPr marL="6206352" indent="0">
              <a:buNone/>
              <a:defRPr sz="1800"/>
            </a:lvl8pPr>
            <a:lvl9pPr marL="7092973" indent="0">
              <a:buNone/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799" y="469265"/>
            <a:ext cx="10592655" cy="1837955"/>
          </a:xfrm>
        </p:spPr>
        <p:txBody>
          <a:bodyPr anchor="b"/>
          <a:lstStyle>
            <a:lvl1pPr algn="ctr">
              <a:lnSpc>
                <a:spcPct val="100000"/>
              </a:lnSpc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96841" y="2346325"/>
            <a:ext cx="11228570" cy="932175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6200"/>
            </a:lvl1pPr>
            <a:lvl2pPr marL="886622" indent="0">
              <a:buNone/>
              <a:defRPr sz="5400"/>
            </a:lvl2pPr>
            <a:lvl3pPr marL="1773243" indent="0">
              <a:buNone/>
              <a:defRPr sz="4800"/>
            </a:lvl3pPr>
            <a:lvl4pPr marL="2659864" indent="0">
              <a:buNone/>
              <a:defRPr sz="3700"/>
            </a:lvl4pPr>
            <a:lvl5pPr marL="3546485" indent="0">
              <a:buNone/>
              <a:defRPr sz="3700"/>
            </a:lvl5pPr>
            <a:lvl6pPr marL="4433109" indent="0">
              <a:buNone/>
              <a:defRPr sz="3700"/>
            </a:lvl6pPr>
            <a:lvl7pPr marL="5319731" indent="0">
              <a:buNone/>
              <a:defRPr sz="3700"/>
            </a:lvl7pPr>
            <a:lvl8pPr marL="6206352" indent="0">
              <a:buNone/>
              <a:defRPr sz="3700"/>
            </a:lvl8pPr>
            <a:lvl9pPr marL="7092973" indent="0">
              <a:buNone/>
              <a:defRPr sz="37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14799" y="11927152"/>
            <a:ext cx="10592655" cy="1094951"/>
          </a:xfrm>
        </p:spPr>
        <p:txBody>
          <a:bodyPr>
            <a:normAutofit/>
          </a:bodyPr>
          <a:lstStyle>
            <a:lvl1pPr marL="0" indent="0" algn="ctr">
              <a:buNone/>
              <a:defRPr sz="3100"/>
            </a:lvl1pPr>
            <a:lvl2pPr marL="886622" indent="0">
              <a:buNone/>
              <a:defRPr sz="2300"/>
            </a:lvl2pPr>
            <a:lvl3pPr marL="1773243" indent="0">
              <a:buNone/>
              <a:defRPr sz="2000"/>
            </a:lvl3pPr>
            <a:lvl4pPr marL="2659864" indent="0">
              <a:buNone/>
              <a:defRPr sz="1800"/>
            </a:lvl4pPr>
            <a:lvl5pPr marL="3546485" indent="0">
              <a:buNone/>
              <a:defRPr sz="1800"/>
            </a:lvl5pPr>
            <a:lvl6pPr marL="4433109" indent="0">
              <a:buNone/>
              <a:defRPr sz="1800"/>
            </a:lvl6pPr>
            <a:lvl7pPr marL="5319731" indent="0">
              <a:buNone/>
              <a:defRPr sz="1800"/>
            </a:lvl7pPr>
            <a:lvl8pPr marL="6206352" indent="0">
              <a:buNone/>
              <a:defRPr sz="1800"/>
            </a:lvl8pPr>
            <a:lvl9pPr marL="7092973" indent="0">
              <a:buNone/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7884" y="1"/>
            <a:ext cx="15261908" cy="3284854"/>
          </a:xfrm>
          <a:prstGeom prst="rect">
            <a:avLst/>
          </a:prstGeom>
        </p:spPr>
        <p:txBody>
          <a:bodyPr vert="horz" lIns="177325" tIns="88663" rIns="177325" bIns="88663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7884" y="3284858"/>
            <a:ext cx="15261908" cy="9290796"/>
          </a:xfrm>
          <a:prstGeom prst="rect">
            <a:avLst/>
          </a:prstGeom>
        </p:spPr>
        <p:txBody>
          <a:bodyPr vert="horz" lIns="177325" tIns="88663" rIns="177325" bIns="886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00918" y="13048175"/>
            <a:ext cx="3868470" cy="749520"/>
          </a:xfrm>
          <a:prstGeom prst="rect">
            <a:avLst/>
          </a:prstGeom>
        </p:spPr>
        <p:txBody>
          <a:bodyPr vert="horz" lIns="177325" tIns="88663" rIns="88663" bIns="88663" rtlCol="0" anchor="ctr"/>
          <a:lstStyle>
            <a:lvl1pPr algn="r">
              <a:defRPr sz="2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30F7B1F-C810-41C7-9918-F32302112EC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2433" y="13048175"/>
            <a:ext cx="5281610" cy="749520"/>
          </a:xfrm>
          <a:prstGeom prst="rect">
            <a:avLst/>
          </a:prstGeom>
        </p:spPr>
        <p:txBody>
          <a:bodyPr vert="horz" lIns="88663" tIns="88663" rIns="177325" bIns="88663" rtlCol="0" anchor="ctr"/>
          <a:lstStyle>
            <a:lvl1pPr algn="l">
              <a:defRPr sz="2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3629" y="13048175"/>
            <a:ext cx="1042191" cy="749520"/>
          </a:xfrm>
          <a:prstGeom prst="rect">
            <a:avLst/>
          </a:prstGeom>
        </p:spPr>
        <p:txBody>
          <a:bodyPr vert="horz" lIns="53198" tIns="88663" rIns="88663" bIns="88663" rtlCol="0" anchor="ctr"/>
          <a:lstStyle>
            <a:lvl1pPr algn="l">
              <a:defRPr sz="2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2079FE-82DF-4DAB-919B-74720B9645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5685034" y="13341792"/>
            <a:ext cx="157211" cy="1740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25" tIns="88663" rIns="177325" bIns="88663" rtlCol="0" anchor="ctr"/>
          <a:lstStyle/>
          <a:p>
            <a:pPr marL="0" algn="ctr" defTabSz="1773243" rtl="0" eaLnBrk="1" latinLnBrk="0" hangingPunct="1"/>
            <a:endParaRPr lang="en-US" sz="35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55440" y="13341792"/>
            <a:ext cx="157211" cy="1740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325" tIns="88663" rIns="177325" bIns="88663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1773243" rtl="0" eaLnBrk="1" latinLnBrk="0" hangingPunct="1">
        <a:lnSpc>
          <a:spcPts val="11248"/>
        </a:lnSpc>
        <a:spcBef>
          <a:spcPct val="0"/>
        </a:spcBef>
        <a:buNone/>
        <a:defRPr sz="105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664965" indent="-664965" algn="l" defTabSz="1773243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1440761" indent="-554138" algn="l" defTabSz="1773243" rtl="0" eaLnBrk="1" latinLnBrk="0" hangingPunct="1">
        <a:spcBef>
          <a:spcPct val="20000"/>
        </a:spcBef>
        <a:buFont typeface="Courier New" pitchFamily="49" charset="0"/>
        <a:buChar char="o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2216555" indent="-443312" algn="l" defTabSz="177324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3103176" indent="-443312" algn="l" defTabSz="1773243" rtl="0" eaLnBrk="1" latinLnBrk="0" hangingPunct="1">
        <a:spcBef>
          <a:spcPct val="20000"/>
        </a:spcBef>
        <a:buFont typeface="Courier New" pitchFamily="49" charset="0"/>
        <a:buChar char="o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3989797" indent="-443312" algn="l" defTabSz="177324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4876419" indent="-443312" algn="l" defTabSz="1773243" rtl="0" eaLnBrk="1" latinLnBrk="0" hangingPunct="1">
        <a:spcBef>
          <a:spcPct val="20000"/>
        </a:spcBef>
        <a:buFont typeface="Courier New" pitchFamily="49" charset="0"/>
        <a:buChar char="o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5763040" indent="-443312" algn="l" defTabSz="177324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6649662" indent="-443312" algn="l" defTabSz="1773243" rtl="0" eaLnBrk="1" latinLnBrk="0" hangingPunct="1">
        <a:spcBef>
          <a:spcPct val="20000"/>
        </a:spcBef>
        <a:buFont typeface="Courier New" pitchFamily="49" charset="0"/>
        <a:buChar char="o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7536283" indent="-443312" algn="l" defTabSz="177324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86622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73243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59864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46485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33109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319731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206352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92973" algn="l" defTabSz="1773243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CCECFF"/>
            </a:gs>
            <a:gs pos="36000">
              <a:srgbClr val="CC66FF"/>
            </a:gs>
            <a:gs pos="61000">
              <a:srgbClr val="FF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71828" y="103944"/>
            <a:ext cx="14414023" cy="1733758"/>
          </a:xfrm>
        </p:spPr>
        <p:txBody>
          <a:bodyPr/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ИММУНИЗАЦИЯ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3446" y="1255836"/>
            <a:ext cx="14414023" cy="3017636"/>
          </a:xfrm>
          <a:prstGeom prst="rect">
            <a:avLst/>
          </a:prstGeom>
          <a:ln>
            <a:noFill/>
          </a:ln>
        </p:spPr>
        <p:txBody>
          <a:bodyPr vert="horz" lIns="0" tIns="0" rIns="3546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62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defTabSz="1595361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39974" y="1027930"/>
            <a:ext cx="14414023" cy="3017636"/>
          </a:xfrm>
          <a:prstGeom prst="rect">
            <a:avLst/>
          </a:prstGeom>
          <a:ln>
            <a:noFill/>
          </a:ln>
        </p:spPr>
        <p:txBody>
          <a:bodyPr vert="horz" lIns="0" tIns="0" rIns="3546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62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defTabSz="1595361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57941" y="2737609"/>
            <a:ext cx="4073966" cy="2707753"/>
          </a:xfrm>
          <a:prstGeom prst="rect">
            <a:avLst/>
          </a:prstGeom>
          <a:noFill/>
        </p:spPr>
        <p:txBody>
          <a:bodyPr wrap="square" lIns="159536" tIns="79768" rIns="159536" bIns="7976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иммунизации — введение в организм вакцины, представленной в виде ослабленных, убитых или живых микроорганизмов, которая вызовет ответную реакцию со стороны иммунитета организма, предотвращая заболевание у конкретного человека или полностью ликвидирует болезни.</a:t>
            </a:r>
          </a:p>
          <a:p>
            <a:pPr>
              <a:lnSpc>
                <a:spcPct val="1500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37882" y="1927132"/>
            <a:ext cx="2712779" cy="407315"/>
          </a:xfrm>
          <a:prstGeom prst="rect">
            <a:avLst/>
          </a:prstGeom>
          <a:noFill/>
        </p:spPr>
        <p:txBody>
          <a:bodyPr wrap="none" lIns="159536" tIns="79768" rIns="159536" bIns="79768" rtlCol="0">
            <a:spAutoFit/>
          </a:bodyPr>
          <a:lstStyle/>
          <a:p>
            <a:r>
              <a:rPr lang="ru-RU" sz="1600" b="1" dirty="0" smtClean="0">
                <a:solidFill>
                  <a:srgbClr val="2609D1"/>
                </a:solidFill>
                <a:latin typeface="Times New Roman" pitchFamily="18" charset="0"/>
                <a:cs typeface="Times New Roman" panose="02020603050405020304" pitchFamily="18" charset="0"/>
              </a:rPr>
              <a:t>ЦЕЛЬ ИММУНИЗАЦИИ</a:t>
            </a:r>
            <a:endParaRPr lang="ru-RU" sz="1600" b="1" dirty="0">
              <a:solidFill>
                <a:srgbClr val="2609D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779" y="918193"/>
            <a:ext cx="3393606" cy="653536"/>
          </a:xfrm>
          <a:prstGeom prst="rect">
            <a:avLst/>
          </a:prstGeom>
          <a:noFill/>
        </p:spPr>
        <p:txBody>
          <a:bodyPr wrap="none" lIns="159536" tIns="79768" rIns="159536" bIns="79768" rtlCol="0">
            <a:spAutoFit/>
          </a:bodyPr>
          <a:lstStyle/>
          <a:p>
            <a:r>
              <a:rPr lang="ru-RU" sz="1600" b="1" dirty="0" smtClean="0">
                <a:solidFill>
                  <a:srgbClr val="2609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КАКИХ ЗАБОЛЕВАНИЙ </a:t>
            </a:r>
          </a:p>
          <a:p>
            <a:r>
              <a:rPr lang="ru-RU" sz="1600" b="1" dirty="0" smtClean="0">
                <a:solidFill>
                  <a:srgbClr val="2609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ВАКЦИНИРУЕТСЯ ЧЕЛОВЕК?</a:t>
            </a:r>
            <a:endParaRPr lang="ru-RU" sz="1600" b="1" dirty="0">
              <a:solidFill>
                <a:srgbClr val="2609D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19366" y="5238745"/>
            <a:ext cx="3944938" cy="653536"/>
          </a:xfrm>
          <a:prstGeom prst="rect">
            <a:avLst/>
          </a:prstGeom>
          <a:noFill/>
        </p:spPr>
        <p:txBody>
          <a:bodyPr wrap="square" lIns="159536" tIns="79768" rIns="159536" bIns="79768" rtlCol="0">
            <a:spAutoFit/>
          </a:bodyPr>
          <a:lstStyle/>
          <a:p>
            <a:r>
              <a:rPr lang="ru-RU" sz="1600" b="1" dirty="0" smtClean="0">
                <a:solidFill>
                  <a:srgbClr val="2609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ИММУНИЗАЦИИ</a:t>
            </a:r>
            <a:endParaRPr lang="ru-RU" sz="1600" b="1" dirty="0">
              <a:solidFill>
                <a:srgbClr val="2609D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439343" y="5778814"/>
            <a:ext cx="4728868" cy="2707753"/>
          </a:xfrm>
          <a:prstGeom prst="rect">
            <a:avLst/>
          </a:prstGeom>
          <a:noFill/>
        </p:spPr>
        <p:txBody>
          <a:bodyPr wrap="square" lIns="159536" tIns="79768" rIns="159536" bIns="7976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Всемирная организация здравоохранения (ВОЗ) проводит «Всемирную неделю иммунизации», основной задачей которой является просветительская работа для всего населения Земли, в которой выдвигаются тезисы  о преимуществах вакцинации, а также данная акция призывает всех людей следить за своим вакцинальным статусом и делать необходимые прививки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4" descr="Обнаружен новый штамм вируса гриппа: он может вызвать вторую пандемию"/>
          <p:cNvSpPr>
            <a:spLocks noChangeAspect="1" noChangeArrowheads="1"/>
          </p:cNvSpPr>
          <p:nvPr/>
        </p:nvSpPr>
        <p:spPr bwMode="auto">
          <a:xfrm>
            <a:off x="251796" y="-278256"/>
            <a:ext cx="493314" cy="58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59536" tIns="79768" rIns="159536" bIns="7976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4" descr="Дифтерия — Википедия"/>
          <p:cNvSpPr>
            <a:spLocks noChangeAspect="1" noChangeArrowheads="1"/>
          </p:cNvSpPr>
          <p:nvPr/>
        </p:nvSpPr>
        <p:spPr bwMode="auto">
          <a:xfrm>
            <a:off x="498453" y="15289"/>
            <a:ext cx="493314" cy="58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59536" tIns="79768" rIns="159536" bIns="7976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316117" y="15290"/>
            <a:ext cx="8409723" cy="653536"/>
          </a:xfrm>
          <a:prstGeom prst="rect">
            <a:avLst/>
          </a:prstGeom>
          <a:noFill/>
        </p:spPr>
        <p:txBody>
          <a:bodyPr wrap="none" lIns="159536" tIns="79768" rIns="159536" bIns="79768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Тверской ГМУ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России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38202" y="13593603"/>
            <a:ext cx="8331881" cy="407315"/>
          </a:xfrm>
          <a:prstGeom prst="rect">
            <a:avLst/>
          </a:prstGeom>
          <a:noFill/>
        </p:spPr>
        <p:txBody>
          <a:bodyPr wrap="none" lIns="159536" tIns="79768" rIns="159536" bIns="79768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Давыдов Сергей, 107 группа, педиатрический факультет, Тверской ГМУ Минздрава России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58262"/>
            <a:ext cx="6905546" cy="2315530"/>
          </a:xfrm>
          <a:prstGeom prst="rect">
            <a:avLst/>
          </a:prstGeom>
          <a:noFill/>
        </p:spPr>
        <p:txBody>
          <a:bodyPr wrap="square" lIns="159536" tIns="79768" rIns="159536" bIns="79768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рамках программы иммунизации вакцинируют против: </a:t>
            </a: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Туберкулёза;</a:t>
            </a: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Дифтерита;</a:t>
            </a: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Вирусного гепатита А 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отавирусной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пневмококковой инфекции;</a:t>
            </a: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етряной оспы; </a:t>
            </a: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Столбняка;</a:t>
            </a: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Краснухи;</a:t>
            </a: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Бешенств; </a:t>
            </a:r>
          </a:p>
          <a:p>
            <a:pPr marL="498550" indent="-4985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риппа и  многих др.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79412" y="9019228"/>
            <a:ext cx="3641326" cy="2880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s://medside.ru/wp-content/uploads/2018/01/kalendar-privivok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8492" y="1818308"/>
            <a:ext cx="6625805" cy="6748794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0" y="3798561"/>
            <a:ext cx="57784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D25A1"/>
                </a:solidFill>
                <a:latin typeface="Times New Roman" pitchFamily="18" charset="0"/>
                <a:cs typeface="Times New Roman" pitchFamily="18" charset="0"/>
              </a:rPr>
              <a:t>ИСТОРИЧЕСКИЕ ВЕХИ РАЗВИТИЯ</a:t>
            </a:r>
          </a:p>
          <a:p>
            <a:r>
              <a:rPr lang="ru-RU" sz="1600" b="1" dirty="0" smtClean="0">
                <a:solidFill>
                  <a:srgbClr val="3D25A1"/>
                </a:solidFill>
                <a:latin typeface="Times New Roman" pitchFamily="18" charset="0"/>
                <a:cs typeface="Times New Roman" pitchFamily="18" charset="0"/>
              </a:rPr>
              <a:t> ВАКЦИНАЦИИ:</a:t>
            </a:r>
            <a:endParaRPr lang="ru-RU" sz="1600" b="1" dirty="0">
              <a:solidFill>
                <a:srgbClr val="3D25A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4382988"/>
            <a:ext cx="5778492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Первые письменные свидетельства о вакцинации относятся к народной древнеиндийской медицине VIII века. Было замечено, что если произвести контакт прививаемого с жидкостью из пузырьков (пустул) больного легкой формы оспы (вирус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Variola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minor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вызывающей незначительную смертность, то после этого у привитого вызывался иммунитет и к тяжелой форме оспы (вирус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Variola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при которой смертность варьировалась в диапазоне 20–90%. Конечно о разновидностях вируса оспы тогда ничего не знали, и ошибки прививания заканчивались зачастую летальным исходом; Первые письменные свидетельства о вакцинации относятся к народной древнеиндийской медицине VIII века. Было замечено, что если произвести контакт прививаемого с жидкостью из пузырьков (пустул) больного легкой формы оспы (вирус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Variola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minor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вызывающей незначительную смертность, то после этого у привитого вызывался иммунитет и к тяжелой форме оспы (вирус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Variola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при которой смертность варьировалась в диапазоне 20–90%. Конечно о разновидностях вируса оспы тогда ничего не знали, и ошибки прививания заканчивались зачастую летальным исходом; XX век – активное развитие микробиологии, создание и усовершенствование вакцин. Полная победа над оспой, последний случай которой был зафиксирован в 1978 году в лабораторных условиях. Ассамблея Всемирной организации здравоохранения (ВОЗ) официально объявила о полной победе над оспой. В СССР прививки против натуральной оспы продолжались до 1982 года.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58515" y="8659182"/>
            <a:ext cx="59407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D25A1"/>
                </a:solidFill>
                <a:latin typeface="Times New Roman" pitchFamily="18" charset="0"/>
                <a:cs typeface="Times New Roman" pitchFamily="18" charset="0"/>
              </a:rPr>
              <a:t>ИСТИННЫЕ И ЛОЖНЫЕ ПРОТИВОПОКАЗАНИЯ К ВАКЦИНАЦИИ</a:t>
            </a:r>
          </a:p>
          <a:p>
            <a:endParaRPr lang="ru-RU" sz="1600" b="1" dirty="0">
              <a:solidFill>
                <a:srgbClr val="3D25A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78492" y="9199251"/>
            <a:ext cx="70208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Истинные противопоказания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они перечисляются в официальных российских и международных документах, например, в инструкциях и руководящих документах. Эти противопоказания доказаны исследованиями и объективны;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78492" y="10099366"/>
            <a:ext cx="72009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Ложные противопоказани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– создаются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антивакцинаторными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экстремистами», которых к сожалению в современном обществе становится все больше, не смотря на то, что ВОЗ (Всемирная организация здравоохранения) признала вакцинацию идеальным средством борьбы с инфекционными заболеваниями, особенно, в нашу эпоху – когда антибиотики начали терять свою эффективность.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78492" y="11359527"/>
            <a:ext cx="70208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Абсолютные противопоказания – это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первую очередь истинные противопоказания, при них прививание не может делаться не под каким предлогом;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78492" y="11899596"/>
            <a:ext cx="847725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Временные противопоказания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к ним, например, относятся: повышенная или пониженная климатическая норма, неудовлетворительные показатели после анализа крови и мочи, повышенная температура тела, слабость и недомогание, наличие воспалительных процессов (пусть и незначительных);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38538" y="12799711"/>
            <a:ext cx="847725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Постоянные противопоказания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это те истинные противопоказания, которые не смогут быть сняты с течением времени, например, глубокий дефицит иммунной системы;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1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212</TotalTime>
  <Words>555</Words>
  <Application>Microsoft Office PowerPoint</Application>
  <PresentationFormat>Произвольный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ИММУНИЗАЦИЯ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Иммунизация</dc:title>
  <dc:creator>Cергей</dc:creator>
  <cp:lastModifiedBy>qwerty</cp:lastModifiedBy>
  <cp:revision>29</cp:revision>
  <dcterms:created xsi:type="dcterms:W3CDTF">2020-11-29T14:33:33Z</dcterms:created>
  <dcterms:modified xsi:type="dcterms:W3CDTF">2020-12-14T10:12:25Z</dcterms:modified>
</cp:coreProperties>
</file>