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982200" cy="7315200"/>
  <p:notesSz cx="6858000" cy="9144000"/>
  <p:defaultTextStyle>
    <a:defPPr>
      <a:defRPr lang="ru-RU"/>
    </a:defPPr>
    <a:lvl1pPr marL="0" algn="l" defTabSz="98837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4187" algn="l" defTabSz="98837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8375" algn="l" defTabSz="98837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2562" algn="l" defTabSz="98837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6750" algn="l" defTabSz="98837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70937" algn="l" defTabSz="98837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5125" algn="l" defTabSz="98837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9312" algn="l" defTabSz="98837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3500" algn="l" defTabSz="98837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18" y="1848"/>
      </p:cViewPr>
      <p:guideLst>
        <p:guide orient="horz" pos="2304"/>
        <p:guide pos="3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665" y="2272454"/>
            <a:ext cx="8484870" cy="15680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330" y="4145280"/>
            <a:ext cx="69875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8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6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0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11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7095" y="292948"/>
            <a:ext cx="2245995" cy="624162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9110" y="292948"/>
            <a:ext cx="6571615" cy="6241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21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3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525" y="4700694"/>
            <a:ext cx="848487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8525" y="3100495"/>
            <a:ext cx="848487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41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83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25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6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709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5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9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53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84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9110" y="1706880"/>
            <a:ext cx="4408805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4285" y="1706880"/>
            <a:ext cx="4408805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66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110" y="1637454"/>
            <a:ext cx="4410539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187" indent="0">
              <a:buNone/>
              <a:defRPr sz="2200" b="1"/>
            </a:lvl2pPr>
            <a:lvl3pPr marL="988375" indent="0">
              <a:buNone/>
              <a:defRPr sz="1900" b="1"/>
            </a:lvl3pPr>
            <a:lvl4pPr marL="1482562" indent="0">
              <a:buNone/>
              <a:defRPr sz="1700" b="1"/>
            </a:lvl4pPr>
            <a:lvl5pPr marL="1976750" indent="0">
              <a:buNone/>
              <a:defRPr sz="1700" b="1"/>
            </a:lvl5pPr>
            <a:lvl6pPr marL="2470937" indent="0">
              <a:buNone/>
              <a:defRPr sz="1700" b="1"/>
            </a:lvl6pPr>
            <a:lvl7pPr marL="2965125" indent="0">
              <a:buNone/>
              <a:defRPr sz="1700" b="1"/>
            </a:lvl7pPr>
            <a:lvl8pPr marL="3459312" indent="0">
              <a:buNone/>
              <a:defRPr sz="1700" b="1"/>
            </a:lvl8pPr>
            <a:lvl9pPr marL="3953500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" y="2319867"/>
            <a:ext cx="4410539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0820" y="1637454"/>
            <a:ext cx="4412271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187" indent="0">
              <a:buNone/>
              <a:defRPr sz="2200" b="1"/>
            </a:lvl2pPr>
            <a:lvl3pPr marL="988375" indent="0">
              <a:buNone/>
              <a:defRPr sz="1900" b="1"/>
            </a:lvl3pPr>
            <a:lvl4pPr marL="1482562" indent="0">
              <a:buNone/>
              <a:defRPr sz="1700" b="1"/>
            </a:lvl4pPr>
            <a:lvl5pPr marL="1976750" indent="0">
              <a:buNone/>
              <a:defRPr sz="1700" b="1"/>
            </a:lvl5pPr>
            <a:lvl6pPr marL="2470937" indent="0">
              <a:buNone/>
              <a:defRPr sz="1700" b="1"/>
            </a:lvl6pPr>
            <a:lvl7pPr marL="2965125" indent="0">
              <a:buNone/>
              <a:defRPr sz="1700" b="1"/>
            </a:lvl7pPr>
            <a:lvl8pPr marL="3459312" indent="0">
              <a:buNone/>
              <a:defRPr sz="1700" b="1"/>
            </a:lvl8pPr>
            <a:lvl9pPr marL="3953500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0820" y="2319867"/>
            <a:ext cx="4412271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72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12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10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11" y="291253"/>
            <a:ext cx="3284075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2763" y="291254"/>
            <a:ext cx="5580327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111" y="1530774"/>
            <a:ext cx="3284075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4187" indent="0">
              <a:buNone/>
              <a:defRPr sz="1300"/>
            </a:lvl2pPr>
            <a:lvl3pPr marL="988375" indent="0">
              <a:buNone/>
              <a:defRPr sz="1100"/>
            </a:lvl3pPr>
            <a:lvl4pPr marL="1482562" indent="0">
              <a:buNone/>
              <a:defRPr sz="1000"/>
            </a:lvl4pPr>
            <a:lvl5pPr marL="1976750" indent="0">
              <a:buNone/>
              <a:defRPr sz="1000"/>
            </a:lvl5pPr>
            <a:lvl6pPr marL="2470937" indent="0">
              <a:buNone/>
              <a:defRPr sz="1000"/>
            </a:lvl6pPr>
            <a:lvl7pPr marL="2965125" indent="0">
              <a:buNone/>
              <a:defRPr sz="1000"/>
            </a:lvl7pPr>
            <a:lvl8pPr marL="3459312" indent="0">
              <a:buNone/>
              <a:defRPr sz="1000"/>
            </a:lvl8pPr>
            <a:lvl9pPr marL="39535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41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581" y="5120640"/>
            <a:ext cx="598932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56581" y="653627"/>
            <a:ext cx="598932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94187" indent="0">
              <a:buNone/>
              <a:defRPr sz="3000"/>
            </a:lvl2pPr>
            <a:lvl3pPr marL="988375" indent="0">
              <a:buNone/>
              <a:defRPr sz="2600"/>
            </a:lvl3pPr>
            <a:lvl4pPr marL="1482562" indent="0">
              <a:buNone/>
              <a:defRPr sz="2200"/>
            </a:lvl4pPr>
            <a:lvl5pPr marL="1976750" indent="0">
              <a:buNone/>
              <a:defRPr sz="2200"/>
            </a:lvl5pPr>
            <a:lvl6pPr marL="2470937" indent="0">
              <a:buNone/>
              <a:defRPr sz="2200"/>
            </a:lvl6pPr>
            <a:lvl7pPr marL="2965125" indent="0">
              <a:buNone/>
              <a:defRPr sz="2200"/>
            </a:lvl7pPr>
            <a:lvl8pPr marL="3459312" indent="0">
              <a:buNone/>
              <a:defRPr sz="2200"/>
            </a:lvl8pPr>
            <a:lvl9pPr marL="3953500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6581" y="5725161"/>
            <a:ext cx="59893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4187" indent="0">
              <a:buNone/>
              <a:defRPr sz="1300"/>
            </a:lvl2pPr>
            <a:lvl3pPr marL="988375" indent="0">
              <a:buNone/>
              <a:defRPr sz="1100"/>
            </a:lvl3pPr>
            <a:lvl4pPr marL="1482562" indent="0">
              <a:buNone/>
              <a:defRPr sz="1000"/>
            </a:lvl4pPr>
            <a:lvl5pPr marL="1976750" indent="0">
              <a:buNone/>
              <a:defRPr sz="1000"/>
            </a:lvl5pPr>
            <a:lvl6pPr marL="2470937" indent="0">
              <a:buNone/>
              <a:defRPr sz="1000"/>
            </a:lvl6pPr>
            <a:lvl7pPr marL="2965125" indent="0">
              <a:buNone/>
              <a:defRPr sz="1000"/>
            </a:lvl7pPr>
            <a:lvl8pPr marL="3459312" indent="0">
              <a:buNone/>
              <a:defRPr sz="1000"/>
            </a:lvl8pPr>
            <a:lvl9pPr marL="39535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44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10" y="292947"/>
            <a:ext cx="8983980" cy="1219200"/>
          </a:xfrm>
          <a:prstGeom prst="rect">
            <a:avLst/>
          </a:prstGeom>
        </p:spPr>
        <p:txBody>
          <a:bodyPr vert="horz" lIns="98837" tIns="49419" rIns="98837" bIns="494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110" y="1706880"/>
            <a:ext cx="8983980" cy="4827694"/>
          </a:xfrm>
          <a:prstGeom prst="rect">
            <a:avLst/>
          </a:prstGeom>
        </p:spPr>
        <p:txBody>
          <a:bodyPr vert="horz" lIns="98837" tIns="49419" rIns="98837" bIns="494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9110" y="6780107"/>
            <a:ext cx="2329180" cy="389467"/>
          </a:xfrm>
          <a:prstGeom prst="rect">
            <a:avLst/>
          </a:prstGeom>
        </p:spPr>
        <p:txBody>
          <a:bodyPr vert="horz" lIns="98837" tIns="49419" rIns="98837" bIns="4941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36A0-5A82-4224-AFD2-15588C586498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10585" y="6780107"/>
            <a:ext cx="3161030" cy="389467"/>
          </a:xfrm>
          <a:prstGeom prst="rect">
            <a:avLst/>
          </a:prstGeom>
        </p:spPr>
        <p:txBody>
          <a:bodyPr vert="horz" lIns="98837" tIns="49419" rIns="98837" bIns="4941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53910" y="6780107"/>
            <a:ext cx="2329180" cy="389467"/>
          </a:xfrm>
          <a:prstGeom prst="rect">
            <a:avLst/>
          </a:prstGeom>
        </p:spPr>
        <p:txBody>
          <a:bodyPr vert="horz" lIns="98837" tIns="49419" rIns="98837" bIns="4941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B8DC-6C31-430F-8F69-C244298A1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95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883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641" indent="-370641" algn="l" defTabSz="9883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3055" indent="-308867" algn="l" defTabSz="988375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469" indent="-247094" algn="l" defTabSz="98837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656" indent="-247094" algn="l" defTabSz="98837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3844" indent="-247094" algn="l" defTabSz="98837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8031" indent="-247094" algn="l" defTabSz="9883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2219" indent="-247094" algn="l" defTabSz="9883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6406" indent="-247094" algn="l" defTabSz="9883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0594" indent="-247094" algn="l" defTabSz="9883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83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87" algn="l" defTabSz="9883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375" algn="l" defTabSz="9883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562" algn="l" defTabSz="9883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750" algn="l" defTabSz="9883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937" algn="l" defTabSz="9883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125" algn="l" defTabSz="9883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9312" algn="l" defTabSz="9883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3500" algn="l" defTabSz="9883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665" y="417241"/>
            <a:ext cx="8484870" cy="50405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Здоровая улыбка — залог успеха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572" y="1425352"/>
            <a:ext cx="2664296" cy="64807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Статистика заболеваний полости рта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580" y="2001416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Заболевания полости рта на данный момент являются самыми частыми заболеваниями человека. В России, например, распространённость  стоматологических патологий  у двухлетних детей приближается к тридцати процентам, у подростков — семьдесят процентов, а среди взрослых едва ли найдётся те, у кого полость рта полностью здорова.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580" y="401764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состояние полости рта отражает внутреннее состояние организма?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64" y="5025752"/>
            <a:ext cx="280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Далеко не секрет, что  состояние полости  рта позволяет судить о внутренних  заболеваниях организма. Так, например, многие стоматологические заболевания могут являться причиной заболевания желудочно-кишечного тракта, например, при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галитозе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(неприятный запах изо рта) и заболевания ЦНС.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855" y="3848420"/>
            <a:ext cx="2880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полости рта и необходимая гигиена</a:t>
            </a: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7164" y="4574249"/>
            <a:ext cx="4270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Чтобы предотвратить развитие заболеваний ротовой полости необходимо:</a:t>
            </a:r>
          </a:p>
          <a:p>
            <a:pPr marL="228600" indent="-228600">
              <a:buAutoNum type="arabicParenR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чистить зубы минимум два раза в день: утром и вечером. </a:t>
            </a:r>
          </a:p>
          <a:p>
            <a:pPr marL="228600" indent="-228600">
              <a:buAutoNum type="arabicParenR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щётки для чистки зубов должны быть из искусственной щетины средней или мягкой жёсткости. Щётки из натуральной щетины больше поддаются микробному загрязнению, поэтому их использование нежелательно. </a:t>
            </a:r>
          </a:p>
          <a:p>
            <a:pPr marL="228600" indent="-228600">
              <a:buAutoNum type="arabicParenR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зубная щётка должна быть подобрана индивидуально в соответствии с удобствами пациента.</a:t>
            </a:r>
          </a:p>
          <a:p>
            <a:pPr marL="228600" indent="-228600">
              <a:buAutoNum type="arabicParenR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зубные щётки необходимо промывать тёплой водой после использования, а также использовать фторсодержащую зубную пасту. Для детей такая паста должна содержать пониженное число фторидов, а для взрослых — наоборот повышенное. Следует также отказаться от переизбытка сладкого в рационе, в том числе и от чрезмерного употребления сладких газированных напитков и кофе.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5276" y="993304"/>
            <a:ext cx="2538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Клиническая картина заболеваний полости рта</a:t>
            </a:r>
          </a:p>
          <a:p>
            <a:pPr algn="ctr"/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6714" y="1569368"/>
            <a:ext cx="44254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Самое распространённое заболевание полости рта, как известно, — кариес. Рассмотрим клиническую картину этого заболевания. Кариес (лат.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caries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гниение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— медленно текущее заболевание, развивающееся в твёрдых тканях зуба, причиной которого является комплекс внешних и внутренних неблагоприятных факторов. Сначала происходит разрушение эмали,  а затем, в конечном итоге, приводит к поражению дентина, а позже к воспалительным процессам в пульпе — мягкой ткани зуба. Причина заболевания — отсутствие или небрежный уход за полостью рта.  Последствия заболевания — повышенная чувствительность зубов, периодические боли в поражённых зубах,  а также неприятный запах изо рта. Не стоит допускать развития кариеса, а если он всё же развился, его необходимо немедленно лечить.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6844" y="129208"/>
            <a:ext cx="473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ФГБОУ ВО Тверской ГМУ Минздрава России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7092062"/>
            <a:ext cx="475162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b="1" dirty="0">
                <a:latin typeface="Times New Roman" pitchFamily="18" charset="0"/>
                <a:cs typeface="Times New Roman" pitchFamily="18" charset="0"/>
              </a:rPr>
              <a:t>Боков Анатолий, 105 группа, педиатрический факультет, Тверской ГМУ Минздрава России</a:t>
            </a:r>
          </a:p>
        </p:txBody>
      </p:sp>
      <p:sp>
        <p:nvSpPr>
          <p:cNvPr id="17" name="AutoShape 2" descr="https://avatars.mds.yandex.net/get-zen_doc/3645545/pub_5f6084468b0f2342e5696326_5f6084ac249b32282b62566d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955" y="1526376"/>
            <a:ext cx="2256343" cy="139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144" y="3136326"/>
            <a:ext cx="2313638" cy="154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699" y="5158872"/>
            <a:ext cx="2172101" cy="144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4829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381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Здоровая улыбка — залог успеха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Здоровая улыбка — залог успеха</dc:title>
  <dc:creator>кафедра</dc:creator>
  <cp:lastModifiedBy>qwerty</cp:lastModifiedBy>
  <cp:revision>26</cp:revision>
  <dcterms:created xsi:type="dcterms:W3CDTF">2020-11-30T09:25:16Z</dcterms:created>
  <dcterms:modified xsi:type="dcterms:W3CDTF">2020-12-01T18:22:42Z</dcterms:modified>
</cp:coreProperties>
</file>