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21602700" cy="32404050"/>
  <p:notesSz cx="6858000" cy="9144000"/>
  <p:defaultTextStyle>
    <a:defPPr>
      <a:defRPr lang="ru-RU"/>
    </a:defPPr>
    <a:lvl1pPr marL="0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296063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592126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888189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184252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480315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776378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072441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368504" algn="l" defTabSz="259212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05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4660"/>
  </p:normalViewPr>
  <p:slideViewPr>
    <p:cSldViewPr snapToGrid="0">
      <p:cViewPr>
        <p:scale>
          <a:sx n="66" d="100"/>
          <a:sy n="66" d="100"/>
        </p:scale>
        <p:origin x="-78" y="10380"/>
      </p:cViewPr>
      <p:guideLst>
        <p:guide orient="horz" pos="10205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0338" y="5303165"/>
            <a:ext cx="16202025" cy="11281410"/>
          </a:xfrm>
        </p:spPr>
        <p:txBody>
          <a:bodyPr anchor="b"/>
          <a:lstStyle>
            <a:lvl1pPr algn="ctr">
              <a:defRPr sz="10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17019629"/>
            <a:ext cx="16202025" cy="7823476"/>
          </a:xfrm>
        </p:spPr>
        <p:txBody>
          <a:bodyPr/>
          <a:lstStyle>
            <a:lvl1pPr marL="0" indent="0" algn="ctr">
              <a:buNone/>
              <a:defRPr sz="4300"/>
            </a:lvl1pPr>
            <a:lvl2pPr marL="810057" indent="0" algn="ctr">
              <a:buNone/>
              <a:defRPr sz="3500"/>
            </a:lvl2pPr>
            <a:lvl3pPr marL="1620113" indent="0" algn="ctr">
              <a:buNone/>
              <a:defRPr sz="3200"/>
            </a:lvl3pPr>
            <a:lvl4pPr marL="2430170" indent="0" algn="ctr">
              <a:buNone/>
              <a:defRPr sz="2800"/>
            </a:lvl4pPr>
            <a:lvl5pPr marL="3240226" indent="0" algn="ctr">
              <a:buNone/>
              <a:defRPr sz="2800"/>
            </a:lvl5pPr>
            <a:lvl6pPr marL="4050283" indent="0" algn="ctr">
              <a:buNone/>
              <a:defRPr sz="2800"/>
            </a:lvl6pPr>
            <a:lvl7pPr marL="4860339" indent="0" algn="ctr">
              <a:buNone/>
              <a:defRPr sz="2800"/>
            </a:lvl7pPr>
            <a:lvl8pPr marL="5670396" indent="0" algn="ctr">
              <a:buNone/>
              <a:defRPr sz="2800"/>
            </a:lvl8pPr>
            <a:lvl9pPr marL="6480452" indent="0" algn="ctr"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28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71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459432" y="1725216"/>
            <a:ext cx="4658083" cy="274609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85186" y="1725216"/>
            <a:ext cx="13704213" cy="274609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96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39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935" y="8078515"/>
            <a:ext cx="18632328" cy="13479182"/>
          </a:xfrm>
        </p:spPr>
        <p:txBody>
          <a:bodyPr anchor="b"/>
          <a:lstStyle>
            <a:lvl1pPr>
              <a:defRPr sz="10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3935" y="21685215"/>
            <a:ext cx="18632328" cy="7088384"/>
          </a:xfrm>
        </p:spPr>
        <p:txBody>
          <a:bodyPr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81005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62011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017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24022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05028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486033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567039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648045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2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185" y="8626078"/>
            <a:ext cx="9181147" cy="20560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36368" y="8626078"/>
            <a:ext cx="9181147" cy="20560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00" y="1725218"/>
            <a:ext cx="18632328" cy="62632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8000" y="7943495"/>
            <a:ext cx="9138954" cy="3892984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0057" indent="0">
              <a:buNone/>
              <a:defRPr sz="3500" b="1"/>
            </a:lvl2pPr>
            <a:lvl3pPr marL="1620113" indent="0">
              <a:buNone/>
              <a:defRPr sz="3200" b="1"/>
            </a:lvl3pPr>
            <a:lvl4pPr marL="2430170" indent="0">
              <a:buNone/>
              <a:defRPr sz="2800" b="1"/>
            </a:lvl4pPr>
            <a:lvl5pPr marL="3240226" indent="0">
              <a:buNone/>
              <a:defRPr sz="2800" b="1"/>
            </a:lvl5pPr>
            <a:lvl6pPr marL="4050283" indent="0">
              <a:buNone/>
              <a:defRPr sz="2800" b="1"/>
            </a:lvl6pPr>
            <a:lvl7pPr marL="4860339" indent="0">
              <a:buNone/>
              <a:defRPr sz="2800" b="1"/>
            </a:lvl7pPr>
            <a:lvl8pPr marL="5670396" indent="0">
              <a:buNone/>
              <a:defRPr sz="2800" b="1"/>
            </a:lvl8pPr>
            <a:lvl9pPr marL="6480452" indent="0">
              <a:buNone/>
              <a:defRPr sz="2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8000" y="11836480"/>
            <a:ext cx="9138954" cy="174096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936368" y="7943495"/>
            <a:ext cx="9183961" cy="3892984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0057" indent="0">
              <a:buNone/>
              <a:defRPr sz="3500" b="1"/>
            </a:lvl2pPr>
            <a:lvl3pPr marL="1620113" indent="0">
              <a:buNone/>
              <a:defRPr sz="3200" b="1"/>
            </a:lvl3pPr>
            <a:lvl4pPr marL="2430170" indent="0">
              <a:buNone/>
              <a:defRPr sz="2800" b="1"/>
            </a:lvl4pPr>
            <a:lvl5pPr marL="3240226" indent="0">
              <a:buNone/>
              <a:defRPr sz="2800" b="1"/>
            </a:lvl5pPr>
            <a:lvl6pPr marL="4050283" indent="0">
              <a:buNone/>
              <a:defRPr sz="2800" b="1"/>
            </a:lvl6pPr>
            <a:lvl7pPr marL="4860339" indent="0">
              <a:buNone/>
              <a:defRPr sz="2800" b="1"/>
            </a:lvl7pPr>
            <a:lvl8pPr marL="5670396" indent="0">
              <a:buNone/>
              <a:defRPr sz="2800" b="1"/>
            </a:lvl8pPr>
            <a:lvl9pPr marL="6480452" indent="0">
              <a:buNone/>
              <a:defRPr sz="2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936368" y="11836480"/>
            <a:ext cx="9183961" cy="174096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99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5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49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01" y="2160270"/>
            <a:ext cx="6967432" cy="7560945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3961" y="4665586"/>
            <a:ext cx="10936367" cy="2302787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8001" y="9721215"/>
            <a:ext cx="6967432" cy="18009754"/>
          </a:xfrm>
        </p:spPr>
        <p:txBody>
          <a:bodyPr/>
          <a:lstStyle>
            <a:lvl1pPr marL="0" indent="0">
              <a:buNone/>
              <a:defRPr sz="2800"/>
            </a:lvl1pPr>
            <a:lvl2pPr marL="810057" indent="0">
              <a:buNone/>
              <a:defRPr sz="2500"/>
            </a:lvl2pPr>
            <a:lvl3pPr marL="1620113" indent="0">
              <a:buNone/>
              <a:defRPr sz="2100"/>
            </a:lvl3pPr>
            <a:lvl4pPr marL="2430170" indent="0">
              <a:buNone/>
              <a:defRPr sz="1800"/>
            </a:lvl4pPr>
            <a:lvl5pPr marL="3240226" indent="0">
              <a:buNone/>
              <a:defRPr sz="1800"/>
            </a:lvl5pPr>
            <a:lvl6pPr marL="4050283" indent="0">
              <a:buNone/>
              <a:defRPr sz="1800"/>
            </a:lvl6pPr>
            <a:lvl7pPr marL="4860339" indent="0">
              <a:buNone/>
              <a:defRPr sz="1800"/>
            </a:lvl7pPr>
            <a:lvl8pPr marL="5670396" indent="0">
              <a:buNone/>
              <a:defRPr sz="1800"/>
            </a:lvl8pPr>
            <a:lvl9pPr marL="6480452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4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01" y="2160270"/>
            <a:ext cx="6967432" cy="7560945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83961" y="4665586"/>
            <a:ext cx="10936367" cy="23027878"/>
          </a:xfrm>
        </p:spPr>
        <p:txBody>
          <a:bodyPr/>
          <a:lstStyle>
            <a:lvl1pPr marL="0" indent="0">
              <a:buNone/>
              <a:defRPr sz="5700"/>
            </a:lvl1pPr>
            <a:lvl2pPr marL="810057" indent="0">
              <a:buNone/>
              <a:defRPr sz="5000"/>
            </a:lvl2pPr>
            <a:lvl3pPr marL="1620113" indent="0">
              <a:buNone/>
              <a:defRPr sz="4300"/>
            </a:lvl3pPr>
            <a:lvl4pPr marL="2430170" indent="0">
              <a:buNone/>
              <a:defRPr sz="3500"/>
            </a:lvl4pPr>
            <a:lvl5pPr marL="3240226" indent="0">
              <a:buNone/>
              <a:defRPr sz="3500"/>
            </a:lvl5pPr>
            <a:lvl6pPr marL="4050283" indent="0">
              <a:buNone/>
              <a:defRPr sz="3500"/>
            </a:lvl6pPr>
            <a:lvl7pPr marL="4860339" indent="0">
              <a:buNone/>
              <a:defRPr sz="3500"/>
            </a:lvl7pPr>
            <a:lvl8pPr marL="5670396" indent="0">
              <a:buNone/>
              <a:defRPr sz="3500"/>
            </a:lvl8pPr>
            <a:lvl9pPr marL="6480452" indent="0">
              <a:buNone/>
              <a:defRPr sz="3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8001" y="9721215"/>
            <a:ext cx="6967432" cy="18009754"/>
          </a:xfrm>
        </p:spPr>
        <p:txBody>
          <a:bodyPr/>
          <a:lstStyle>
            <a:lvl1pPr marL="0" indent="0">
              <a:buNone/>
              <a:defRPr sz="2800"/>
            </a:lvl1pPr>
            <a:lvl2pPr marL="810057" indent="0">
              <a:buNone/>
              <a:defRPr sz="2500"/>
            </a:lvl2pPr>
            <a:lvl3pPr marL="1620113" indent="0">
              <a:buNone/>
              <a:defRPr sz="2100"/>
            </a:lvl3pPr>
            <a:lvl4pPr marL="2430170" indent="0">
              <a:buNone/>
              <a:defRPr sz="1800"/>
            </a:lvl4pPr>
            <a:lvl5pPr marL="3240226" indent="0">
              <a:buNone/>
              <a:defRPr sz="1800"/>
            </a:lvl5pPr>
            <a:lvl6pPr marL="4050283" indent="0">
              <a:buNone/>
              <a:defRPr sz="1800"/>
            </a:lvl6pPr>
            <a:lvl7pPr marL="4860339" indent="0">
              <a:buNone/>
              <a:defRPr sz="1800"/>
            </a:lvl7pPr>
            <a:lvl8pPr marL="5670396" indent="0">
              <a:buNone/>
              <a:defRPr sz="1800"/>
            </a:lvl8pPr>
            <a:lvl9pPr marL="6480452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43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187" y="1725218"/>
            <a:ext cx="18632328" cy="6263285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187" y="8626078"/>
            <a:ext cx="18632328" cy="20560072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85186" y="30033755"/>
            <a:ext cx="4860607" cy="1725216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21DD-EE6B-42C8-9B74-AFB9CF15DFA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155895" y="30033755"/>
            <a:ext cx="7290912" cy="1725216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256908" y="30033755"/>
            <a:ext cx="4860607" cy="1725216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8FE7-3A2E-4BE0-9077-EB345AC7B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3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620113" rtl="0" eaLnBrk="1" latinLnBrk="0" hangingPunct="1">
        <a:lnSpc>
          <a:spcPct val="90000"/>
        </a:lnSpc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28" indent="-405028" algn="l" defTabSz="162011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15084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025141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197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45254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55310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65367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75423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885480" indent="-405028" algn="l" defTabSz="162011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0057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113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0170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226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0283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60339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70396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452" algn="l" defTabSz="162011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ord-med.ru/news/news-company/nedostatok-joda-v-organizme-simptomi-lechenie-profilaktika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s://www.fdoctor.ru/bolezn/yododeficit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04.rospotrebnadzor.ru/index.php/press-center/healthy-lifestyle/6606-0510201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87533" y="448683"/>
            <a:ext cx="9345400" cy="78022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Йод </a:t>
            </a:r>
            <a:r>
              <a:rPr lang="en-US" sz="6000" b="1" dirty="0" smtClean="0">
                <a:solidFill>
                  <a:srgbClr val="FF0000"/>
                </a:solidFill>
              </a:rPr>
              <a:t>IQ </a:t>
            </a:r>
            <a:r>
              <a:rPr lang="ru-RU" sz="6000" b="1" dirty="0" smtClean="0">
                <a:solidFill>
                  <a:srgbClr val="FF0000"/>
                </a:solidFill>
              </a:rPr>
              <a:t>сбережёт!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87" y="1572353"/>
            <a:ext cx="10197060" cy="2678050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ЗНАЧЕНИЕ ЙОДА В ОРГАНИЗМЕ ЧЕЛОВЕКА</a:t>
            </a:r>
          </a:p>
          <a:p>
            <a:pPr algn="just"/>
            <a:r>
              <a:rPr lang="ru-RU" sz="2800" b="1" dirty="0" smtClean="0"/>
              <a:t>Йод</a:t>
            </a:r>
            <a:r>
              <a:rPr lang="ru-RU" sz="2800" dirty="0" smtClean="0"/>
              <a:t> </a:t>
            </a:r>
            <a:r>
              <a:rPr lang="ru-RU" sz="2800" dirty="0"/>
              <a:t>— один из важнейших микроэлементов, он является неотъемлемой составной частью организма здорового человека:</a:t>
            </a:r>
            <a:r>
              <a:rPr lang="ru-RU" sz="2800" dirty="0">
                <a:solidFill>
                  <a:srgbClr val="FF0000"/>
                </a:solidFill>
              </a:rPr>
              <a:t> 60 % - в щитовидной железе, 40% - в мышцах, яичниках, крови.</a:t>
            </a:r>
          </a:p>
          <a:p>
            <a:pPr algn="just"/>
            <a:r>
              <a:rPr lang="ru-RU" sz="2800" dirty="0"/>
              <a:t>Йод необходим для нормальной работы щитовидной железы и синтеза ею гормонов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162" y="9752316"/>
            <a:ext cx="9801137" cy="4555763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ru-RU" sz="2800" dirty="0"/>
              <a:t>В зависимости от возраста и физиологического состояния человека </a:t>
            </a:r>
            <a:r>
              <a:rPr lang="ru-RU" sz="2800" b="1" dirty="0"/>
              <a:t>суточная потребность в йоде </a:t>
            </a:r>
            <a:r>
              <a:rPr lang="ru-RU" sz="2800" dirty="0"/>
              <a:t>может быть разной</a:t>
            </a:r>
            <a:r>
              <a:rPr lang="ru-RU" sz="2800" dirty="0" smtClean="0"/>
              <a:t>:</a:t>
            </a:r>
          </a:p>
          <a:p>
            <a:r>
              <a:rPr lang="ru-RU" sz="1000" dirty="0" smtClean="0"/>
              <a:t> </a:t>
            </a:r>
          </a:p>
          <a:p>
            <a:pPr marL="685869" indent="-685869"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для </a:t>
            </a:r>
            <a:r>
              <a:rPr lang="ru-RU" sz="2800" dirty="0"/>
              <a:t>детей до 5 лет — 90 </a:t>
            </a:r>
            <a:r>
              <a:rPr lang="ru-RU" sz="2800" dirty="0" smtClean="0"/>
              <a:t>мкг</a:t>
            </a:r>
          </a:p>
          <a:p>
            <a:pPr marL="685869" indent="-685869">
              <a:buFont typeface="Wingdings" panose="05000000000000000000" pitchFamily="2" charset="2"/>
              <a:buChar char="ü"/>
            </a:pPr>
            <a:r>
              <a:rPr lang="ru-RU" sz="2800" dirty="0" smtClean="0"/>
              <a:t> для </a:t>
            </a:r>
            <a:r>
              <a:rPr lang="ru-RU" sz="2800" dirty="0"/>
              <a:t>детей с 5 до 12 лет — 120 </a:t>
            </a:r>
            <a:r>
              <a:rPr lang="ru-RU" sz="2800" dirty="0" smtClean="0"/>
              <a:t>мкг</a:t>
            </a:r>
          </a:p>
          <a:p>
            <a:pPr marL="685869" indent="-685869"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для </a:t>
            </a:r>
            <a:r>
              <a:rPr lang="ru-RU" sz="2800" dirty="0"/>
              <a:t>детей с 12 лет и взрослых — 150 </a:t>
            </a:r>
            <a:r>
              <a:rPr lang="ru-RU" sz="2800" dirty="0" smtClean="0"/>
              <a:t>мкг</a:t>
            </a:r>
          </a:p>
          <a:p>
            <a:pPr marL="685869" indent="-685869"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для </a:t>
            </a:r>
            <a:r>
              <a:rPr lang="ru-RU" sz="2800" dirty="0"/>
              <a:t>беременных и кормящих женщин — 250 мкг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Йод не обладает способностью синтезироваться в организме, поэтому его запас должен постоянно пополняться за счет поступления извне.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/>
              <a:t>При </a:t>
            </a:r>
            <a:r>
              <a:rPr lang="ru-RU" sz="2800" dirty="0"/>
              <a:t>недостатке йода в организме возникает </a:t>
            </a:r>
            <a:r>
              <a:rPr lang="ru-RU" sz="2800" b="1" i="1" dirty="0" err="1"/>
              <a:t>йододефицит</a:t>
            </a:r>
            <a:r>
              <a:rPr lang="ru-RU" sz="2800" b="1" i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64" y="14726995"/>
            <a:ext cx="9829736" cy="397090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800" b="1" dirty="0" smtClean="0"/>
              <a:t>ПРИЧИНЫ ВОЗНИКНОВЕНИЯ ЙОДОДЕФИЦИТА</a:t>
            </a:r>
          </a:p>
          <a:p>
            <a:pPr algn="just"/>
            <a:r>
              <a:rPr lang="ru-RU" sz="2800" dirty="0" smtClean="0"/>
              <a:t>Недостаток </a:t>
            </a:r>
            <a:r>
              <a:rPr lang="ru-RU" sz="2800" dirty="0"/>
              <a:t>йода в организме не всегда является следствием нерационального питания, поскольку пища не единственный источник этого микроэлемента для нашего организма. Мы получаем йод с водой и воздухом, поэтому проблема </a:t>
            </a:r>
            <a:r>
              <a:rPr lang="ru-RU" sz="2800" dirty="0" err="1"/>
              <a:t>йододефицита</a:t>
            </a:r>
            <a:r>
              <a:rPr lang="ru-RU" sz="2800" dirty="0"/>
              <a:t> актуальна в областях, где почва и вода бедны этим веществом. Тверская область является </a:t>
            </a:r>
            <a:r>
              <a:rPr lang="ru-RU" sz="2800" dirty="0" err="1"/>
              <a:t>йододефицитным</a:t>
            </a:r>
            <a:r>
              <a:rPr lang="ru-RU" sz="2800" dirty="0"/>
              <a:t> регионом: </a:t>
            </a:r>
            <a:r>
              <a:rPr lang="ru-RU" sz="2800" dirty="0">
                <a:solidFill>
                  <a:srgbClr val="FF0000"/>
                </a:solidFill>
              </a:rPr>
              <a:t>так жители Твери в сутки употребляют в 5 раз меньше суточной потребности йода.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843" y="19076293"/>
            <a:ext cx="8545185" cy="523297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ru-RU" sz="2800" b="1" dirty="0"/>
              <a:t>Симптомы недостатка йода: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65" y="19719140"/>
            <a:ext cx="9888406" cy="440185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marL="257201" indent="-257201"/>
            <a:r>
              <a:rPr lang="ru-RU" sz="2800" dirty="0"/>
              <a:t>1. Выпадение волос, сухость, снижение эластичности кожи</a:t>
            </a:r>
          </a:p>
          <a:p>
            <a:pPr marL="257201" indent="-257201"/>
            <a:r>
              <a:rPr lang="ru-RU" sz="2800" dirty="0"/>
              <a:t>2. Боль в сердце, одышка</a:t>
            </a:r>
          </a:p>
          <a:p>
            <a:pPr marL="257201" indent="-257201"/>
            <a:r>
              <a:rPr lang="ru-RU" sz="2800" dirty="0"/>
              <a:t>3. Снижение аппетита</a:t>
            </a:r>
          </a:p>
          <a:p>
            <a:pPr marL="257201" indent="-257201"/>
            <a:r>
              <a:rPr lang="ru-RU" sz="2800" dirty="0"/>
              <a:t>4. Отёки конечностей, мешки под глазами</a:t>
            </a:r>
          </a:p>
          <a:p>
            <a:pPr marL="257201" indent="-257201"/>
            <a:r>
              <a:rPr lang="ru-RU" sz="2800" dirty="0"/>
              <a:t>5. Ухудшение памяти, частые головные боли</a:t>
            </a:r>
          </a:p>
          <a:p>
            <a:pPr marL="257201" indent="-257201"/>
            <a:r>
              <a:rPr lang="ru-RU" sz="2800" dirty="0"/>
              <a:t>6. Снижение слуха, рассеянность</a:t>
            </a:r>
          </a:p>
          <a:p>
            <a:pPr marL="257201" indent="-257201"/>
            <a:r>
              <a:rPr lang="ru-RU" sz="2800" dirty="0"/>
              <a:t>7. Быстрая утомляемость, плохое настроение, вялость</a:t>
            </a:r>
          </a:p>
          <a:p>
            <a:pPr marL="257201" indent="-257201"/>
            <a:r>
              <a:rPr lang="ru-RU" sz="2800" dirty="0"/>
              <a:t>8. Увеличение веса тела</a:t>
            </a:r>
          </a:p>
          <a:p>
            <a:pPr marL="257201" indent="-257201"/>
            <a:r>
              <a:rPr lang="ru-RU" sz="2800" dirty="0"/>
              <a:t>9. Увеличение щитовидной железы (эндемический зоб), кашель, удушье, затруднение глотания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02992" y="1649869"/>
            <a:ext cx="10117038" cy="483280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800" b="1" dirty="0" smtClean="0"/>
              <a:t>В ЗОНЕ РИСКА – ДЕТИ!</a:t>
            </a:r>
          </a:p>
          <a:p>
            <a:pPr algn="just"/>
            <a:r>
              <a:rPr lang="ru-RU" sz="2800" dirty="0" smtClean="0"/>
              <a:t>Потребность </a:t>
            </a:r>
            <a:r>
              <a:rPr lang="ru-RU" sz="2800" dirty="0"/>
              <a:t>в микроэлементе повышена у растущего организма. Поэтому особенно тяжело переносят недостаток йода дети и подростки - они начинают отставать в умственном и физическом </a:t>
            </a:r>
            <a:r>
              <a:rPr lang="ru-RU" sz="2800" dirty="0" smtClean="0"/>
              <a:t>развитии: </a:t>
            </a:r>
            <a:r>
              <a:rPr lang="ru-RU" sz="2800" dirty="0" smtClean="0">
                <a:solidFill>
                  <a:srgbClr val="FF0000"/>
                </a:solidFill>
              </a:rPr>
              <a:t>замедляется рост </a:t>
            </a:r>
            <a:r>
              <a:rPr lang="ru-RU" sz="2800" dirty="0">
                <a:solidFill>
                  <a:srgbClr val="FF0000"/>
                </a:solidFill>
              </a:rPr>
              <a:t>тела и </a:t>
            </a:r>
            <a:r>
              <a:rPr lang="ru-RU" sz="2800" dirty="0" smtClean="0">
                <a:solidFill>
                  <a:srgbClr val="FF0000"/>
                </a:solidFill>
              </a:rPr>
              <a:t>нарушается восприятие </a:t>
            </a:r>
            <a:r>
              <a:rPr lang="ru-RU" sz="2800" dirty="0">
                <a:solidFill>
                  <a:srgbClr val="FF0000"/>
                </a:solidFill>
              </a:rPr>
              <a:t>информации и </a:t>
            </a:r>
            <a:r>
              <a:rPr lang="ru-RU" sz="2800" dirty="0" smtClean="0">
                <a:solidFill>
                  <a:srgbClr val="FF0000"/>
                </a:solidFill>
              </a:rPr>
              <a:t>речи, появляется </a:t>
            </a:r>
            <a:r>
              <a:rPr lang="ru-RU" sz="2800" dirty="0">
                <a:solidFill>
                  <a:srgbClr val="FF0000"/>
                </a:solidFill>
              </a:rPr>
              <a:t>забывчивость, снижается концентрация внимания и реакция, появляется раздражительность, сонливость. </a:t>
            </a:r>
            <a:r>
              <a:rPr lang="ru-RU" sz="2800" dirty="0"/>
              <a:t>При </a:t>
            </a:r>
            <a:r>
              <a:rPr lang="ru-RU" sz="2800" dirty="0" err="1"/>
              <a:t>йододефицитных</a:t>
            </a:r>
            <a:r>
              <a:rPr lang="ru-RU" sz="2800" dirty="0"/>
              <a:t> заболеваниях</a:t>
            </a:r>
            <a:r>
              <a:rPr lang="ru-RU" sz="2800" dirty="0">
                <a:solidFill>
                  <a:srgbClr val="FF0000"/>
                </a:solidFill>
              </a:rPr>
              <a:t> IQ снижается на 13, 5 пунктов.</a:t>
            </a:r>
          </a:p>
          <a:p>
            <a:pPr algn="just"/>
            <a:r>
              <a:rPr lang="ru-RU" sz="2800" dirty="0"/>
              <a:t>Дети, страдающие </a:t>
            </a:r>
            <a:r>
              <a:rPr lang="ru-RU" sz="2800" dirty="0" err="1"/>
              <a:t>йододефицитом</a:t>
            </a:r>
            <a:r>
              <a:rPr lang="ru-RU" sz="2800" dirty="0"/>
              <a:t>, имеют слабый иммунитет и </a:t>
            </a:r>
            <a:r>
              <a:rPr lang="ru-RU" sz="2800" dirty="0">
                <a:solidFill>
                  <a:srgbClr val="FF0000"/>
                </a:solidFill>
              </a:rPr>
              <a:t>чаще болеют простудными заболеваниями</a:t>
            </a:r>
            <a:r>
              <a:rPr lang="ru-RU" sz="2800" dirty="0" smtClean="0"/>
              <a:t>.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696630" y="11073856"/>
            <a:ext cx="10410770" cy="2247099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/>
            <a:r>
              <a:rPr lang="ru-RU" sz="2800" b="1" dirty="0" smtClean="0"/>
              <a:t>ПРОФИЛАКТИКА ЙОДОДЕФИЦИТА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Если </a:t>
            </a:r>
            <a:r>
              <a:rPr lang="ru-RU" sz="2800" dirty="0">
                <a:solidFill>
                  <a:srgbClr val="FF0000"/>
                </a:solidFill>
              </a:rPr>
              <a:t>нехватка микроэлемента в организме установлена, то как восполнить дефицит йода</a:t>
            </a:r>
            <a:r>
              <a:rPr lang="ru-RU" sz="2800" dirty="0" smtClean="0">
                <a:solidFill>
                  <a:srgbClr val="FF0000"/>
                </a:solidFill>
              </a:rPr>
              <a:t>? 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sz="2800" dirty="0"/>
              <a:t>Для этого необходимо обогатить рацион продуктами, содержащими этот микроэлемент.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81900" y="25597757"/>
            <a:ext cx="13559972" cy="193900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/>
            <a:r>
              <a:rPr lang="ru-RU" sz="4000" b="1" kern="150" dirty="0">
                <a:solidFill>
                  <a:srgbClr val="C00000"/>
                </a:solidFill>
                <a:latin typeface="Liberation Serif"/>
                <a:ea typeface="SimSun, 宋体"/>
                <a:cs typeface="Mangal"/>
              </a:rPr>
              <a:t>Правильная и своевременная профилактика </a:t>
            </a:r>
            <a:r>
              <a:rPr lang="ru-RU" sz="4000" b="1" kern="150" dirty="0" err="1">
                <a:solidFill>
                  <a:srgbClr val="C00000"/>
                </a:solidFill>
                <a:latin typeface="Liberation Serif"/>
                <a:ea typeface="SimSun, 宋体"/>
                <a:cs typeface="Mangal"/>
              </a:rPr>
              <a:t>йододефицита</a:t>
            </a:r>
            <a:r>
              <a:rPr lang="ru-RU" sz="4000" b="1" kern="150" dirty="0">
                <a:solidFill>
                  <a:srgbClr val="C00000"/>
                </a:solidFill>
                <a:latin typeface="Liberation Serif"/>
                <a:ea typeface="SimSun, 宋体"/>
                <a:cs typeface="Mangal"/>
              </a:rPr>
              <a:t> — залог хорошего состояния здоровья и благополучия!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39700" y="13629411"/>
            <a:ext cx="6096000" cy="3260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rcRect l="51019" t="25109" r="4545" b="43650"/>
          <a:stretch>
            <a:fillRect/>
          </a:stretch>
        </p:blipFill>
        <p:spPr>
          <a:xfrm>
            <a:off x="16926212" y="23152978"/>
            <a:ext cx="4368060" cy="18351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362" y="24676080"/>
            <a:ext cx="6553881" cy="58420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0163" y="4429777"/>
            <a:ext cx="9716928" cy="440185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indent="363574" algn="just"/>
            <a:r>
              <a:rPr lang="ru-RU" sz="2800" u="sng" dirty="0" smtClean="0"/>
              <a:t>Роль </a:t>
            </a:r>
            <a:r>
              <a:rPr lang="ru-RU" sz="2800" u="sng" dirty="0"/>
              <a:t>гормонов щитовидной железы</a:t>
            </a:r>
            <a:r>
              <a:rPr lang="ru-RU" sz="2800" dirty="0"/>
              <a:t>:</a:t>
            </a:r>
          </a:p>
          <a:p>
            <a:pPr marL="363574" indent="-363574"/>
            <a:r>
              <a:rPr lang="ru-RU" sz="2800" dirty="0" smtClean="0"/>
              <a:t>•  стимулируют </a:t>
            </a:r>
            <a:r>
              <a:rPr lang="ru-RU" sz="2800" dirty="0"/>
              <a:t>энергетический обмен</a:t>
            </a:r>
          </a:p>
          <a:p>
            <a:pPr marL="363574" indent="-363574"/>
            <a:r>
              <a:rPr lang="ru-RU" sz="2800" dirty="0" smtClean="0"/>
              <a:t>•  регулируют синтез </a:t>
            </a:r>
            <a:r>
              <a:rPr lang="ru-RU" sz="2800" dirty="0"/>
              <a:t>белка, </a:t>
            </a:r>
            <a:endParaRPr lang="ru-RU" sz="2800" dirty="0" smtClean="0"/>
          </a:p>
          <a:p>
            <a:pPr marL="363574" indent="-363574"/>
            <a:r>
              <a:rPr lang="ru-RU" sz="2800" dirty="0" smtClean="0"/>
              <a:t>	окисление </a:t>
            </a:r>
            <a:r>
              <a:rPr lang="ru-RU" sz="2800" dirty="0"/>
              <a:t>жиров и углеводов</a:t>
            </a:r>
          </a:p>
          <a:p>
            <a:pPr marL="363574" indent="-363574"/>
            <a:r>
              <a:rPr lang="ru-RU" sz="2800" dirty="0" smtClean="0"/>
              <a:t>•  влияют </a:t>
            </a:r>
            <a:r>
              <a:rPr lang="ru-RU" sz="2800" dirty="0"/>
              <a:t>на обмен кальция и фосфора</a:t>
            </a:r>
          </a:p>
          <a:p>
            <a:pPr marL="363574" indent="-363574"/>
            <a:r>
              <a:rPr lang="ru-RU" sz="2800" dirty="0" smtClean="0"/>
              <a:t>•  регулируют </a:t>
            </a:r>
            <a:r>
              <a:rPr lang="ru-RU" sz="2800" dirty="0"/>
              <a:t>водно-солевой баланс</a:t>
            </a:r>
          </a:p>
          <a:p>
            <a:pPr marL="363574" indent="-363574"/>
            <a:r>
              <a:rPr lang="ru-RU" sz="2800" dirty="0" smtClean="0"/>
              <a:t>•  участвуют </a:t>
            </a:r>
            <a:r>
              <a:rPr lang="ru-RU" sz="2800" dirty="0"/>
              <a:t>в выработке витамина А в печени</a:t>
            </a:r>
          </a:p>
          <a:p>
            <a:pPr marL="363574" indent="-363574"/>
            <a:r>
              <a:rPr lang="ru-RU" sz="2800" dirty="0" smtClean="0"/>
              <a:t>•  влияют </a:t>
            </a:r>
            <a:r>
              <a:rPr lang="ru-RU" sz="2800" dirty="0"/>
              <a:t>на умственное и физическое развитие человека</a:t>
            </a:r>
          </a:p>
          <a:p>
            <a:pPr marL="363574" indent="-363574"/>
            <a:r>
              <a:rPr lang="ru-RU" sz="2800" dirty="0" smtClean="0"/>
              <a:t>•  влияют </a:t>
            </a:r>
            <a:r>
              <a:rPr lang="ru-RU" sz="2800" dirty="0"/>
              <a:t>на психологическое и эмоциональное состояние человека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01901" y="8945290"/>
            <a:ext cx="6400800" cy="1816149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2800" dirty="0" smtClean="0"/>
              <a:t>При возникновении симптомов, похожих на  признаки </a:t>
            </a:r>
            <a:r>
              <a:rPr lang="ru-RU" sz="2800" dirty="0" err="1" smtClean="0"/>
              <a:t>йододефицита</a:t>
            </a:r>
            <a:r>
              <a:rPr lang="ru-RU" sz="2800" dirty="0" smtClean="0"/>
              <a:t>, необходимо обратиться к врачу-эндокринологу.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486391" y="9145343"/>
            <a:ext cx="4829885" cy="52329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2800" b="1" dirty="0" smtClean="0"/>
              <a:t>ЧТО ТАКОЕ ЙОДОДЕФИЦИТ?</a:t>
            </a:r>
          </a:p>
        </p:txBody>
      </p:sp>
      <p:pic>
        <p:nvPicPr>
          <p:cNvPr id="1026" name="Picture 2" descr="https://ds05.infourok.ru/uploads/ex/0d5b/000f6322-aadcaae3/img12.jpg"/>
          <p:cNvPicPr>
            <a:picLocks noChangeAspect="1" noChangeArrowheads="1"/>
          </p:cNvPicPr>
          <p:nvPr/>
        </p:nvPicPr>
        <p:blipFill>
          <a:blip r:embed="rId5" cstate="print"/>
          <a:srcRect l="20174" t="20903" r="19826" b="10764"/>
          <a:stretch>
            <a:fillRect/>
          </a:stretch>
        </p:blipFill>
        <p:spPr bwMode="auto">
          <a:xfrm>
            <a:off x="7154304" y="4114840"/>
            <a:ext cx="3056496" cy="2610759"/>
          </a:xfrm>
          <a:prstGeom prst="rect">
            <a:avLst/>
          </a:prstGeom>
          <a:noFill/>
        </p:spPr>
      </p:pic>
      <p:pic>
        <p:nvPicPr>
          <p:cNvPr id="1028" name="Picture 4" descr="https://cdsk-328.ru/wp-content/uploads/jododeficit-u-detej.jpg"/>
          <p:cNvPicPr>
            <a:picLocks noChangeAspect="1" noChangeArrowheads="1"/>
          </p:cNvPicPr>
          <p:nvPr/>
        </p:nvPicPr>
        <p:blipFill>
          <a:blip r:embed="rId6" cstate="print"/>
          <a:srcRect l="26627" t="4821" r="1838"/>
          <a:stretch>
            <a:fillRect/>
          </a:stretch>
        </p:blipFill>
        <p:spPr bwMode="auto">
          <a:xfrm>
            <a:off x="17776263" y="6045880"/>
            <a:ext cx="3197695" cy="282796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3898995" y="7001867"/>
            <a:ext cx="3115133" cy="64642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ДЕЛАТЬ?</a:t>
            </a:r>
          </a:p>
        </p:txBody>
      </p:sp>
      <p:pic>
        <p:nvPicPr>
          <p:cNvPr id="1030" name="Picture 6" descr="https://xn--d1aacvtbold.xn--p1ai/upload/iblock/3bf/3bf92d796754f9d89f1a2f9bd913a5e9.jpg"/>
          <p:cNvPicPr>
            <a:picLocks noChangeAspect="1" noChangeArrowheads="1"/>
          </p:cNvPicPr>
          <p:nvPr/>
        </p:nvPicPr>
        <p:blipFill>
          <a:blip r:embed="rId7" cstate="print"/>
          <a:srcRect l="15139" r="11361"/>
          <a:stretch>
            <a:fillRect/>
          </a:stretch>
        </p:blipFill>
        <p:spPr bwMode="auto">
          <a:xfrm>
            <a:off x="10744200" y="8023655"/>
            <a:ext cx="4284260" cy="233157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9875520" y="20593601"/>
            <a:ext cx="6782977" cy="4401215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/>
            <a:r>
              <a:rPr lang="ru-RU" sz="2800" dirty="0" smtClean="0"/>
              <a:t>При приготовлении блюд рекомендуется использовать йодированную соль, особенно людям, проживающим в регионах </a:t>
            </a:r>
            <a:r>
              <a:rPr lang="ru-RU" sz="2800" dirty="0" err="1" smtClean="0"/>
              <a:t>йододефицита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Также для профилактики недостатка йода в организме врач-эндокринолог может назначить витаминно-минеральные препараты, содержащие этот микроэлемент, в профилактической дозе.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706100" y="17005769"/>
            <a:ext cx="10325100" cy="353944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/>
            <a:r>
              <a:rPr lang="ru-RU" sz="2800" dirty="0" smtClean="0"/>
              <a:t>Самыми полезными при недостатке йода считаются морепродукты (морская капуста, кальмар, креветки, икра, минтай, треска и др.). В меньших количествах йод содержится в речной рыбе, яйцах, говядине, молоке, злаках, грибах, овощах (шпинат, щавель, зелёный лук, спаржа, баклажаны, свёкла, помидоры, редис, чеснок и картофель). Присутствует этот микроэлемент в </a:t>
            </a:r>
            <a:r>
              <a:rPr lang="ru-RU" sz="2800" dirty="0" err="1" smtClean="0"/>
              <a:t>ягодауктах</a:t>
            </a:r>
            <a:r>
              <a:rPr lang="ru-RU" sz="2800" dirty="0" smtClean="0"/>
              <a:t> (бананы, апельсины, лимоны, дыни, ананасы и хурма).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50480" y="27898709"/>
            <a:ext cx="13952220" cy="255455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ru-RU" sz="2000" dirty="0" smtClean="0"/>
              <a:t>Список литературы: </a:t>
            </a:r>
          </a:p>
          <a:p>
            <a:r>
              <a:rPr lang="ru-RU" sz="2000" dirty="0" smtClean="0"/>
              <a:t>1.</a:t>
            </a:r>
            <a:r>
              <a:rPr lang="en-US" sz="2000" dirty="0"/>
              <a:t> </a:t>
            </a:r>
            <a:r>
              <a:rPr lang="ru-RU" sz="2000" dirty="0" smtClean="0"/>
              <a:t>Томилова, </a:t>
            </a:r>
            <a:r>
              <a:rPr lang="ru-RU" sz="2000" dirty="0"/>
              <a:t>С. В</a:t>
            </a:r>
            <a:r>
              <a:rPr lang="ru-RU" sz="2000" dirty="0" smtClean="0"/>
              <a:t>. Недостаток </a:t>
            </a:r>
            <a:r>
              <a:rPr lang="ru-RU" sz="2000" dirty="0"/>
              <a:t>йода в организме: симптомы, лечение, </a:t>
            </a:r>
            <a:r>
              <a:rPr lang="ru-RU" sz="2000" dirty="0" smtClean="0"/>
              <a:t>профилактика </a:t>
            </a:r>
            <a:r>
              <a:rPr lang="en-US" sz="2000" dirty="0" smtClean="0"/>
              <a:t>[</a:t>
            </a:r>
            <a:r>
              <a:rPr lang="ru-RU" sz="2000" dirty="0" smtClean="0"/>
              <a:t>Электронный ресурс</a:t>
            </a:r>
            <a:r>
              <a:rPr lang="en-US" sz="2000" dirty="0" smtClean="0"/>
              <a:t>]</a:t>
            </a:r>
            <a:r>
              <a:rPr lang="ru-RU" sz="2000" dirty="0" smtClean="0"/>
              <a:t> /С.В.Томилова. – Электрон. дан. – 2018. -  Режим доступа :  </a:t>
            </a:r>
            <a:r>
              <a:rPr lang="en-US" sz="2000" dirty="0" smtClean="0">
                <a:hlinkClick r:id="rId8"/>
              </a:rPr>
              <a:t>https</a:t>
            </a:r>
            <a:r>
              <a:rPr lang="ru-RU" sz="2000" dirty="0">
                <a:hlinkClick r:id="rId8"/>
              </a:rPr>
              <a:t>://</a:t>
            </a:r>
            <a:r>
              <a:rPr lang="en-US" sz="2000" dirty="0" err="1">
                <a:hlinkClick r:id="rId8"/>
              </a:rPr>
              <a:t>nord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>
                <a:hlinkClick r:id="rId8"/>
              </a:rPr>
              <a:t>med</a:t>
            </a:r>
            <a:r>
              <a:rPr lang="ru-RU" sz="2000" dirty="0">
                <a:hlinkClick r:id="rId8"/>
              </a:rPr>
              <a:t>.</a:t>
            </a:r>
            <a:r>
              <a:rPr lang="en-US" sz="2000" dirty="0" err="1">
                <a:hlinkClick r:id="rId8"/>
              </a:rPr>
              <a:t>ru</a:t>
            </a:r>
            <a:r>
              <a:rPr lang="ru-RU" sz="2000" dirty="0">
                <a:hlinkClick r:id="rId8"/>
              </a:rPr>
              <a:t>/</a:t>
            </a:r>
            <a:r>
              <a:rPr lang="en-US" sz="2000" dirty="0">
                <a:hlinkClick r:id="rId8"/>
              </a:rPr>
              <a:t>news</a:t>
            </a:r>
            <a:r>
              <a:rPr lang="ru-RU" sz="2000" dirty="0">
                <a:hlinkClick r:id="rId8"/>
              </a:rPr>
              <a:t>/</a:t>
            </a:r>
            <a:r>
              <a:rPr lang="en-US" sz="2000" dirty="0">
                <a:hlinkClick r:id="rId8"/>
              </a:rPr>
              <a:t>news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>
                <a:hlinkClick r:id="rId8"/>
              </a:rPr>
              <a:t>company</a:t>
            </a:r>
            <a:r>
              <a:rPr lang="ru-RU" sz="2000" dirty="0">
                <a:hlinkClick r:id="rId8"/>
              </a:rPr>
              <a:t>/</a:t>
            </a:r>
            <a:r>
              <a:rPr lang="en-US" sz="2000" dirty="0" err="1">
                <a:hlinkClick r:id="rId8"/>
              </a:rPr>
              <a:t>nedostatok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 err="1">
                <a:hlinkClick r:id="rId8"/>
              </a:rPr>
              <a:t>joda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>
                <a:hlinkClick r:id="rId8"/>
              </a:rPr>
              <a:t>v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 err="1">
                <a:hlinkClick r:id="rId8"/>
              </a:rPr>
              <a:t>organizme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 err="1">
                <a:hlinkClick r:id="rId8"/>
              </a:rPr>
              <a:t>simptomi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 err="1">
                <a:hlinkClick r:id="rId8"/>
              </a:rPr>
              <a:t>lechenie</a:t>
            </a:r>
            <a:r>
              <a:rPr lang="ru-RU" sz="2000" dirty="0">
                <a:hlinkClick r:id="rId8"/>
              </a:rPr>
              <a:t>-</a:t>
            </a:r>
            <a:r>
              <a:rPr lang="en-US" sz="2000" dirty="0" err="1">
                <a:hlinkClick r:id="rId8"/>
              </a:rPr>
              <a:t>profilaktika</a:t>
            </a:r>
            <a:r>
              <a:rPr lang="ru-RU" sz="2000" dirty="0">
                <a:hlinkClick r:id="rId8"/>
              </a:rPr>
              <a:t>/</a:t>
            </a:r>
            <a:endParaRPr lang="ru-RU" sz="2000" dirty="0"/>
          </a:p>
          <a:p>
            <a:r>
              <a:rPr lang="ru-RU" sz="2000" dirty="0" smtClean="0"/>
              <a:t>2</a:t>
            </a:r>
            <a:r>
              <a:rPr lang="ru-RU" sz="2000" dirty="0" smtClean="0"/>
              <a:t>. </a:t>
            </a:r>
            <a:r>
              <a:rPr lang="ru-RU" sz="2000" dirty="0" err="1" smtClean="0"/>
              <a:t>Щучинов</a:t>
            </a:r>
            <a:r>
              <a:rPr lang="ru-RU" sz="2000" dirty="0" smtClean="0"/>
              <a:t>, Л. В. Что </a:t>
            </a:r>
            <a:r>
              <a:rPr lang="ru-RU" sz="2000" dirty="0"/>
              <a:t>такое </a:t>
            </a:r>
            <a:r>
              <a:rPr lang="ru-RU" sz="2000" dirty="0" err="1"/>
              <a:t>йододефицит</a:t>
            </a:r>
            <a:r>
              <a:rPr lang="ru-RU" sz="2000" dirty="0"/>
              <a:t> и как с ним бороться</a:t>
            </a:r>
            <a:r>
              <a:rPr lang="ru-RU" sz="2000" dirty="0" smtClean="0"/>
              <a:t>? </a:t>
            </a:r>
            <a:r>
              <a:rPr lang="en-US" sz="2000" dirty="0" smtClean="0"/>
              <a:t>[</a:t>
            </a:r>
            <a:r>
              <a:rPr lang="ru-RU" sz="2000" dirty="0" smtClean="0"/>
              <a:t>Электронный ресурс</a:t>
            </a:r>
            <a:r>
              <a:rPr lang="en-US" sz="2000" dirty="0" smtClean="0"/>
              <a:t>]</a:t>
            </a:r>
            <a:r>
              <a:rPr lang="ru-RU" sz="2000" dirty="0" smtClean="0"/>
              <a:t> </a:t>
            </a:r>
            <a:r>
              <a:rPr lang="ru-RU" sz="2000" dirty="0" smtClean="0"/>
              <a:t>/Л.В. </a:t>
            </a:r>
            <a:r>
              <a:rPr lang="ru-RU" sz="2000" dirty="0" err="1" smtClean="0"/>
              <a:t>Щучинов</a:t>
            </a:r>
            <a:r>
              <a:rPr lang="ru-RU" sz="2000" dirty="0" smtClean="0"/>
              <a:t>. -</a:t>
            </a:r>
            <a:r>
              <a:rPr lang="ru-RU" sz="2000" dirty="0" smtClean="0"/>
              <a:t>Электрон. дан. – </a:t>
            </a:r>
            <a:r>
              <a:rPr lang="ru-RU" sz="2000" dirty="0" smtClean="0"/>
              <a:t>2015. – Режим доступа : </a:t>
            </a:r>
            <a:r>
              <a:rPr lang="ru-RU" sz="2000" dirty="0" smtClean="0">
                <a:hlinkClick r:id="rId9"/>
              </a:rPr>
              <a:t>http</a:t>
            </a:r>
            <a:r>
              <a:rPr lang="ru-RU" sz="2000" dirty="0">
                <a:hlinkClick r:id="rId9"/>
              </a:rPr>
              <a:t>://</a:t>
            </a:r>
            <a:r>
              <a:rPr lang="ru-RU" sz="2000" dirty="0" smtClean="0">
                <a:hlinkClick r:id="rId9"/>
              </a:rPr>
              <a:t>04.rospotrebnadzor.ru/index.php/press-center/healthy-lifestyle/6606-05102016.html</a:t>
            </a:r>
            <a:endParaRPr lang="ru-RU" sz="2000" dirty="0" smtClean="0"/>
          </a:p>
          <a:p>
            <a:r>
              <a:rPr lang="ru-RU" sz="2000" dirty="0" smtClean="0"/>
              <a:t>3 . </a:t>
            </a:r>
            <a:r>
              <a:rPr lang="ru-RU" sz="2000" dirty="0" smtClean="0"/>
              <a:t>Гордеева, </a:t>
            </a:r>
            <a:r>
              <a:rPr lang="ru-RU" sz="2000" dirty="0"/>
              <a:t>А. </a:t>
            </a:r>
            <a:r>
              <a:rPr lang="ru-RU" sz="2000" dirty="0" smtClean="0"/>
              <a:t>С. </a:t>
            </a:r>
            <a:r>
              <a:rPr lang="ru-RU" sz="2000" dirty="0" err="1" smtClean="0"/>
              <a:t>Йододефицит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[</a:t>
            </a:r>
            <a:r>
              <a:rPr lang="ru-RU" sz="2000" dirty="0" smtClean="0"/>
              <a:t>Электронный ресурс</a:t>
            </a:r>
            <a:r>
              <a:rPr lang="en-US" sz="2000" dirty="0" smtClean="0"/>
              <a:t>]</a:t>
            </a:r>
            <a:r>
              <a:rPr lang="ru-RU" sz="2000" dirty="0" smtClean="0"/>
              <a:t> </a:t>
            </a:r>
            <a:r>
              <a:rPr lang="ru-RU" sz="2000" dirty="0" smtClean="0"/>
              <a:t>/ А.С.Гордеева. - </a:t>
            </a:r>
            <a:r>
              <a:rPr lang="ru-RU" sz="2000" dirty="0" smtClean="0"/>
              <a:t>Электрон. дан. – </a:t>
            </a:r>
            <a:r>
              <a:rPr lang="ru-RU" sz="2000" dirty="0" smtClean="0"/>
              <a:t>2020. </a:t>
            </a:r>
            <a:r>
              <a:rPr lang="ru-RU" sz="2000" dirty="0" smtClean="0"/>
              <a:t>– Режим доступа : </a:t>
            </a:r>
            <a:r>
              <a:rPr lang="ru-RU" sz="2000" dirty="0" smtClean="0">
                <a:hlinkClick r:id="rId10"/>
              </a:rPr>
              <a:t>https</a:t>
            </a:r>
            <a:r>
              <a:rPr lang="ru-RU" sz="2000" dirty="0">
                <a:hlinkClick r:id="rId10"/>
              </a:rPr>
              <a:t>://www.fdoctor.ru/bolezn/yododeficit</a:t>
            </a:r>
            <a:r>
              <a:rPr lang="ru-RU" sz="2000" dirty="0" smtClean="0">
                <a:hlinkClick r:id="rId10"/>
              </a:rPr>
              <a:t>/</a:t>
            </a:r>
            <a:endParaRPr lang="ru-RU" sz="2000" dirty="0" smtClean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rcRect l="51019" t="56998" r="4545" b="4833"/>
          <a:stretch>
            <a:fillRect/>
          </a:stretch>
        </p:blipFill>
        <p:spPr>
          <a:xfrm>
            <a:off x="16827333" y="20740914"/>
            <a:ext cx="4368060" cy="224212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581900" y="31011793"/>
            <a:ext cx="13506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Выполнила Мамаева Елизавета,  студентка 101 группы  фармацевтического факультета  </a:t>
            </a:r>
          </a:p>
          <a:p>
            <a:r>
              <a:rPr lang="ru-RU" sz="2800" dirty="0" smtClean="0"/>
              <a:t>ФГБОУ ВО «Тверской государственный медицинский университет»  Минздрава </a:t>
            </a:r>
            <a:r>
              <a:rPr lang="ru-RU" sz="2800" dirty="0" smtClean="0"/>
              <a:t>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057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719</Words>
  <Application>Microsoft Office PowerPoint</Application>
  <PresentationFormat>Произвольный</PresentationFormat>
  <Paragraphs>53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reader33</dc:creator>
  <cp:lastModifiedBy>Ирина</cp:lastModifiedBy>
  <cp:revision>31</cp:revision>
  <dcterms:created xsi:type="dcterms:W3CDTF">2020-11-10T09:58:37Z</dcterms:created>
  <dcterms:modified xsi:type="dcterms:W3CDTF">2020-11-11T17:06:41Z</dcterms:modified>
</cp:coreProperties>
</file>