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 /><Relationship Id="rId13" Type="http://schemas.openxmlformats.org/officeDocument/2006/relationships/image" Target="../media/image12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1.sv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svg" /><Relationship Id="rId11" Type="http://schemas.openxmlformats.org/officeDocument/2006/relationships/image" Target="../media/image10.png" /><Relationship Id="rId5" Type="http://schemas.openxmlformats.org/officeDocument/2006/relationships/image" Target="../media/image4.png" /><Relationship Id="rId15" Type="http://schemas.openxmlformats.org/officeDocument/2006/relationships/image" Target="../media/image14.jpeg" /><Relationship Id="rId10" Type="http://schemas.openxmlformats.org/officeDocument/2006/relationships/image" Target="../media/image9.svg" /><Relationship Id="rId4" Type="http://schemas.openxmlformats.org/officeDocument/2006/relationships/image" Target="../media/image3.svg" /><Relationship Id="rId9" Type="http://schemas.openxmlformats.org/officeDocument/2006/relationships/image" Target="../media/image8.png" /><Relationship Id="rId14" Type="http://schemas.openxmlformats.org/officeDocument/2006/relationships/image" Target="../media/image13.sv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E438EE-3676-46E9-A3D2-9A788552277C}"/>
              </a:ext>
            </a:extLst>
          </p:cNvPr>
          <p:cNvSpPr txBox="1"/>
          <p:nvPr/>
        </p:nvSpPr>
        <p:spPr>
          <a:xfrm>
            <a:off x="4307254" y="2641599"/>
            <a:ext cx="3679092" cy="1877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>
                <a:cs typeface="Calibri"/>
              </a:rPr>
              <a:t>Грипп</a:t>
            </a:r>
            <a:r>
              <a:rPr lang="ru-RU">
                <a:cs typeface="Calibri"/>
              </a:rPr>
              <a:t> - </a:t>
            </a:r>
            <a:r>
              <a:rPr lang="ru-RU" sz="1600">
                <a:cs typeface="Calibri"/>
              </a:rPr>
              <a:t>это острое инфекционное заболевание, передающееся воздушно-капельным путём. Источником заражения является больной человек. Заражение происходит при непосредственном общении с больным.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F00882-79C2-44D7-9EF9-1EE6CCF0113D}"/>
              </a:ext>
            </a:extLst>
          </p:cNvPr>
          <p:cNvSpPr txBox="1"/>
          <p:nvPr/>
        </p:nvSpPr>
        <p:spPr>
          <a:xfrm>
            <a:off x="178045" y="5113461"/>
            <a:ext cx="3681045" cy="400110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>
                <a:cs typeface="Calibri"/>
              </a:rPr>
              <a:t>Осложнения после гриппа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0B5326-9CB3-4589-9117-F0DF7AB1C959}"/>
              </a:ext>
            </a:extLst>
          </p:cNvPr>
          <p:cNvSpPr txBox="1"/>
          <p:nvPr/>
        </p:nvSpPr>
        <p:spPr>
          <a:xfrm>
            <a:off x="109903" y="918795"/>
            <a:ext cx="3681046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Высокая температура</a:t>
            </a:r>
          </a:p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Насморк и кашель</a:t>
            </a:r>
          </a:p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Головная боль</a:t>
            </a:r>
          </a:p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Боль в горле</a:t>
            </a:r>
          </a:p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Озноб</a:t>
            </a:r>
          </a:p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Слабость, мышечные боли</a:t>
            </a:r>
          </a:p>
          <a:p>
            <a:pPr marL="285750" indent="-285750">
              <a:buFont typeface="Arial"/>
              <a:buChar char="•"/>
            </a:pPr>
            <a:endParaRPr lang="ru-RU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E44955-13E8-4178-AB74-F8ECFF6350E8}"/>
              </a:ext>
            </a:extLst>
          </p:cNvPr>
          <p:cNvSpPr txBox="1"/>
          <p:nvPr/>
        </p:nvSpPr>
        <p:spPr>
          <a:xfrm>
            <a:off x="100379" y="393456"/>
            <a:ext cx="3681045" cy="400110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>
                <a:cs typeface="Calibri"/>
              </a:rPr>
              <a:t>Основные симптомы</a:t>
            </a:r>
            <a:endParaRPr lang="ru-RU" sz="200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AF8CD-D6A9-49D5-806F-5483FE37488E}"/>
              </a:ext>
            </a:extLst>
          </p:cNvPr>
          <p:cNvSpPr txBox="1"/>
          <p:nvPr/>
        </p:nvSpPr>
        <p:spPr>
          <a:xfrm>
            <a:off x="172916" y="5635870"/>
            <a:ext cx="3681045" cy="1077218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Поражения ЦНС: судороги, потеря сознания</a:t>
            </a:r>
          </a:p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Поражение дыхательной системы: гриппозная пневмония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1EE20-7D71-43A8-A6A6-3B8A50B4838C}"/>
              </a:ext>
            </a:extLst>
          </p:cNvPr>
          <p:cNvSpPr txBox="1"/>
          <p:nvPr/>
        </p:nvSpPr>
        <p:spPr>
          <a:xfrm>
            <a:off x="8404714" y="397851"/>
            <a:ext cx="371621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>
                <a:cs typeface="Calibri"/>
              </a:rPr>
              <a:t>Профилактика гриппа</a:t>
            </a:r>
            <a:endParaRPr lang="ru-RU"/>
          </a:p>
        </p:txBody>
      </p:sp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E1EDF731-F552-400F-845D-13BF8C452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508" y="462206"/>
            <a:ext cx="4349261" cy="1936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04E4696-C7B0-4BD4-AACD-AB47C437C8A4}"/>
              </a:ext>
            </a:extLst>
          </p:cNvPr>
          <p:cNvSpPr txBox="1"/>
          <p:nvPr/>
        </p:nvSpPr>
        <p:spPr>
          <a:xfrm>
            <a:off x="4221774" y="4714144"/>
            <a:ext cx="3962399" cy="4001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cs typeface="Calibri"/>
              </a:rPr>
              <a:t>ЕСЛИ У ВАС СИМПТОМЫ ГРИППА</a:t>
            </a:r>
            <a:endParaRPr lang="ru-RU" sz="2000">
              <a:solidFill>
                <a:schemeClr val="bg1"/>
              </a:solidFill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047DB0-C2BE-4CCB-91F3-AEE645E44E5C}"/>
              </a:ext>
            </a:extLst>
          </p:cNvPr>
          <p:cNvSpPr txBox="1"/>
          <p:nvPr/>
        </p:nvSpPr>
        <p:spPr>
          <a:xfrm>
            <a:off x="8598876" y="920262"/>
            <a:ext cx="3329353" cy="54784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>
                <a:cs typeface="Calibri"/>
              </a:rPr>
              <a:t>      В</a:t>
            </a:r>
            <a:r>
              <a:rPr lang="ru-RU" sz="1600">
                <a:cs typeface="Calibri"/>
              </a:rPr>
              <a:t>едите здоровый образ жизни (полноценный сон, сбалансированное питание, физическая активность) ;</a:t>
            </a:r>
            <a:endParaRPr lang="ru-RU" sz="1600"/>
          </a:p>
          <a:p>
            <a:endParaRPr lang="ru-RU" sz="1600">
              <a:cs typeface="Calibri"/>
            </a:endParaRPr>
          </a:p>
          <a:p>
            <a:r>
              <a:rPr lang="ru-RU" sz="1600">
                <a:cs typeface="Calibri"/>
              </a:rPr>
              <a:t>        Избегайте контакта с лицами, имеющими признаки заболевания;</a:t>
            </a:r>
            <a:endParaRPr lang="ru-RU"/>
          </a:p>
          <a:p>
            <a:endParaRPr lang="ru-RU">
              <a:cs typeface="Calibri"/>
            </a:endParaRPr>
          </a:p>
          <a:p>
            <a:r>
              <a:rPr lang="ru-RU">
                <a:cs typeface="Calibri"/>
              </a:rPr>
              <a:t>          </a:t>
            </a:r>
            <a:r>
              <a:rPr lang="ru-RU" sz="1600">
                <a:cs typeface="Calibri"/>
              </a:rPr>
              <a:t>Сократите время прибывания в местах массового скопления людей;</a:t>
            </a:r>
          </a:p>
          <a:p>
            <a:endParaRPr lang="ru-RU" sz="1600">
              <a:cs typeface="Calibri"/>
            </a:endParaRPr>
          </a:p>
          <a:p>
            <a:r>
              <a:rPr lang="ru-RU" sz="1600">
                <a:cs typeface="Calibri"/>
              </a:rPr>
              <a:t>        Соблюдайте масочный режим;</a:t>
            </a:r>
          </a:p>
          <a:p>
            <a:endParaRPr lang="ru-RU">
              <a:cs typeface="Calibri"/>
            </a:endParaRPr>
          </a:p>
          <a:p>
            <a:r>
              <a:rPr lang="ru-RU">
                <a:cs typeface="Calibri"/>
              </a:rPr>
              <a:t>       </a:t>
            </a:r>
            <a:r>
              <a:rPr lang="ru-RU" sz="1600">
                <a:cs typeface="Calibri"/>
              </a:rPr>
              <a:t> Возвратившись у улицы, тщательно мойте не только руки, но и лицо;</a:t>
            </a:r>
          </a:p>
          <a:p>
            <a:endParaRPr lang="ru-RU">
              <a:cs typeface="Calibri"/>
            </a:endParaRPr>
          </a:p>
          <a:p>
            <a:r>
              <a:rPr lang="ru-RU" sz="1600">
                <a:cs typeface="Calibri"/>
              </a:rPr>
              <a:t>           Проводите влажную уборку, проветривайте помещение.</a:t>
            </a:r>
          </a:p>
          <a:p>
            <a:endParaRPr lang="ru-RU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AADC8A-3719-4925-AC6D-99FE969BEB29}"/>
              </a:ext>
            </a:extLst>
          </p:cNvPr>
          <p:cNvSpPr txBox="1"/>
          <p:nvPr/>
        </p:nvSpPr>
        <p:spPr>
          <a:xfrm>
            <a:off x="4040799" y="5142767"/>
            <a:ext cx="422030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Держитесь на расстоянии не менее 1м от окружающих людей</a:t>
            </a:r>
          </a:p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Немедленно обратитесь за </a:t>
            </a:r>
            <a:r>
              <a:rPr lang="ru-RU" sz="1600" b="1">
                <a:cs typeface="Calibri"/>
              </a:rPr>
              <a:t>медицинской </a:t>
            </a:r>
            <a:r>
              <a:rPr lang="ru-RU" sz="1600">
                <a:cs typeface="Calibri"/>
              </a:rPr>
              <a:t>помощью</a:t>
            </a:r>
          </a:p>
          <a:p>
            <a:pPr marL="285750" indent="-285750">
              <a:buFont typeface="Arial"/>
              <a:buChar char="•"/>
            </a:pPr>
            <a:r>
              <a:rPr lang="ru-RU" sz="1600">
                <a:cs typeface="Calibri"/>
              </a:rPr>
              <a:t>Строго соблюдайте все </a:t>
            </a:r>
            <a:r>
              <a:rPr lang="ru-RU" sz="1600" b="1">
                <a:cs typeface="Calibri"/>
              </a:rPr>
              <a:t>врачебные</a:t>
            </a:r>
            <a:r>
              <a:rPr lang="ru-RU" sz="1600">
                <a:cs typeface="Calibri"/>
              </a:rPr>
              <a:t> рекомендации</a:t>
            </a:r>
          </a:p>
        </p:txBody>
      </p:sp>
      <p:pic>
        <p:nvPicPr>
          <p:cNvPr id="14" name="Рисунок 14" descr="Яблоко">
            <a:extLst>
              <a:ext uri="{FF2B5EF4-FFF2-40B4-BE49-F238E27FC236}">
                <a16:creationId xmlns:a16="http://schemas.microsoft.com/office/drawing/2014/main" id="{C0C5D6C4-FEC2-47FF-AF5A-ED4241B6E4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22677" y="791307"/>
            <a:ext cx="492370" cy="468924"/>
          </a:xfrm>
          <a:prstGeom prst="rect">
            <a:avLst/>
          </a:prstGeom>
        </p:spPr>
      </p:pic>
      <p:pic>
        <p:nvPicPr>
          <p:cNvPr id="16" name="Рисунок 16" descr="Группа">
            <a:extLst>
              <a:ext uri="{FF2B5EF4-FFF2-40B4-BE49-F238E27FC236}">
                <a16:creationId xmlns:a16="http://schemas.microsoft.com/office/drawing/2014/main" id="{F5A0510E-C35D-45C3-9DEE-D324C04A64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93014" y="2772507"/>
            <a:ext cx="633047" cy="633047"/>
          </a:xfrm>
          <a:prstGeom prst="rect">
            <a:avLst/>
          </a:prstGeom>
        </p:spPr>
      </p:pic>
      <p:pic>
        <p:nvPicPr>
          <p:cNvPr id="17" name="Рисунок 17" descr="Печальное лицо со сплошной заливкой">
            <a:extLst>
              <a:ext uri="{FF2B5EF4-FFF2-40B4-BE49-F238E27FC236}">
                <a16:creationId xmlns:a16="http://schemas.microsoft.com/office/drawing/2014/main" id="{6460308A-7652-4980-B859-40D373D05F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93015" y="2116014"/>
            <a:ext cx="492370" cy="468924"/>
          </a:xfrm>
          <a:prstGeom prst="rect">
            <a:avLst/>
          </a:prstGeom>
        </p:spPr>
      </p:pic>
      <p:pic>
        <p:nvPicPr>
          <p:cNvPr id="18" name="Рисунок 18" descr="Медицина">
            <a:extLst>
              <a:ext uri="{FF2B5EF4-FFF2-40B4-BE49-F238E27FC236}">
                <a16:creationId xmlns:a16="http://schemas.microsoft.com/office/drawing/2014/main" id="{5CAE5BD5-9A04-483C-B45A-BBC53D66E5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93015" y="3862752"/>
            <a:ext cx="492370" cy="492370"/>
          </a:xfrm>
          <a:prstGeom prst="rect">
            <a:avLst/>
          </a:prstGeom>
        </p:spPr>
      </p:pic>
      <p:pic>
        <p:nvPicPr>
          <p:cNvPr id="21" name="Рисунок 21" descr="Загородная сцена">
            <a:extLst>
              <a:ext uri="{FF2B5EF4-FFF2-40B4-BE49-F238E27FC236}">
                <a16:creationId xmlns:a16="http://schemas.microsoft.com/office/drawing/2014/main" id="{E4416C25-2BF0-4AED-B6E7-021C64A261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63355" y="5292970"/>
            <a:ext cx="562708" cy="562708"/>
          </a:xfrm>
          <a:prstGeom prst="rect">
            <a:avLst/>
          </a:prstGeom>
        </p:spPr>
      </p:pic>
      <p:pic>
        <p:nvPicPr>
          <p:cNvPr id="22" name="Рисунок 22" descr="Язык жестов">
            <a:extLst>
              <a:ext uri="{FF2B5EF4-FFF2-40B4-BE49-F238E27FC236}">
                <a16:creationId xmlns:a16="http://schemas.microsoft.com/office/drawing/2014/main" id="{643F0856-3B4F-44C9-B2F9-70F91DF7206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69569" y="4355123"/>
            <a:ext cx="539262" cy="515816"/>
          </a:xfrm>
          <a:prstGeom prst="rect">
            <a:avLst/>
          </a:prstGeom>
        </p:spPr>
      </p:pic>
      <p:pic>
        <p:nvPicPr>
          <p:cNvPr id="23" name="Рисунок 23" descr="Изображение выглядит как игрушка, кукла, сидит, кисть&#10;&#10;Автоматически созданное описание">
            <a:extLst>
              <a:ext uri="{FF2B5EF4-FFF2-40B4-BE49-F238E27FC236}">
                <a16:creationId xmlns:a16="http://schemas.microsoft.com/office/drawing/2014/main" id="{15FF0597-4BC7-4D2C-AE94-3D000D0310C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7909" y="2716091"/>
            <a:ext cx="3528645" cy="1976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055E61-6B34-4D9E-A7D8-6BF113EA37ED}"/>
              </a:ext>
            </a:extLst>
          </p:cNvPr>
          <p:cNvSpPr txBox="1"/>
          <p:nvPr/>
        </p:nvSpPr>
        <p:spPr>
          <a:xfrm>
            <a:off x="3505200" y="0"/>
            <a:ext cx="635390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>
                <a:cs typeface="Calibri"/>
              </a:rPr>
              <a:t>  ФГБОУ ВО Тверской ГМУ Минздрава России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00A2BB-0153-4EA9-A937-90EC56B570EF}"/>
              </a:ext>
            </a:extLst>
          </p:cNvPr>
          <p:cNvSpPr txBox="1"/>
          <p:nvPr/>
        </p:nvSpPr>
        <p:spPr>
          <a:xfrm>
            <a:off x="8970352" y="6297490"/>
            <a:ext cx="31535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400">
                <a:cs typeface="Calibri"/>
              </a:rPr>
              <a:t>Белова В.А.</a:t>
            </a:r>
          </a:p>
          <a:p>
            <a:r>
              <a:rPr lang="ru-RU" sz="1400">
                <a:cs typeface="Calibri"/>
              </a:rPr>
              <a:t>Педиатрический факультет, 107 группа</a:t>
            </a:r>
          </a:p>
        </p:txBody>
      </p:sp>
    </p:spTree>
    <p:extLst>
      <p:ext uri="{BB962C8B-B14F-4D97-AF65-F5344CB8AC3E}">
        <p14:creationId xmlns:p14="http://schemas.microsoft.com/office/powerpoint/2010/main" val="1336603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vichka.belova.28@gmail.com</cp:lastModifiedBy>
  <cp:revision>1</cp:revision>
  <dcterms:created xsi:type="dcterms:W3CDTF">2012-07-30T23:42:41Z</dcterms:created>
  <dcterms:modified xsi:type="dcterms:W3CDTF">2020-10-25T15:59:51Z</dcterms:modified>
</cp:coreProperties>
</file>