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C8E8E0"/>
    <a:srgbClr val="E2DBFB"/>
    <a:srgbClr val="A3DB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A0D97-632C-48C9-A7AB-120CAF04A11A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7D3BD-9EDC-4098-9F79-479DE7A87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713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7D3BD-9EDC-4098-9F79-479DE7A871D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477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microsoft.com/office/2007/relationships/hdphoto" Target="../media/hdphoto5.wdp"/><Relationship Id="rId3" Type="http://schemas.openxmlformats.org/officeDocument/2006/relationships/image" Target="../media/image1.jpeg"/><Relationship Id="rId7" Type="http://schemas.microsoft.com/office/2007/relationships/hdphoto" Target="../media/hdphoto2.wdp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microsoft.com/office/2007/relationships/hdphoto" Target="../media/hdphoto4.wdp"/><Relationship Id="rId5" Type="http://schemas.microsoft.com/office/2007/relationships/hdphoto" Target="../media/hdphoto1.wdp"/><Relationship Id="rId15" Type="http://schemas.microsoft.com/office/2007/relationships/hdphoto" Target="../media/hdphoto6.wdp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microsoft.com/office/2007/relationships/hdphoto" Target="../media/hdphoto3.wdp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3DBD6"/>
            </a:gs>
            <a:gs pos="50000">
              <a:srgbClr val="C8E8E0"/>
            </a:gs>
            <a:gs pos="100000">
              <a:srgbClr val="E2DBF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8091" y="219100"/>
            <a:ext cx="7772400" cy="69269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Impact" pitchFamily="34" charset="0"/>
              </a:rPr>
              <a:t>Почему так важен йод?</a:t>
            </a:r>
            <a:endParaRPr lang="ru-RU" sz="3200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900530"/>
            <a:ext cx="5561321" cy="14773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itchFamily="34" charset="0"/>
                <a:cs typeface="Segoe UI Light" pitchFamily="34" charset="0"/>
              </a:rPr>
              <a:t>Р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itchFamily="34" charset="0"/>
                <a:cs typeface="Segoe UI Light" pitchFamily="34" charset="0"/>
              </a:rPr>
              <a:t>асстройства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itchFamily="34" charset="0"/>
                <a:cs typeface="Segoe UI Light" pitchFamily="34" charset="0"/>
              </a:rPr>
              <a:t>, связанные с дефицитом йода, которые рассматриваются Всемирной организацией здравоохранения (ВОЗ) как наиболее распространённые во всем мире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itchFamily="34" charset="0"/>
                <a:cs typeface="Segoe UI Light" pitchFamily="34" charset="0"/>
              </a:rPr>
              <a:t>заболевания. Недостаток йода испытывают 2млрд людей!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Segoe UI Light" pitchFamily="34" charset="0"/>
              <a:cs typeface="Segoe UI Light" pitchFamily="34" charset="0"/>
            </a:endParaRPr>
          </a:p>
        </p:txBody>
      </p:sp>
      <p:pic>
        <p:nvPicPr>
          <p:cNvPr id="1026" name="Picture 2" descr="https://successlib.ru/wp-content/uploads/2017/02/%D0%99%D0%BE%D0%B4-%D0%B8-%D0%B7%D0%B4%D0%BE%D1%80%D0%BE%D0%B2%D1%8C%D0%B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0340" y="891937"/>
            <a:ext cx="2360064" cy="14489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782458" y="2579774"/>
            <a:ext cx="262888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itchFamily="34" charset="0"/>
                <a:cs typeface="Segoe UI Light" pitchFamily="34" charset="0"/>
              </a:rPr>
              <a:t>Симптомы недостатка йода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44702" y="3853310"/>
            <a:ext cx="140998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itchFamily="34" charset="0"/>
                <a:cs typeface="Segoe UI Light" pitchFamily="34" charset="0"/>
              </a:rPr>
              <a:t>Выпадение волос,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itchFamily="34" charset="0"/>
                <a:cs typeface="Segoe UI Light" pitchFamily="34" charset="0"/>
              </a:rPr>
              <a:t>сухость кожи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Segoe UI Light" pitchFamily="34" charset="0"/>
              <a:cs typeface="Segoe UI Light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266597">
            <a:off x="5723749" y="3498266"/>
            <a:ext cx="1982353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itchFamily="34" charset="0"/>
                <a:cs typeface="Segoe UI Light" pitchFamily="34" charset="0"/>
              </a:rPr>
              <a:t>Снижение аппетита</a:t>
            </a:r>
          </a:p>
        </p:txBody>
      </p:sp>
      <p:sp>
        <p:nvSpPr>
          <p:cNvPr id="9" name="TextBox 8"/>
          <p:cNvSpPr txBox="1"/>
          <p:nvPr/>
        </p:nvSpPr>
        <p:spPr>
          <a:xfrm rot="21420163">
            <a:off x="578060" y="3370260"/>
            <a:ext cx="2206569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itchFamily="34" charset="0"/>
                <a:cs typeface="Segoe UI Light" pitchFamily="34" charset="0"/>
              </a:rPr>
              <a:t>Ухудшение памяти, частые головные боли</a:t>
            </a:r>
          </a:p>
        </p:txBody>
      </p:sp>
      <p:sp>
        <p:nvSpPr>
          <p:cNvPr id="10" name="TextBox 9"/>
          <p:cNvSpPr txBox="1"/>
          <p:nvPr/>
        </p:nvSpPr>
        <p:spPr>
          <a:xfrm rot="21420467">
            <a:off x="916510" y="2617333"/>
            <a:ext cx="1454295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itchFamily="34" charset="0"/>
                <a:cs typeface="Segoe UI Light" pitchFamily="34" charset="0"/>
              </a:rPr>
              <a:t>Отёки, мешки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itchFamily="34" charset="0"/>
                <a:cs typeface="Segoe UI Light" pitchFamily="34" charset="0"/>
              </a:rPr>
              <a:t>под глазами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Segoe UI Light" pitchFamily="34" charset="0"/>
              <a:cs typeface="Segoe UI Light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228468">
            <a:off x="6216581" y="2577355"/>
            <a:ext cx="16949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itchFamily="34" charset="0"/>
                <a:cs typeface="Segoe UI Light" pitchFamily="34" charset="0"/>
              </a:rPr>
              <a:t>Вялость, плохое настроение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04236" y="3906835"/>
            <a:ext cx="1340104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itchFamily="34" charset="0"/>
                <a:cs typeface="Segoe UI Light" pitchFamily="34" charset="0"/>
              </a:rPr>
              <a:t>Увеличение щитовидной железы</a:t>
            </a:r>
            <a:endParaRPr lang="ru-RU" sz="1600" dirty="0"/>
          </a:p>
        </p:txBody>
      </p:sp>
      <p:pic>
        <p:nvPicPr>
          <p:cNvPr id="1028" name="Picture 4" descr="https://img2.freepng.ru/20180206/ble/kisspng-allergy-flushing-skin-face-seborrheic-dermatitis-cartoon-facial-allergy-5a7994ce98b812.353402361517917390625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313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33908">
            <a:off x="1772000" y="3892466"/>
            <a:ext cx="1355677" cy="96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st.depositphotos.com/1007989/4620/i/950/depositphotos_46207199-stock-photo-finicky-kid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1169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237" y="3245119"/>
            <a:ext cx="853508" cy="928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ladicity.ru/wp-content/uploads/2018/09/430dcc1713fdf5f55aa66211a9b4839d_fitted_740x0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0590" y="2482728"/>
            <a:ext cx="1328093" cy="881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www.zobanet.info/profilaktika/chem-opasen-yododeficit/chem-opasen-yododeficit-s2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9313" y="4149566"/>
            <a:ext cx="1222054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s://img2.freepng.ru/20190120/ssi/kisspng-vector-graphics-royalty-free-stock-photography-sto-5c4483fd4cb1b4.7412787715479941093142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0" b="100000" l="0" r="100000">
                        <a14:foregroundMark x1="20000" y1="33621" x2="27222" y2="47241"/>
                        <a14:foregroundMark x1="13222" y1="40690" x2="16222" y2="35690"/>
                        <a14:foregroundMark x1="43000" y1="38793" x2="26111" y2="17759"/>
                        <a14:foregroundMark x1="49222" y1="42241" x2="49111" y2="24138"/>
                        <a14:foregroundMark x1="14889" y1="85000" x2="25111" y2="85517"/>
                        <a14:foregroundMark x1="25222" y1="85862" x2="40444" y2="85517"/>
                        <a14:foregroundMark x1="16222" y1="90517" x2="24889" y2="93448"/>
                        <a14:foregroundMark x1="22837" y1="11290" x2="44983" y2="18280"/>
                        <a14:foregroundMark x1="38754" y1="44086" x2="51903" y2="42473"/>
                        <a14:foregroundMark x1="47405" y1="53763" x2="51211" y2="36022"/>
                        <a14:foregroundMark x1="52941" y1="36022" x2="52941" y2="36022"/>
                        <a14:foregroundMark x1="23529" y1="11290" x2="12111" y2="2795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028" y="2418419"/>
            <a:ext cx="1214972" cy="782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s://ouchimedical.com/wp-content/uploads/2017/01/374364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4221" b="86039" l="9735" r="8997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9794" y="3525253"/>
            <a:ext cx="1125933" cy="1022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Прямая со стрелкой 15"/>
          <p:cNvCxnSpPr/>
          <p:nvPr/>
        </p:nvCxnSpPr>
        <p:spPr>
          <a:xfrm>
            <a:off x="5484630" y="2685722"/>
            <a:ext cx="645519" cy="574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190637" y="3333640"/>
            <a:ext cx="441403" cy="2270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2443759" y="2717261"/>
            <a:ext cx="264935" cy="1786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2841836" y="3316363"/>
            <a:ext cx="401306" cy="3575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6" name="Прямая со стрелкой 1055"/>
          <p:cNvCxnSpPr/>
          <p:nvPr/>
        </p:nvCxnSpPr>
        <p:spPr>
          <a:xfrm flipH="1">
            <a:off x="3674692" y="3308371"/>
            <a:ext cx="52843" cy="4337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8" name="Прямая со стрелкой 1057"/>
          <p:cNvCxnSpPr/>
          <p:nvPr/>
        </p:nvCxnSpPr>
        <p:spPr>
          <a:xfrm>
            <a:off x="4723140" y="3298249"/>
            <a:ext cx="108012" cy="5248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9" name="TextBox 1058"/>
          <p:cNvSpPr txBox="1"/>
          <p:nvPr/>
        </p:nvSpPr>
        <p:spPr>
          <a:xfrm>
            <a:off x="6516216" y="4099835"/>
            <a:ext cx="2618534" cy="2771775"/>
          </a:xfrm>
          <a:prstGeom prst="verticalScroll">
            <a:avLst>
              <a:gd name="adj" fmla="val 8026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pc="100" dirty="0">
                <a:solidFill>
                  <a:srgbClr val="CC0000"/>
                </a:solidFill>
                <a:latin typeface="Impact" pitchFamily="34" charset="0"/>
                <a:ea typeface="+mj-ea"/>
                <a:cs typeface="+mj-cs"/>
              </a:rPr>
              <a:t>Факторы риска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70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itchFamily="34" charset="0"/>
                <a:cs typeface="Segoe UI Light" pitchFamily="34" charset="0"/>
              </a:rPr>
              <a:t>Низкое содержание йода в </a:t>
            </a:r>
            <a:r>
              <a:rPr lang="ru-RU" sz="1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itchFamily="34" charset="0"/>
                <a:cs typeface="Segoe UI Light" pitchFamily="34" charset="0"/>
              </a:rPr>
              <a:t>пище</a:t>
            </a:r>
            <a:endParaRPr lang="ru-RU" sz="1700" dirty="0">
              <a:solidFill>
                <a:schemeClr val="tx1">
                  <a:lumMod val="95000"/>
                  <a:lumOff val="5000"/>
                </a:schemeClr>
              </a:solidFill>
              <a:latin typeface="Segoe UI Light" pitchFamily="34" charset="0"/>
              <a:cs typeface="Segoe UI Light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itchFamily="34" charset="0"/>
                <a:cs typeface="Segoe UI Light" pitchFamily="34" charset="0"/>
              </a:rPr>
              <a:t>Курение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itchFamily="34" charset="0"/>
                <a:cs typeface="Segoe UI Light" pitchFamily="34" charset="0"/>
              </a:rPr>
              <a:t>Алкоголь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itchFamily="34" charset="0"/>
                <a:cs typeface="Segoe UI Light" pitchFamily="34" charset="0"/>
              </a:rPr>
              <a:t>Место жительства вдали от моря</a:t>
            </a:r>
            <a:endParaRPr lang="ru-RU" sz="1700" dirty="0">
              <a:solidFill>
                <a:schemeClr val="tx1">
                  <a:lumMod val="95000"/>
                  <a:lumOff val="5000"/>
                </a:schemeClr>
              </a:solidFill>
              <a:latin typeface="Segoe UI Light" pitchFamily="34" charset="0"/>
              <a:cs typeface="Segoe UI Light" pitchFamily="34" charset="0"/>
            </a:endParaRPr>
          </a:p>
        </p:txBody>
      </p:sp>
      <p:sp>
        <p:nvSpPr>
          <p:cNvPr id="1073" name="TextBox 1072"/>
          <p:cNvSpPr txBox="1"/>
          <p:nvPr/>
        </p:nvSpPr>
        <p:spPr>
          <a:xfrm>
            <a:off x="-19466" y="4980563"/>
            <a:ext cx="3262608" cy="18774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pc="200" dirty="0" smtClean="0">
                <a:solidFill>
                  <a:srgbClr val="C00000"/>
                </a:solidFill>
                <a:latin typeface="Impact" pitchFamily="34" charset="0"/>
              </a:rPr>
              <a:t>Меры по профилактике </a:t>
            </a:r>
            <a:r>
              <a:rPr lang="ru-RU" spc="200" dirty="0" err="1" smtClean="0">
                <a:solidFill>
                  <a:srgbClr val="C00000"/>
                </a:solidFill>
                <a:latin typeface="Impact" pitchFamily="34" charset="0"/>
              </a:rPr>
              <a:t>йододефицита</a:t>
            </a:r>
            <a:endParaRPr lang="ru-RU" spc="200" dirty="0">
              <a:solidFill>
                <a:srgbClr val="C00000"/>
              </a:solidFill>
              <a:latin typeface="Impact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itchFamily="34" charset="0"/>
                <a:cs typeface="Segoe UI Light" pitchFamily="34" charset="0"/>
              </a:rPr>
              <a:t>Употреблять продукты с повышенным содержанием йода – морская капуста и рыба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itchFamily="34" charset="0"/>
                <a:cs typeface="Segoe UI Light" pitchFamily="34" charset="0"/>
              </a:rPr>
              <a:t>Желательно поехать с семьёй на море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Impact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63690" y="27709"/>
            <a:ext cx="59065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itchFamily="34" charset="0"/>
                <a:cs typeface="Segoe UI Light" pitchFamily="34" charset="0"/>
              </a:rPr>
              <a:t>ФГБОУ ВО Тверской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itchFamily="34" charset="0"/>
                <a:cs typeface="Segoe UI Light" pitchFamily="34" charset="0"/>
              </a:rPr>
              <a:t>ГМУ Минздрава России Кафедра биологии</a:t>
            </a:r>
            <a:endParaRPr lang="ru-RU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3419872" y="4980563"/>
            <a:ext cx="2899244" cy="18774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C00000"/>
                </a:solidFill>
                <a:latin typeface="Impact" pitchFamily="34" charset="0"/>
              </a:rPr>
              <a:t>Заболевания из-за недостатка йода</a:t>
            </a:r>
            <a:endParaRPr lang="en-US" sz="1600" dirty="0" smtClean="0">
              <a:solidFill>
                <a:srgbClr val="C00000"/>
              </a:solidFill>
              <a:latin typeface="Impact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itchFamily="34" charset="0"/>
                <a:cs typeface="Segoe UI Light" pitchFamily="34" charset="0"/>
              </a:rPr>
              <a:t>Зоб – увеличение щитовидной железы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itchFamily="34" charset="0"/>
                <a:cs typeface="Segoe UI Light" pitchFamily="34" charset="0"/>
              </a:rPr>
              <a:t>Кретинизм – слабоумие у детей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itchFamily="34" charset="0"/>
                <a:cs typeface="Segoe UI Light" pitchFamily="34" charset="0"/>
              </a:rPr>
              <a:t>Микседема – отёчность тканей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  <a:latin typeface="Segoe UI Light" pitchFamily="34" charset="0"/>
              <a:cs typeface="Segoe U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9787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114</Words>
  <Application>Microsoft Office PowerPoint</Application>
  <PresentationFormat>Экран (4:3)</PresentationFormat>
  <Paragraphs>23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Почему так важен йод?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Почему</dc:title>
  <dc:creator>INTEL</dc:creator>
  <cp:lastModifiedBy>INTEL</cp:lastModifiedBy>
  <cp:revision>99</cp:revision>
  <dcterms:modified xsi:type="dcterms:W3CDTF">2020-10-14T15:45:02Z</dcterms:modified>
</cp:coreProperties>
</file>