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59" r:id="rId1"/>
  </p:sldMasterIdLst>
  <p:notesMasterIdLst>
    <p:notesMasterId r:id="rId17"/>
  </p:notesMasterIdLst>
  <p:sldIdLst>
    <p:sldId id="289" r:id="rId2"/>
    <p:sldId id="288" r:id="rId3"/>
    <p:sldId id="272" r:id="rId4"/>
    <p:sldId id="275" r:id="rId5"/>
    <p:sldId id="274" r:id="rId6"/>
    <p:sldId id="276" r:id="rId7"/>
    <p:sldId id="273" r:id="rId8"/>
    <p:sldId id="277" r:id="rId9"/>
    <p:sldId id="279" r:id="rId10"/>
    <p:sldId id="283" r:id="rId11"/>
    <p:sldId id="284" r:id="rId12"/>
    <p:sldId id="285" r:id="rId13"/>
    <p:sldId id="286" r:id="rId14"/>
    <p:sldId id="281" r:id="rId15"/>
    <p:sldId id="280" r:id="rId16"/>
  </p:sldIdLst>
  <p:sldSz cx="1079976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4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6AF688"/>
    <a:srgbClr val="FDF9ED"/>
    <a:srgbClr val="FCF5E0"/>
    <a:srgbClr val="D39285"/>
    <a:srgbClr val="FCF7E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78" autoAdjust="0"/>
    <p:restoredTop sz="87469" autoAdjust="0"/>
  </p:normalViewPr>
  <p:slideViewPr>
    <p:cSldViewPr snapToGrid="0">
      <p:cViewPr varScale="1">
        <p:scale>
          <a:sx n="72" d="100"/>
          <a:sy n="72" d="100"/>
        </p:scale>
        <p:origin x="1242" y="78"/>
      </p:cViewPr>
      <p:guideLst>
        <p:guide orient="horz" pos="2381"/>
        <p:guide pos="34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4BECC5-FC89-445C-B934-1927FEA7F466}" type="doc">
      <dgm:prSet loTypeId="urn:microsoft.com/office/officeart/2005/8/layout/equation2" loCatId="process" qsTypeId="urn:microsoft.com/office/officeart/2005/8/quickstyle/simple3" qsCatId="simple" csTypeId="urn:microsoft.com/office/officeart/2005/8/colors/accent1_2" csCatId="accent1" phldr="1"/>
      <dgm:spPr/>
    </dgm:pt>
    <dgm:pt modelId="{323F9304-024F-428B-AC75-646DE1D85182}">
      <dgm:prSet phldrT="[Текст]" custT="1"/>
      <dgm:spPr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52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ru-RU" sz="1800" dirty="0" smtClean="0"/>
            <a:t>Развитие внимания, памяти и наблюдательности</a:t>
          </a:r>
          <a:endParaRPr lang="ru-RU" sz="1800" dirty="0"/>
        </a:p>
      </dgm:t>
    </dgm:pt>
    <dgm:pt modelId="{4F2E5D99-E99D-4C5C-94B2-5FD3F6C2EC73}" type="parTrans" cxnId="{BF0518A7-989F-4B45-9398-3CF686830209}">
      <dgm:prSet/>
      <dgm:spPr/>
      <dgm:t>
        <a:bodyPr/>
        <a:lstStyle/>
        <a:p>
          <a:endParaRPr lang="ru-RU"/>
        </a:p>
      </dgm:t>
    </dgm:pt>
    <dgm:pt modelId="{E2A4EB95-3642-47ED-BF11-85E329AC03CD}" type="sibTrans" cxnId="{BF0518A7-989F-4B45-9398-3CF686830209}">
      <dgm:prSet/>
      <dgm:spPr/>
      <dgm:t>
        <a:bodyPr/>
        <a:lstStyle/>
        <a:p>
          <a:endParaRPr lang="ru-RU"/>
        </a:p>
      </dgm:t>
    </dgm:pt>
    <dgm:pt modelId="{DF1A5506-DB48-4980-AD10-D11C31A10A89}">
      <dgm:prSet phldrT="[Текст]" custT="1"/>
      <dgm:spPr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52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ru-RU" sz="1800" dirty="0" smtClean="0"/>
            <a:t>Развитие творческого воображения, фантазии и художественного вкуса</a:t>
          </a:r>
        </a:p>
        <a:p>
          <a:endParaRPr lang="ru-RU" sz="1800" dirty="0"/>
        </a:p>
      </dgm:t>
    </dgm:pt>
    <dgm:pt modelId="{FC3F803C-FD65-41F0-B93A-3C887CC557DF}" type="parTrans" cxnId="{9F1DB014-967F-4909-B055-30602FFF22BD}">
      <dgm:prSet/>
      <dgm:spPr/>
      <dgm:t>
        <a:bodyPr/>
        <a:lstStyle/>
        <a:p>
          <a:endParaRPr lang="ru-RU"/>
        </a:p>
      </dgm:t>
    </dgm:pt>
    <dgm:pt modelId="{ACF8BD6E-8E50-4EE8-A44F-0C3477239521}" type="sibTrans" cxnId="{9F1DB014-967F-4909-B055-30602FFF22BD}">
      <dgm:prSet/>
      <dgm:spPr/>
      <dgm:t>
        <a:bodyPr/>
        <a:lstStyle/>
        <a:p>
          <a:endParaRPr lang="ru-RU"/>
        </a:p>
      </dgm:t>
    </dgm:pt>
    <dgm:pt modelId="{CB041D5A-F3B6-4DB2-808F-BB9E8A28DD56}">
      <dgm:prSet phldrT="[Текст]" custT="1"/>
      <dgm:spPr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52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ru-RU" sz="1800" dirty="0" smtClean="0"/>
            <a:t>Развитие  усидчивости и аккуратности</a:t>
          </a:r>
          <a:endParaRPr lang="ru-RU" sz="1800" dirty="0"/>
        </a:p>
      </dgm:t>
    </dgm:pt>
    <dgm:pt modelId="{1E2D51C0-FAC6-46A4-AD97-A3DCFB920278}" type="parTrans" cxnId="{85B07E50-C6D6-4295-8DB6-14E62EB68F4C}">
      <dgm:prSet/>
      <dgm:spPr/>
      <dgm:t>
        <a:bodyPr/>
        <a:lstStyle/>
        <a:p>
          <a:endParaRPr lang="ru-RU"/>
        </a:p>
      </dgm:t>
    </dgm:pt>
    <dgm:pt modelId="{36D509C5-0B94-4E95-8AA2-1C3855AE63E2}" type="sibTrans" cxnId="{85B07E50-C6D6-4295-8DB6-14E62EB68F4C}">
      <dgm:prSet/>
      <dgm:spPr/>
      <dgm:t>
        <a:bodyPr/>
        <a:lstStyle/>
        <a:p>
          <a:endParaRPr lang="ru-RU"/>
        </a:p>
      </dgm:t>
    </dgm:pt>
    <dgm:pt modelId="{E2874A78-93E7-45CC-A240-6B96CC6AC291}">
      <dgm:prSet phldrT="[Текст]" custT="1"/>
      <dgm:spPr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ru-RU" sz="2000" b="1" dirty="0" smtClean="0">
              <a:ln>
                <a:noFill/>
              </a:ln>
              <a:solidFill>
                <a:schemeClr val="dk1"/>
              </a:solidFill>
              <a:effectLst>
                <a:outerShdw blurRad="50800" dist="50800" sx="1000" sy="1000" algn="ctr" rotWithShape="0">
                  <a:srgbClr val="000000">
                    <a:alpha val="96000"/>
                  </a:srgbClr>
                </a:outerShdw>
              </a:effectLst>
            </a:rPr>
            <a:t>Повышение уровня художественно-творческих способностей и эстетического развития детей</a:t>
          </a:r>
          <a:endParaRPr lang="ru-RU" sz="2000" b="1" dirty="0">
            <a:ln>
              <a:noFill/>
            </a:ln>
            <a:solidFill>
              <a:schemeClr val="dk1"/>
            </a:solidFill>
            <a:effectLst>
              <a:outerShdw blurRad="50800" dist="50800" sx="1000" sy="1000" algn="ctr" rotWithShape="0">
                <a:srgbClr val="000000">
                  <a:alpha val="96000"/>
                </a:srgbClr>
              </a:outerShdw>
            </a:effectLst>
          </a:endParaRPr>
        </a:p>
      </dgm:t>
    </dgm:pt>
    <dgm:pt modelId="{EAEB0EF2-48B1-4478-8A24-F8DED5C03A3E}" type="parTrans" cxnId="{5B679115-C037-48D4-BF8B-3BCB50D9BEAB}">
      <dgm:prSet/>
      <dgm:spPr/>
      <dgm:t>
        <a:bodyPr/>
        <a:lstStyle/>
        <a:p>
          <a:endParaRPr lang="ru-RU"/>
        </a:p>
      </dgm:t>
    </dgm:pt>
    <dgm:pt modelId="{CB844D9D-601D-4911-A641-5496A4B08010}" type="sibTrans" cxnId="{5B679115-C037-48D4-BF8B-3BCB50D9BEAB}">
      <dgm:prSet/>
      <dgm:spPr/>
      <dgm:t>
        <a:bodyPr/>
        <a:lstStyle/>
        <a:p>
          <a:endParaRPr lang="ru-RU"/>
        </a:p>
      </dgm:t>
    </dgm:pt>
    <dgm:pt modelId="{CD5B7B41-CC41-4B44-98C9-48F6FB3F7DF8}">
      <dgm:prSet phldrT="[Текст]" custT="1"/>
      <dgm:spPr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52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ru-RU" sz="1800" dirty="0" smtClean="0"/>
            <a:t>Развитие глазомера и мелкой моторики рук</a:t>
          </a:r>
          <a:endParaRPr lang="ru-RU" sz="1800" dirty="0"/>
        </a:p>
      </dgm:t>
    </dgm:pt>
    <dgm:pt modelId="{61C0BE96-C9EF-4648-9A9A-FFACA5B41F8D}" type="parTrans" cxnId="{29659675-5656-4A51-A878-AAB6A8224956}">
      <dgm:prSet/>
      <dgm:spPr/>
      <dgm:t>
        <a:bodyPr/>
        <a:lstStyle/>
        <a:p>
          <a:endParaRPr lang="ru-RU"/>
        </a:p>
      </dgm:t>
    </dgm:pt>
    <dgm:pt modelId="{5E5C55C6-C35A-4A1A-B1B1-D8657BD21E7B}" type="sibTrans" cxnId="{29659675-5656-4A51-A878-AAB6A8224956}">
      <dgm:prSet/>
      <dgm:spPr/>
      <dgm:t>
        <a:bodyPr/>
        <a:lstStyle/>
        <a:p>
          <a:endParaRPr lang="ru-RU"/>
        </a:p>
      </dgm:t>
    </dgm:pt>
    <dgm:pt modelId="{E95C393D-E5F0-405E-A5EB-3E2A8CF7D601}">
      <dgm:prSet custT="1"/>
      <dgm:spPr/>
      <dgm:t>
        <a:bodyPr/>
        <a:lstStyle/>
        <a:p>
          <a:r>
            <a:rPr lang="ru-RU" sz="1800" b="1" dirty="0" smtClean="0"/>
            <a:t>К нам скорее ты спеши, наше дело для души!</a:t>
          </a:r>
          <a:endParaRPr lang="ru-RU" sz="1800" b="1" dirty="0"/>
        </a:p>
      </dgm:t>
    </dgm:pt>
    <dgm:pt modelId="{FF9F79F6-FC12-40CA-BAD2-197939D60254}" type="parTrans" cxnId="{2762E11E-2C22-49CB-9A7E-E4F5DBEFD6FD}">
      <dgm:prSet/>
      <dgm:spPr/>
      <dgm:t>
        <a:bodyPr/>
        <a:lstStyle/>
        <a:p>
          <a:endParaRPr lang="ru-RU"/>
        </a:p>
      </dgm:t>
    </dgm:pt>
    <dgm:pt modelId="{ADAE6416-CEFE-4DD3-A2D6-DD9665D34E7F}" type="sibTrans" cxnId="{2762E11E-2C22-49CB-9A7E-E4F5DBEFD6FD}">
      <dgm:prSet/>
      <dgm:spPr/>
      <dgm:t>
        <a:bodyPr/>
        <a:lstStyle/>
        <a:p>
          <a:endParaRPr lang="ru-RU"/>
        </a:p>
      </dgm:t>
    </dgm:pt>
    <dgm:pt modelId="{8A44BDDF-2CF8-4C22-96E7-BF9F7C81D2A3}" type="pres">
      <dgm:prSet presAssocID="{754BECC5-FC89-445C-B934-1927FEA7F466}" presName="Name0" presStyleCnt="0">
        <dgm:presLayoutVars>
          <dgm:dir/>
          <dgm:resizeHandles val="exact"/>
        </dgm:presLayoutVars>
      </dgm:prSet>
      <dgm:spPr/>
    </dgm:pt>
    <dgm:pt modelId="{D1B06752-E8D2-4F97-A283-8A224D9C1A02}" type="pres">
      <dgm:prSet presAssocID="{754BECC5-FC89-445C-B934-1927FEA7F466}" presName="vNodes" presStyleCnt="0"/>
      <dgm:spPr/>
    </dgm:pt>
    <dgm:pt modelId="{BA8CBF79-D1AB-4C75-9623-588F6D23511F}" type="pres">
      <dgm:prSet presAssocID="{323F9304-024F-428B-AC75-646DE1D85182}" presName="node" presStyleLbl="node1" presStyleIdx="0" presStyleCnt="6" custScaleX="1275130" custScaleY="145909" custLinFactNeighborX="64214" custLinFactNeighborY="-98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379E7-CF5A-44A6-8FC3-06458F6BD00F}" type="pres">
      <dgm:prSet presAssocID="{E2A4EB95-3642-47ED-BF11-85E329AC03CD}" presName="spacerT" presStyleCnt="0"/>
      <dgm:spPr/>
    </dgm:pt>
    <dgm:pt modelId="{0FC904DD-F369-4D84-9A18-E424691546F5}" type="pres">
      <dgm:prSet presAssocID="{E2A4EB95-3642-47ED-BF11-85E329AC03CD}" presName="sibTrans" presStyleLbl="sibTrans2D1" presStyleIdx="0" presStyleCnt="5"/>
      <dgm:spPr/>
      <dgm:t>
        <a:bodyPr/>
        <a:lstStyle/>
        <a:p>
          <a:endParaRPr lang="ru-RU"/>
        </a:p>
      </dgm:t>
    </dgm:pt>
    <dgm:pt modelId="{83A0E492-8FF9-4A40-8318-A02EAF6D4EA7}" type="pres">
      <dgm:prSet presAssocID="{E2A4EB95-3642-47ED-BF11-85E329AC03CD}" presName="spacerB" presStyleCnt="0"/>
      <dgm:spPr/>
    </dgm:pt>
    <dgm:pt modelId="{E1D7021A-C55E-4D9F-B6E7-E231CD4D2EF7}" type="pres">
      <dgm:prSet presAssocID="{DF1A5506-DB48-4980-AD10-D11C31A10A89}" presName="node" presStyleLbl="node1" presStyleIdx="1" presStyleCnt="6" custScaleX="1287501" custScaleY="188241" custLinFactX="-83884" custLinFactY="-11415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B833D8-CE14-4E80-BEAF-B9DC8BC3BCB9}" type="pres">
      <dgm:prSet presAssocID="{ACF8BD6E-8E50-4EE8-A44F-0C3477239521}" presName="spacerT" presStyleCnt="0"/>
      <dgm:spPr/>
    </dgm:pt>
    <dgm:pt modelId="{C7D7F5BA-9E02-4E29-B955-DF637FF7921A}" type="pres">
      <dgm:prSet presAssocID="{ACF8BD6E-8E50-4EE8-A44F-0C3477239521}" presName="sibTrans" presStyleLbl="sibTrans2D1" presStyleIdx="1" presStyleCnt="5"/>
      <dgm:spPr/>
      <dgm:t>
        <a:bodyPr/>
        <a:lstStyle/>
        <a:p>
          <a:endParaRPr lang="ru-RU"/>
        </a:p>
      </dgm:t>
    </dgm:pt>
    <dgm:pt modelId="{2A8A6815-B6AA-4F3E-8E1D-B24351D8A77F}" type="pres">
      <dgm:prSet presAssocID="{ACF8BD6E-8E50-4EE8-A44F-0C3477239521}" presName="spacerB" presStyleCnt="0"/>
      <dgm:spPr/>
    </dgm:pt>
    <dgm:pt modelId="{8B66975E-E8ED-4763-A4D3-B27133D8FC3D}" type="pres">
      <dgm:prSet presAssocID="{CB041D5A-F3B6-4DB2-808F-BB9E8A28DD56}" presName="node" presStyleLbl="node1" presStyleIdx="2" presStyleCnt="6" custScaleX="1130021" custLinFactNeighborX="-23828" custLinFactNeighborY="-9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5D699-D9B4-4DC3-9847-BB8E930795F9}" type="pres">
      <dgm:prSet presAssocID="{36D509C5-0B94-4E95-8AA2-1C3855AE63E2}" presName="spacerT" presStyleCnt="0"/>
      <dgm:spPr/>
    </dgm:pt>
    <dgm:pt modelId="{08863F9D-5EB9-458B-BE26-E184ADB0F55B}" type="pres">
      <dgm:prSet presAssocID="{36D509C5-0B94-4E95-8AA2-1C3855AE63E2}" presName="sibTrans" presStyleLbl="sibTrans2D1" presStyleIdx="2" presStyleCnt="5"/>
      <dgm:spPr/>
      <dgm:t>
        <a:bodyPr/>
        <a:lstStyle/>
        <a:p>
          <a:endParaRPr lang="ru-RU"/>
        </a:p>
      </dgm:t>
    </dgm:pt>
    <dgm:pt modelId="{DD9A547F-6A75-4600-833F-02A7250581C1}" type="pres">
      <dgm:prSet presAssocID="{36D509C5-0B94-4E95-8AA2-1C3855AE63E2}" presName="spacerB" presStyleCnt="0"/>
      <dgm:spPr/>
    </dgm:pt>
    <dgm:pt modelId="{B04955F9-B31A-42DA-8C8D-1C72077A1089}" type="pres">
      <dgm:prSet presAssocID="{CD5B7B41-CC41-4B44-98C9-48F6FB3F7DF8}" presName="node" presStyleLbl="node1" presStyleIdx="3" presStyleCnt="6" custScaleX="1210494" custLinFactNeighborX="-5716" custLinFactNeighborY="65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C82D3-45B4-4615-91A9-D6F192C8F382}" type="pres">
      <dgm:prSet presAssocID="{5E5C55C6-C35A-4A1A-B1B1-D8657BD21E7B}" presName="spacerT" presStyleCnt="0"/>
      <dgm:spPr/>
    </dgm:pt>
    <dgm:pt modelId="{3587B892-DDE4-4B01-9371-33969E0CB1F2}" type="pres">
      <dgm:prSet presAssocID="{5E5C55C6-C35A-4A1A-B1B1-D8657BD21E7B}" presName="sibTrans" presStyleLbl="sibTrans2D1" presStyleIdx="3" presStyleCnt="5" custFlipVert="0" custFlipHor="0" custScaleX="75929" custScaleY="64291" custLinFactY="-100000" custLinFactNeighborX="3814" custLinFactNeighborY="-103124"/>
      <dgm:spPr/>
      <dgm:t>
        <a:bodyPr/>
        <a:lstStyle/>
        <a:p>
          <a:endParaRPr lang="ru-RU"/>
        </a:p>
      </dgm:t>
    </dgm:pt>
    <dgm:pt modelId="{AE9AA96B-3433-45E7-BB13-25A1EE77A053}" type="pres">
      <dgm:prSet presAssocID="{5E5C55C6-C35A-4A1A-B1B1-D8657BD21E7B}" presName="spacerB" presStyleCnt="0"/>
      <dgm:spPr/>
    </dgm:pt>
    <dgm:pt modelId="{688A9E6D-379F-455A-BD67-BB3D5AA7B63C}" type="pres">
      <dgm:prSet presAssocID="{E95C393D-E5F0-405E-A5EB-3E2A8CF7D601}" presName="node" presStyleLbl="node1" presStyleIdx="4" presStyleCnt="6" custScaleX="1349682" custScaleY="132053" custLinFactNeighborX="50886" custLinFactNeighborY="54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03EFF-A5CE-43C6-88BA-B3145E544127}" type="pres">
      <dgm:prSet presAssocID="{754BECC5-FC89-445C-B934-1927FEA7F466}" presName="sibTransLast" presStyleLbl="sibTrans2D1" presStyleIdx="4" presStyleCnt="5" custScaleX="2000000" custScaleY="209208" custLinFactX="-1300000" custLinFactNeighborX="-1365223" custLinFactNeighborY="69777"/>
      <dgm:spPr/>
      <dgm:t>
        <a:bodyPr/>
        <a:lstStyle/>
        <a:p>
          <a:endParaRPr lang="ru-RU"/>
        </a:p>
      </dgm:t>
    </dgm:pt>
    <dgm:pt modelId="{08E899EC-DAF3-44C5-BCCA-89B0DF41B810}" type="pres">
      <dgm:prSet presAssocID="{754BECC5-FC89-445C-B934-1927FEA7F466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0DDC744B-6E88-4715-8DBD-26C0ABC976D7}" type="pres">
      <dgm:prSet presAssocID="{754BECC5-FC89-445C-B934-1927FEA7F466}" presName="lastNode" presStyleLbl="node1" presStyleIdx="5" presStyleCnt="6" custScaleX="354643" custScaleY="391773" custLinFactNeighborX="65039" custLinFactNeighborY="-9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C7991A-2777-496F-AB51-6A6C172CBDD8}" type="presOf" srcId="{CB041D5A-F3B6-4DB2-808F-BB9E8A28DD56}" destId="{8B66975E-E8ED-4763-A4D3-B27133D8FC3D}" srcOrd="0" destOrd="0" presId="urn:microsoft.com/office/officeart/2005/8/layout/equation2"/>
    <dgm:cxn modelId="{EDF445F5-616C-4F67-B8A8-98530A0BCDA1}" type="presOf" srcId="{E2A4EB95-3642-47ED-BF11-85E329AC03CD}" destId="{0FC904DD-F369-4D84-9A18-E424691546F5}" srcOrd="0" destOrd="0" presId="urn:microsoft.com/office/officeart/2005/8/layout/equation2"/>
    <dgm:cxn modelId="{2762E11E-2C22-49CB-9A7E-E4F5DBEFD6FD}" srcId="{754BECC5-FC89-445C-B934-1927FEA7F466}" destId="{E95C393D-E5F0-405E-A5EB-3E2A8CF7D601}" srcOrd="4" destOrd="0" parTransId="{FF9F79F6-FC12-40CA-BAD2-197939D60254}" sibTransId="{ADAE6416-CEFE-4DD3-A2D6-DD9665D34E7F}"/>
    <dgm:cxn modelId="{4BADA676-52A2-433F-BDAA-8B77EA8C33F9}" type="presOf" srcId="{ADAE6416-CEFE-4DD3-A2D6-DD9665D34E7F}" destId="{08E899EC-DAF3-44C5-BCCA-89B0DF41B810}" srcOrd="1" destOrd="0" presId="urn:microsoft.com/office/officeart/2005/8/layout/equation2"/>
    <dgm:cxn modelId="{B3E75553-307C-48D4-A254-3ABB70621F1C}" type="presOf" srcId="{ADAE6416-CEFE-4DD3-A2D6-DD9665D34E7F}" destId="{3D403EFF-A5CE-43C6-88BA-B3145E544127}" srcOrd="0" destOrd="0" presId="urn:microsoft.com/office/officeart/2005/8/layout/equation2"/>
    <dgm:cxn modelId="{E00B674B-8E13-4081-9395-4632FF62CA68}" type="presOf" srcId="{323F9304-024F-428B-AC75-646DE1D85182}" destId="{BA8CBF79-D1AB-4C75-9623-588F6D23511F}" srcOrd="0" destOrd="0" presId="urn:microsoft.com/office/officeart/2005/8/layout/equation2"/>
    <dgm:cxn modelId="{9F1DB014-967F-4909-B055-30602FFF22BD}" srcId="{754BECC5-FC89-445C-B934-1927FEA7F466}" destId="{DF1A5506-DB48-4980-AD10-D11C31A10A89}" srcOrd="1" destOrd="0" parTransId="{FC3F803C-FD65-41F0-B93A-3C887CC557DF}" sibTransId="{ACF8BD6E-8E50-4EE8-A44F-0C3477239521}"/>
    <dgm:cxn modelId="{5B679115-C037-48D4-BF8B-3BCB50D9BEAB}" srcId="{754BECC5-FC89-445C-B934-1927FEA7F466}" destId="{E2874A78-93E7-45CC-A240-6B96CC6AC291}" srcOrd="5" destOrd="0" parTransId="{EAEB0EF2-48B1-4478-8A24-F8DED5C03A3E}" sibTransId="{CB844D9D-601D-4911-A641-5496A4B08010}"/>
    <dgm:cxn modelId="{0410B809-C619-4D61-B85F-AE29CEA88A8D}" type="presOf" srcId="{36D509C5-0B94-4E95-8AA2-1C3855AE63E2}" destId="{08863F9D-5EB9-458B-BE26-E184ADB0F55B}" srcOrd="0" destOrd="0" presId="urn:microsoft.com/office/officeart/2005/8/layout/equation2"/>
    <dgm:cxn modelId="{7F8582A2-E0DD-4DA2-94F4-CA0028D62B8A}" type="presOf" srcId="{754BECC5-FC89-445C-B934-1927FEA7F466}" destId="{8A44BDDF-2CF8-4C22-96E7-BF9F7C81D2A3}" srcOrd="0" destOrd="0" presId="urn:microsoft.com/office/officeart/2005/8/layout/equation2"/>
    <dgm:cxn modelId="{AC119524-707A-4A76-8924-275FA868BC45}" type="presOf" srcId="{E2874A78-93E7-45CC-A240-6B96CC6AC291}" destId="{0DDC744B-6E88-4715-8DBD-26C0ABC976D7}" srcOrd="0" destOrd="0" presId="urn:microsoft.com/office/officeart/2005/8/layout/equation2"/>
    <dgm:cxn modelId="{29659675-5656-4A51-A878-AAB6A8224956}" srcId="{754BECC5-FC89-445C-B934-1927FEA7F466}" destId="{CD5B7B41-CC41-4B44-98C9-48F6FB3F7DF8}" srcOrd="3" destOrd="0" parTransId="{61C0BE96-C9EF-4648-9A9A-FFACA5B41F8D}" sibTransId="{5E5C55C6-C35A-4A1A-B1B1-D8657BD21E7B}"/>
    <dgm:cxn modelId="{3258B6B2-3824-4CEB-9443-ED665F494A1F}" type="presOf" srcId="{CD5B7B41-CC41-4B44-98C9-48F6FB3F7DF8}" destId="{B04955F9-B31A-42DA-8C8D-1C72077A1089}" srcOrd="0" destOrd="0" presId="urn:microsoft.com/office/officeart/2005/8/layout/equation2"/>
    <dgm:cxn modelId="{85B07E50-C6D6-4295-8DB6-14E62EB68F4C}" srcId="{754BECC5-FC89-445C-B934-1927FEA7F466}" destId="{CB041D5A-F3B6-4DB2-808F-BB9E8A28DD56}" srcOrd="2" destOrd="0" parTransId="{1E2D51C0-FAC6-46A4-AD97-A3DCFB920278}" sibTransId="{36D509C5-0B94-4E95-8AA2-1C3855AE63E2}"/>
    <dgm:cxn modelId="{BF0518A7-989F-4B45-9398-3CF686830209}" srcId="{754BECC5-FC89-445C-B934-1927FEA7F466}" destId="{323F9304-024F-428B-AC75-646DE1D85182}" srcOrd="0" destOrd="0" parTransId="{4F2E5D99-E99D-4C5C-94B2-5FD3F6C2EC73}" sibTransId="{E2A4EB95-3642-47ED-BF11-85E329AC03CD}"/>
    <dgm:cxn modelId="{0D9F2228-F1A8-46E9-9ECA-36D75150CC37}" type="presOf" srcId="{5E5C55C6-C35A-4A1A-B1B1-D8657BD21E7B}" destId="{3587B892-DDE4-4B01-9371-33969E0CB1F2}" srcOrd="0" destOrd="0" presId="urn:microsoft.com/office/officeart/2005/8/layout/equation2"/>
    <dgm:cxn modelId="{988C0005-0E93-4871-8E58-200F3B1EF471}" type="presOf" srcId="{E95C393D-E5F0-405E-A5EB-3E2A8CF7D601}" destId="{688A9E6D-379F-455A-BD67-BB3D5AA7B63C}" srcOrd="0" destOrd="0" presId="urn:microsoft.com/office/officeart/2005/8/layout/equation2"/>
    <dgm:cxn modelId="{B995EE6F-5024-42A2-A81B-BF7457D68881}" type="presOf" srcId="{DF1A5506-DB48-4980-AD10-D11C31A10A89}" destId="{E1D7021A-C55E-4D9F-B6E7-E231CD4D2EF7}" srcOrd="0" destOrd="0" presId="urn:microsoft.com/office/officeart/2005/8/layout/equation2"/>
    <dgm:cxn modelId="{B66E18F6-2BA2-497C-8F0F-9E20D333F7B6}" type="presOf" srcId="{ACF8BD6E-8E50-4EE8-A44F-0C3477239521}" destId="{C7D7F5BA-9E02-4E29-B955-DF637FF7921A}" srcOrd="0" destOrd="0" presId="urn:microsoft.com/office/officeart/2005/8/layout/equation2"/>
    <dgm:cxn modelId="{03B3A08D-759A-4D58-B8D6-FEEC6F347860}" type="presParOf" srcId="{8A44BDDF-2CF8-4C22-96E7-BF9F7C81D2A3}" destId="{D1B06752-E8D2-4F97-A283-8A224D9C1A02}" srcOrd="0" destOrd="0" presId="urn:microsoft.com/office/officeart/2005/8/layout/equation2"/>
    <dgm:cxn modelId="{A54CF94E-FAFF-4DD4-942A-089DA1785E05}" type="presParOf" srcId="{D1B06752-E8D2-4F97-A283-8A224D9C1A02}" destId="{BA8CBF79-D1AB-4C75-9623-588F6D23511F}" srcOrd="0" destOrd="0" presId="urn:microsoft.com/office/officeart/2005/8/layout/equation2"/>
    <dgm:cxn modelId="{4AA3F0F0-94E9-439C-94DA-E9CF38667324}" type="presParOf" srcId="{D1B06752-E8D2-4F97-A283-8A224D9C1A02}" destId="{CD6379E7-CF5A-44A6-8FC3-06458F6BD00F}" srcOrd="1" destOrd="0" presId="urn:microsoft.com/office/officeart/2005/8/layout/equation2"/>
    <dgm:cxn modelId="{7D0DA096-0E11-49DC-8F1E-0CFDAA882D0A}" type="presParOf" srcId="{D1B06752-E8D2-4F97-A283-8A224D9C1A02}" destId="{0FC904DD-F369-4D84-9A18-E424691546F5}" srcOrd="2" destOrd="0" presId="urn:microsoft.com/office/officeart/2005/8/layout/equation2"/>
    <dgm:cxn modelId="{E771ACAE-6EA4-465B-A1DC-8DE2CE24B42D}" type="presParOf" srcId="{D1B06752-E8D2-4F97-A283-8A224D9C1A02}" destId="{83A0E492-8FF9-4A40-8318-A02EAF6D4EA7}" srcOrd="3" destOrd="0" presId="urn:microsoft.com/office/officeart/2005/8/layout/equation2"/>
    <dgm:cxn modelId="{9594DD59-4D23-435C-B65F-98F8765E5D6E}" type="presParOf" srcId="{D1B06752-E8D2-4F97-A283-8A224D9C1A02}" destId="{E1D7021A-C55E-4D9F-B6E7-E231CD4D2EF7}" srcOrd="4" destOrd="0" presId="urn:microsoft.com/office/officeart/2005/8/layout/equation2"/>
    <dgm:cxn modelId="{5EFFD30B-7805-4C37-A8C3-454CAE2CE8DD}" type="presParOf" srcId="{D1B06752-E8D2-4F97-A283-8A224D9C1A02}" destId="{F7B833D8-CE14-4E80-BEAF-B9DC8BC3BCB9}" srcOrd="5" destOrd="0" presId="urn:microsoft.com/office/officeart/2005/8/layout/equation2"/>
    <dgm:cxn modelId="{935EC195-542C-4F95-AF19-3A712B450599}" type="presParOf" srcId="{D1B06752-E8D2-4F97-A283-8A224D9C1A02}" destId="{C7D7F5BA-9E02-4E29-B955-DF637FF7921A}" srcOrd="6" destOrd="0" presId="urn:microsoft.com/office/officeart/2005/8/layout/equation2"/>
    <dgm:cxn modelId="{9CCAF442-00F5-42E7-B75A-AA51C601C5A6}" type="presParOf" srcId="{D1B06752-E8D2-4F97-A283-8A224D9C1A02}" destId="{2A8A6815-B6AA-4F3E-8E1D-B24351D8A77F}" srcOrd="7" destOrd="0" presId="urn:microsoft.com/office/officeart/2005/8/layout/equation2"/>
    <dgm:cxn modelId="{0EC0B659-312C-44BB-B7B4-243C32950F29}" type="presParOf" srcId="{D1B06752-E8D2-4F97-A283-8A224D9C1A02}" destId="{8B66975E-E8ED-4763-A4D3-B27133D8FC3D}" srcOrd="8" destOrd="0" presId="urn:microsoft.com/office/officeart/2005/8/layout/equation2"/>
    <dgm:cxn modelId="{3F4842A1-51F5-4234-84C5-7E4E93182C66}" type="presParOf" srcId="{D1B06752-E8D2-4F97-A283-8A224D9C1A02}" destId="{EA85D699-D9B4-4DC3-9847-BB8E930795F9}" srcOrd="9" destOrd="0" presId="urn:microsoft.com/office/officeart/2005/8/layout/equation2"/>
    <dgm:cxn modelId="{1EB26017-8C4A-42D7-BBD2-C44978B465DC}" type="presParOf" srcId="{D1B06752-E8D2-4F97-A283-8A224D9C1A02}" destId="{08863F9D-5EB9-458B-BE26-E184ADB0F55B}" srcOrd="10" destOrd="0" presId="urn:microsoft.com/office/officeart/2005/8/layout/equation2"/>
    <dgm:cxn modelId="{CEF14FBE-E6CE-43C4-A5DF-E43C24C09B74}" type="presParOf" srcId="{D1B06752-E8D2-4F97-A283-8A224D9C1A02}" destId="{DD9A547F-6A75-4600-833F-02A7250581C1}" srcOrd="11" destOrd="0" presId="urn:microsoft.com/office/officeart/2005/8/layout/equation2"/>
    <dgm:cxn modelId="{DF9A4454-6F32-424C-A334-BEB63AE1C960}" type="presParOf" srcId="{D1B06752-E8D2-4F97-A283-8A224D9C1A02}" destId="{B04955F9-B31A-42DA-8C8D-1C72077A1089}" srcOrd="12" destOrd="0" presId="urn:microsoft.com/office/officeart/2005/8/layout/equation2"/>
    <dgm:cxn modelId="{D2A750F4-4DBC-4FC9-8F95-24AB46942286}" type="presParOf" srcId="{D1B06752-E8D2-4F97-A283-8A224D9C1A02}" destId="{8D5C82D3-45B4-4615-91A9-D6F192C8F382}" srcOrd="13" destOrd="0" presId="urn:microsoft.com/office/officeart/2005/8/layout/equation2"/>
    <dgm:cxn modelId="{9B06E88C-343E-40AC-B60A-0EF0639371B3}" type="presParOf" srcId="{D1B06752-E8D2-4F97-A283-8A224D9C1A02}" destId="{3587B892-DDE4-4B01-9371-33969E0CB1F2}" srcOrd="14" destOrd="0" presId="urn:microsoft.com/office/officeart/2005/8/layout/equation2"/>
    <dgm:cxn modelId="{77803526-49A2-44AB-A617-E44BDDBDFFFF}" type="presParOf" srcId="{D1B06752-E8D2-4F97-A283-8A224D9C1A02}" destId="{AE9AA96B-3433-45E7-BB13-25A1EE77A053}" srcOrd="15" destOrd="0" presId="urn:microsoft.com/office/officeart/2005/8/layout/equation2"/>
    <dgm:cxn modelId="{BAB89E9D-8A8E-4703-8810-E88953648E1B}" type="presParOf" srcId="{D1B06752-E8D2-4F97-A283-8A224D9C1A02}" destId="{688A9E6D-379F-455A-BD67-BB3D5AA7B63C}" srcOrd="16" destOrd="0" presId="urn:microsoft.com/office/officeart/2005/8/layout/equation2"/>
    <dgm:cxn modelId="{D2BA60FD-793B-4D32-8201-43FB2D88C5EF}" type="presParOf" srcId="{8A44BDDF-2CF8-4C22-96E7-BF9F7C81D2A3}" destId="{3D403EFF-A5CE-43C6-88BA-B3145E544127}" srcOrd="1" destOrd="0" presId="urn:microsoft.com/office/officeart/2005/8/layout/equation2"/>
    <dgm:cxn modelId="{3F042EF3-9083-441A-BE28-335FB14AD4FC}" type="presParOf" srcId="{3D403EFF-A5CE-43C6-88BA-B3145E544127}" destId="{08E899EC-DAF3-44C5-BCCA-89B0DF41B810}" srcOrd="0" destOrd="0" presId="urn:microsoft.com/office/officeart/2005/8/layout/equation2"/>
    <dgm:cxn modelId="{C0CF5D73-4184-4710-A069-AF303613ECD6}" type="presParOf" srcId="{8A44BDDF-2CF8-4C22-96E7-BF9F7C81D2A3}" destId="{0DDC744B-6E88-4715-8DBD-26C0ABC976D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CBF79-D1AB-4C75-9623-588F6D23511F}">
      <dsp:nvSpPr>
        <dsp:cNvPr id="0" name=""/>
        <dsp:cNvSpPr/>
      </dsp:nvSpPr>
      <dsp:spPr>
        <a:xfrm>
          <a:off x="500743" y="181750"/>
          <a:ext cx="6273883" cy="717900"/>
        </a:xfrm>
        <a:prstGeom prst="ellipse">
          <a:avLst/>
        </a:prstGeom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52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Развитие внимания, памяти и наблюдательности</a:t>
          </a:r>
          <a:endParaRPr lang="ru-RU" sz="1800" kern="1200" dirty="0"/>
        </a:p>
      </dsp:txBody>
      <dsp:txXfrm>
        <a:off x="1419532" y="286884"/>
        <a:ext cx="4436305" cy="507632"/>
      </dsp:txXfrm>
    </dsp:sp>
    <dsp:sp modelId="{0FC904DD-F369-4D84-9A18-E424691546F5}">
      <dsp:nvSpPr>
        <dsp:cNvPr id="0" name=""/>
        <dsp:cNvSpPr/>
      </dsp:nvSpPr>
      <dsp:spPr>
        <a:xfrm>
          <a:off x="3179054" y="978980"/>
          <a:ext cx="285371" cy="285371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tint val="60000"/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16880" y="1088106"/>
        <a:ext cx="209719" cy="67119"/>
      </dsp:txXfrm>
    </dsp:sp>
    <dsp:sp modelId="{E1D7021A-C55E-4D9F-B6E7-E231CD4D2EF7}">
      <dsp:nvSpPr>
        <dsp:cNvPr id="0" name=""/>
        <dsp:cNvSpPr/>
      </dsp:nvSpPr>
      <dsp:spPr>
        <a:xfrm>
          <a:off x="0" y="1208187"/>
          <a:ext cx="6334751" cy="926181"/>
        </a:xfrm>
        <a:prstGeom prst="ellipse">
          <a:avLst/>
        </a:prstGeom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52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Развитие творческого воображения, фантазии и художественного вкуса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927703" y="1343823"/>
        <a:ext cx="4479345" cy="654909"/>
      </dsp:txXfrm>
    </dsp:sp>
    <dsp:sp modelId="{C7D7F5BA-9E02-4E29-B955-DF637FF7921A}">
      <dsp:nvSpPr>
        <dsp:cNvPr id="0" name=""/>
        <dsp:cNvSpPr/>
      </dsp:nvSpPr>
      <dsp:spPr>
        <a:xfrm>
          <a:off x="3179054" y="2270436"/>
          <a:ext cx="285371" cy="285371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tint val="60000"/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16880" y="2379562"/>
        <a:ext cx="209719" cy="67119"/>
      </dsp:txXfrm>
    </dsp:sp>
    <dsp:sp modelId="{8B66975E-E8ED-4763-A4D3-B27133D8FC3D}">
      <dsp:nvSpPr>
        <dsp:cNvPr id="0" name=""/>
        <dsp:cNvSpPr/>
      </dsp:nvSpPr>
      <dsp:spPr>
        <a:xfrm>
          <a:off x="424541" y="2592072"/>
          <a:ext cx="5559919" cy="492019"/>
        </a:xfrm>
        <a:prstGeom prst="ellipse">
          <a:avLst/>
        </a:prstGeom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52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Развитие  усидчивости и аккуратности</a:t>
          </a:r>
          <a:endParaRPr lang="ru-RU" sz="1800" kern="1200" dirty="0"/>
        </a:p>
      </dsp:txBody>
      <dsp:txXfrm>
        <a:off x="1238772" y="2664127"/>
        <a:ext cx="3931457" cy="347909"/>
      </dsp:txXfrm>
    </dsp:sp>
    <dsp:sp modelId="{08863F9D-5EB9-458B-BE26-E184ADB0F55B}">
      <dsp:nvSpPr>
        <dsp:cNvPr id="0" name=""/>
        <dsp:cNvSpPr/>
      </dsp:nvSpPr>
      <dsp:spPr>
        <a:xfrm>
          <a:off x="3179054" y="3127730"/>
          <a:ext cx="285371" cy="285371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tint val="60000"/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16880" y="3236856"/>
        <a:ext cx="209719" cy="67119"/>
      </dsp:txXfrm>
    </dsp:sp>
    <dsp:sp modelId="{B04955F9-B31A-42DA-8C8D-1C72077A1089}">
      <dsp:nvSpPr>
        <dsp:cNvPr id="0" name=""/>
        <dsp:cNvSpPr/>
      </dsp:nvSpPr>
      <dsp:spPr>
        <a:xfrm>
          <a:off x="315685" y="3479265"/>
          <a:ext cx="5955861" cy="492019"/>
        </a:xfrm>
        <a:prstGeom prst="ellipse">
          <a:avLst/>
        </a:prstGeom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52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Развитие глазомера и мелкой моторики рук</a:t>
          </a:r>
          <a:endParaRPr lang="ru-RU" sz="1800" kern="1200" dirty="0"/>
        </a:p>
      </dsp:txBody>
      <dsp:txXfrm>
        <a:off x="1187901" y="3551320"/>
        <a:ext cx="4211429" cy="347909"/>
      </dsp:txXfrm>
    </dsp:sp>
    <dsp:sp modelId="{3587B892-DDE4-4B01-9371-33969E0CB1F2}">
      <dsp:nvSpPr>
        <dsp:cNvPr id="0" name=""/>
        <dsp:cNvSpPr/>
      </dsp:nvSpPr>
      <dsp:spPr>
        <a:xfrm>
          <a:off x="3224284" y="3658453"/>
          <a:ext cx="216679" cy="183467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tint val="60000"/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53005" y="3728611"/>
        <a:ext cx="159237" cy="43151"/>
      </dsp:txXfrm>
    </dsp:sp>
    <dsp:sp modelId="{688A9E6D-379F-455A-BD67-BB3D5AA7B63C}">
      <dsp:nvSpPr>
        <dsp:cNvPr id="0" name=""/>
        <dsp:cNvSpPr/>
      </dsp:nvSpPr>
      <dsp:spPr>
        <a:xfrm>
          <a:off x="251761" y="4230215"/>
          <a:ext cx="6640693" cy="6497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 нам скорее ты спеши, наше дело для души!</a:t>
          </a:r>
          <a:endParaRPr lang="ru-RU" sz="1800" b="1" kern="1200" dirty="0"/>
        </a:p>
      </dsp:txBody>
      <dsp:txXfrm>
        <a:off x="1224268" y="4325365"/>
        <a:ext cx="4695679" cy="459426"/>
      </dsp:txXfrm>
    </dsp:sp>
    <dsp:sp modelId="{3D403EFF-A5CE-43C6-88BA-B3145E544127}">
      <dsp:nvSpPr>
        <dsp:cNvPr id="0" name=""/>
        <dsp:cNvSpPr/>
      </dsp:nvSpPr>
      <dsp:spPr>
        <a:xfrm rot="21543705">
          <a:off x="6014359" y="2410271"/>
          <a:ext cx="492196" cy="3829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tint val="60000"/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6014367" y="2487795"/>
        <a:ext cx="377322" cy="229749"/>
      </dsp:txXfrm>
    </dsp:sp>
    <dsp:sp modelId="{0DDC744B-6E88-4715-8DBD-26C0ABC976D7}">
      <dsp:nvSpPr>
        <dsp:cNvPr id="0" name=""/>
        <dsp:cNvSpPr/>
      </dsp:nvSpPr>
      <dsp:spPr>
        <a:xfrm>
          <a:off x="6938691" y="517475"/>
          <a:ext cx="3489822" cy="3855196"/>
        </a:xfrm>
        <a:prstGeom prst="ellipse">
          <a:avLst/>
        </a:prstGeom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n>
                <a:noFill/>
              </a:ln>
              <a:solidFill>
                <a:schemeClr val="dk1"/>
              </a:solidFill>
              <a:effectLst>
                <a:outerShdw blurRad="50800" dist="50800" sx="1000" sy="1000" algn="ctr" rotWithShape="0">
                  <a:srgbClr val="000000">
                    <a:alpha val="96000"/>
                  </a:srgbClr>
                </a:outerShdw>
              </a:effectLst>
            </a:rPr>
            <a:t>Повышение уровня художественно-творческих способностей и эстетического развития детей</a:t>
          </a:r>
          <a:endParaRPr lang="ru-RU" sz="2000" b="1" kern="1200" dirty="0">
            <a:ln>
              <a:noFill/>
            </a:ln>
            <a:solidFill>
              <a:schemeClr val="dk1"/>
            </a:solidFill>
            <a:effectLst>
              <a:outerShdw blurRad="50800" dist="50800" sx="1000" sy="1000" algn="ctr" rotWithShape="0">
                <a:srgbClr val="000000">
                  <a:alpha val="96000"/>
                </a:srgbClr>
              </a:outerShdw>
            </a:effectLst>
          </a:endParaRPr>
        </a:p>
      </dsp:txBody>
      <dsp:txXfrm>
        <a:off x="7449764" y="1082055"/>
        <a:ext cx="2467676" cy="2726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17FC0-21D7-4EA7-B7FB-C0711298A27A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143000"/>
            <a:ext cx="4410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EC38E-337C-4DD8-A3DD-B71DEBF561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84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Тверь 2020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748D2-8325-48D8-81B3-CE19E7B277C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EC38E-337C-4DD8-A3DD-B71DEBF5615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014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EC38E-337C-4DD8-A3DD-B71DEBF5615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19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EC38E-337C-4DD8-A3DD-B71DEBF5615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653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EC38E-337C-4DD8-A3DD-B71DEBF5615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984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EC38E-337C-4DD8-A3DD-B71DEBF5615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477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EC38E-337C-4DD8-A3DD-B71DEBF5615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948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EC38E-337C-4DD8-A3DD-B71DEBF5615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11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EC38E-337C-4DD8-A3DD-B71DEBF5615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538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EC38E-337C-4DD8-A3DD-B71DEBF5615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276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EC38E-337C-4DD8-A3DD-B71DEBF5615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034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Доля творческого ручного труда мастеров по выпуску уникальных и художественных изделий составляет более 71%. В своих работах мастера используют традиции старинной тверской резьбы и росписи по дереву с выжиганием.</a:t>
            </a:r>
          </a:p>
          <a:p>
            <a:r>
              <a:rPr lang="ru-RU" dirty="0" smtClean="0"/>
              <a:t> Предприятие использует в своем производстве дерево только лиственных пород из экологически чистых районов.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EC38E-337C-4DD8-A3DD-B71DEBF5615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297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Многочисленные мастер-классы, которые фабрика проводит в своих стенах для школьников, показали, что огромное количество детей хотят регулярно и серьезно заниматься росписью деревянных игрушек. Те положительные эмоции, которые дети испытывают на мастер-классах, интерес, радость и удовольствие  не только от результата, а и от </a:t>
            </a:r>
            <a:r>
              <a:rPr lang="ru-RU" dirty="0" smtClean="0"/>
              <a:t>процесса,  </a:t>
            </a:r>
            <a:r>
              <a:rPr lang="ru-RU" dirty="0" smtClean="0"/>
              <a:t>являются обязательным и непременным условием развития творческих способностей у детей. Именно этот фактор  - желание детей и стал предпосылкой для открытия студии росписи по дереву «Деревянная игрушка».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EC38E-337C-4DD8-A3DD-B71DEBF5615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117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EC38E-337C-4DD8-A3DD-B71DEBF5615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096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7013"/>
            <a:ext cx="10799763" cy="2052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977" y="1987920"/>
            <a:ext cx="8639810" cy="2011830"/>
          </a:xfrm>
        </p:spPr>
        <p:txBody>
          <a:bodyPr anchor="b">
            <a:normAutofit/>
          </a:bodyPr>
          <a:lstStyle>
            <a:lvl1pPr algn="l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977" y="4003829"/>
            <a:ext cx="8639810" cy="755968"/>
          </a:xfrm>
        </p:spPr>
        <p:txBody>
          <a:bodyPr>
            <a:normAutofit/>
          </a:bodyPr>
          <a:lstStyle>
            <a:lvl1pPr marL="0" indent="0" algn="l">
              <a:buNone/>
              <a:defRPr sz="2205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06347" y="4766239"/>
            <a:ext cx="2713439" cy="402483"/>
          </a:xfrm>
        </p:spPr>
        <p:txBody>
          <a:bodyPr/>
          <a:lstStyle/>
          <a:p>
            <a:fld id="{6AAE0548-8AB9-4B4F-846D-7920CA75AEA2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9976" y="4766240"/>
            <a:ext cx="5764374" cy="402483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54843" y="1577266"/>
            <a:ext cx="2564944" cy="402483"/>
          </a:xfrm>
        </p:spPr>
        <p:txBody>
          <a:bodyPr/>
          <a:lstStyle/>
          <a:p>
            <a:fld id="{73379CD6-031B-436E-8C5D-C26095372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6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979" y="5177971"/>
            <a:ext cx="9397213" cy="903187"/>
          </a:xfrm>
        </p:spPr>
        <p:txBody>
          <a:bodyPr anchor="b"/>
          <a:lstStyle>
            <a:lvl1pPr algn="l"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01979" y="1077000"/>
            <a:ext cx="9389865" cy="3755556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985" y="6081158"/>
            <a:ext cx="9395794" cy="823345"/>
          </a:xfrm>
        </p:spPr>
        <p:txBody>
          <a:bodyPr/>
          <a:lstStyle>
            <a:lvl1pPr marL="0" indent="0" algn="l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618B-5318-4B74-A6BA-C2553ED4B57B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2232-1C82-4B38-8FB4-77704D6A74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23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7013"/>
            <a:ext cx="10799763" cy="2052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985" y="830631"/>
            <a:ext cx="9395794" cy="3089201"/>
          </a:xfrm>
        </p:spPr>
        <p:txBody>
          <a:bodyPr anchor="ctr"/>
          <a:lstStyle>
            <a:lvl1pPr algn="l"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82" y="4022494"/>
            <a:ext cx="9179799" cy="1467018"/>
          </a:xfrm>
        </p:spPr>
        <p:txBody>
          <a:bodyPr anchor="ctr"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69355" y="419983"/>
            <a:ext cx="2578443" cy="402483"/>
          </a:xfrm>
        </p:spPr>
        <p:txBody>
          <a:bodyPr/>
          <a:lstStyle>
            <a:lvl1pPr algn="r">
              <a:defRPr/>
            </a:lvl1pPr>
          </a:lstStyle>
          <a:p>
            <a:fld id="{9093618B-5318-4B74-A6BA-C2553ED4B57B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1985" y="419983"/>
            <a:ext cx="5705374" cy="40248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09795" y="419983"/>
            <a:ext cx="787983" cy="402483"/>
          </a:xfrm>
        </p:spPr>
        <p:txBody>
          <a:bodyPr/>
          <a:lstStyle/>
          <a:p>
            <a:fld id="{B9272232-1C82-4B38-8FB4-77704D6A74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989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7013"/>
            <a:ext cx="10799763" cy="2052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481" y="830631"/>
            <a:ext cx="8992303" cy="3038238"/>
          </a:xfrm>
        </p:spPr>
        <p:txBody>
          <a:bodyPr anchor="ctr"/>
          <a:lstStyle>
            <a:lvl1pPr algn="l"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73" y="3868870"/>
            <a:ext cx="8497316" cy="489916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82" y="4601720"/>
            <a:ext cx="9187301" cy="905293"/>
          </a:xfrm>
        </p:spPr>
        <p:txBody>
          <a:bodyPr anchor="ctr">
            <a:normAutofit/>
          </a:bodyPr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69355" y="419983"/>
            <a:ext cx="2578443" cy="402483"/>
          </a:xfrm>
        </p:spPr>
        <p:txBody>
          <a:bodyPr/>
          <a:lstStyle>
            <a:lvl1pPr algn="r">
              <a:defRPr/>
            </a:lvl1pPr>
          </a:lstStyle>
          <a:p>
            <a:fld id="{9093618B-5318-4B74-A6BA-C2553ED4B57B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1985" y="418261"/>
            <a:ext cx="5705374" cy="40248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09795" y="419983"/>
            <a:ext cx="787983" cy="402483"/>
          </a:xfrm>
        </p:spPr>
        <p:txBody>
          <a:bodyPr/>
          <a:lstStyle/>
          <a:p>
            <a:fld id="{B9272232-1C82-4B38-8FB4-77704D6A74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73370" y="890362"/>
            <a:ext cx="539988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21915" y="3330457"/>
            <a:ext cx="539988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81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2909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7013"/>
            <a:ext cx="10799763" cy="2052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82" y="1239776"/>
            <a:ext cx="9182612" cy="2768833"/>
          </a:xfrm>
        </p:spPr>
        <p:txBody>
          <a:bodyPr anchor="b"/>
          <a:lstStyle>
            <a:lvl1pPr algn="l"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73" y="4021593"/>
            <a:ext cx="9181225" cy="1102188"/>
          </a:xfrm>
        </p:spPr>
        <p:txBody>
          <a:bodyPr anchor="t"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69355" y="417650"/>
            <a:ext cx="2578443" cy="402483"/>
          </a:xfrm>
        </p:spPr>
        <p:txBody>
          <a:bodyPr/>
          <a:lstStyle>
            <a:lvl1pPr algn="r">
              <a:defRPr/>
            </a:lvl1pPr>
          </a:lstStyle>
          <a:p>
            <a:fld id="{9093618B-5318-4B74-A6BA-C2553ED4B57B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1985" y="417650"/>
            <a:ext cx="5705374" cy="40248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09795" y="419983"/>
            <a:ext cx="787983" cy="402483"/>
          </a:xfrm>
        </p:spPr>
        <p:txBody>
          <a:bodyPr/>
          <a:lstStyle/>
          <a:p>
            <a:fld id="{B9272232-1C82-4B38-8FB4-77704D6A74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92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564945" y="839964"/>
            <a:ext cx="7532834" cy="14372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01986" y="2427385"/>
            <a:ext cx="3023934" cy="680481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01984" y="3201744"/>
            <a:ext cx="3023934" cy="3702763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00194" y="2426562"/>
            <a:ext cx="3023934" cy="690638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98475" y="3201197"/>
            <a:ext cx="3023934" cy="3703306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073843" y="2417229"/>
            <a:ext cx="3023934" cy="690638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073845" y="3201744"/>
            <a:ext cx="3023934" cy="3702763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618B-5318-4B74-A6BA-C2553ED4B57B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2232-1C82-4B38-8FB4-77704D6A74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005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564946" y="839964"/>
            <a:ext cx="7537611" cy="142793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01984" y="4534196"/>
            <a:ext cx="3023934" cy="7526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01984" y="2570290"/>
            <a:ext cx="3023934" cy="16615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01984" y="5286816"/>
            <a:ext cx="3023934" cy="1617688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7953" y="4534196"/>
            <a:ext cx="3023934" cy="7526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7952" y="2570290"/>
            <a:ext cx="3023934" cy="1664343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6755" y="5286815"/>
            <a:ext cx="3023934" cy="1617688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078622" y="4534196"/>
            <a:ext cx="3023934" cy="7526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078621" y="2570291"/>
            <a:ext cx="3023934" cy="1663304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078512" y="5286813"/>
            <a:ext cx="3023934" cy="1617688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618B-5318-4B74-A6BA-C2553ED4B57B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2232-1C82-4B38-8FB4-77704D6A74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524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1985" y="2419096"/>
            <a:ext cx="9395794" cy="44854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0548-8AB9-4B4F-846D-7920CA75AEA2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79CD6-031B-436E-8C5D-C26095372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35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7013"/>
            <a:ext cx="10799763" cy="2052662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75318" y="823632"/>
            <a:ext cx="1822460" cy="468337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1985" y="822466"/>
            <a:ext cx="7414839" cy="468454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69355" y="419983"/>
            <a:ext cx="2578443" cy="402483"/>
          </a:xfrm>
        </p:spPr>
        <p:txBody>
          <a:bodyPr/>
          <a:lstStyle>
            <a:lvl1pPr algn="r">
              <a:defRPr/>
            </a:lvl1pPr>
          </a:lstStyle>
          <a:p>
            <a:fld id="{6AAE0548-8AB9-4B4F-846D-7920CA75AEA2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985" y="419983"/>
            <a:ext cx="5705374" cy="402483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09795" y="419983"/>
            <a:ext cx="787983" cy="402483"/>
          </a:xfrm>
        </p:spPr>
        <p:txBody>
          <a:bodyPr/>
          <a:lstStyle/>
          <a:p>
            <a:fld id="{73379CD6-031B-436E-8C5D-C26095372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03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0548-8AB9-4B4F-846D-7920CA75AEA2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79CD6-031B-436E-8C5D-C26095372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13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7013"/>
            <a:ext cx="10799763" cy="2052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985" y="830632"/>
            <a:ext cx="9395794" cy="3088614"/>
          </a:xfrm>
        </p:spPr>
        <p:txBody>
          <a:bodyPr anchor="b">
            <a:normAutofit/>
          </a:bodyPr>
          <a:lstStyle>
            <a:lvl1pPr algn="r">
              <a:defRPr sz="440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985" y="4014329"/>
            <a:ext cx="9395795" cy="1492682"/>
          </a:xfrm>
        </p:spPr>
        <p:txBody>
          <a:bodyPr>
            <a:normAutofit/>
          </a:bodyPr>
          <a:lstStyle>
            <a:lvl1pPr marL="0" indent="0" algn="r">
              <a:buNone/>
              <a:defRPr sz="2425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69355" y="419983"/>
            <a:ext cx="2578443" cy="402483"/>
          </a:xfrm>
        </p:spPr>
        <p:txBody>
          <a:bodyPr/>
          <a:lstStyle>
            <a:lvl1pPr algn="r">
              <a:defRPr/>
            </a:lvl1pPr>
          </a:lstStyle>
          <a:p>
            <a:fld id="{6AAE0548-8AB9-4B4F-846D-7920CA75AEA2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1985" y="419983"/>
            <a:ext cx="5705374" cy="402483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09796" y="419983"/>
            <a:ext cx="787982" cy="402483"/>
          </a:xfrm>
        </p:spPr>
        <p:txBody>
          <a:bodyPr/>
          <a:lstStyle/>
          <a:p>
            <a:fld id="{73379CD6-031B-436E-8C5D-C26095372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11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1985" y="2419096"/>
            <a:ext cx="4618693" cy="44854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2674" y="2419096"/>
            <a:ext cx="4615103" cy="44854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0548-8AB9-4B4F-846D-7920CA75AEA2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79CD6-031B-436E-8C5D-C26095372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3237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944" y="839964"/>
            <a:ext cx="7532835" cy="142793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9994" y="2407237"/>
            <a:ext cx="4350683" cy="908210"/>
          </a:xfrm>
        </p:spPr>
        <p:txBody>
          <a:bodyPr anchor="b">
            <a:normAutofit/>
          </a:bodyPr>
          <a:lstStyle>
            <a:lvl1pPr marL="0" indent="0">
              <a:buNone/>
              <a:defRPr sz="3086" b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984" y="3453186"/>
            <a:ext cx="4618693" cy="345131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50683" y="2407237"/>
            <a:ext cx="4347095" cy="908210"/>
          </a:xfrm>
        </p:spPr>
        <p:txBody>
          <a:bodyPr anchor="b">
            <a:normAutofit/>
          </a:bodyPr>
          <a:lstStyle>
            <a:lvl1pPr marL="0" indent="0">
              <a:buNone/>
              <a:defRPr sz="3086" b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2673" y="3453186"/>
            <a:ext cx="4615105" cy="345131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0548-8AB9-4B4F-846D-7920CA75AEA2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79CD6-031B-436E-8C5D-C26095372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9633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0548-8AB9-4B4F-846D-7920CA75AEA2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79CD6-031B-436E-8C5D-C26095372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26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0548-8AB9-4B4F-846D-7920CA75AEA2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79CD6-031B-436E-8C5D-C26095372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66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985" y="1679928"/>
            <a:ext cx="3644920" cy="1763924"/>
          </a:xfrm>
        </p:spPr>
        <p:txBody>
          <a:bodyPr anchor="b"/>
          <a:lstStyle>
            <a:lvl1pPr algn="l"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9899" y="823164"/>
            <a:ext cx="5507879" cy="6081339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985" y="3443852"/>
            <a:ext cx="3644920" cy="3460651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0548-8AB9-4B4F-846D-7920CA75AEA2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79CD6-031B-436E-8C5D-C26095372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29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984" y="1679928"/>
            <a:ext cx="4813749" cy="1763924"/>
          </a:xfrm>
        </p:spPr>
        <p:txBody>
          <a:bodyPr anchor="b"/>
          <a:lstStyle>
            <a:lvl1pPr algn="l"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60729" y="828105"/>
            <a:ext cx="4339551" cy="6076398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984" y="3443852"/>
            <a:ext cx="4813749" cy="3460651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0548-8AB9-4B4F-846D-7920CA75AEA2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79CD6-031B-436E-8C5D-C26095372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88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99763" cy="11916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4944" y="842580"/>
            <a:ext cx="7532835" cy="1425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985" y="2419096"/>
            <a:ext cx="9395794" cy="4485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3334" y="7006700"/>
            <a:ext cx="252444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3618B-5318-4B74-A6BA-C2553ED4B57B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1984" y="7006144"/>
            <a:ext cx="670935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2330" y="419983"/>
            <a:ext cx="23354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72232-1C82-4B38-8FB4-77704D6A74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09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62" r:id="rId3"/>
    <p:sldLayoutId id="2147484463" r:id="rId4"/>
    <p:sldLayoutId id="2147484464" r:id="rId5"/>
    <p:sldLayoutId id="2147484465" r:id="rId6"/>
    <p:sldLayoutId id="2147484466" r:id="rId7"/>
    <p:sldLayoutId id="2147484467" r:id="rId8"/>
    <p:sldLayoutId id="2147484468" r:id="rId9"/>
    <p:sldLayoutId id="2147484469" r:id="rId10"/>
    <p:sldLayoutId id="2147484470" r:id="rId11"/>
    <p:sldLayoutId id="2147484471" r:id="rId12"/>
    <p:sldLayoutId id="2147484472" r:id="rId13"/>
    <p:sldLayoutId id="2147484473" r:id="rId14"/>
    <p:sldLayoutId id="2147484474" r:id="rId15"/>
    <p:sldLayoutId id="2147484475" r:id="rId16"/>
    <p:sldLayoutId id="2147484476" r:id="rId17"/>
  </p:sldLayoutIdLst>
  <p:txStyles>
    <p:titleStyle>
      <a:lvl1pPr algn="r" defTabSz="1007943" rtl="0" eaLnBrk="1" latinLnBrk="0" hangingPunct="1">
        <a:lnSpc>
          <a:spcPct val="90000"/>
        </a:lnSpc>
        <a:spcBef>
          <a:spcPct val="0"/>
        </a:spcBef>
        <a:buNone/>
        <a:defRPr sz="4409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2425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1.png"/><Relationship Id="rId4" Type="http://schemas.openxmlformats.org/officeDocument/2006/relationships/image" Target="../media/image36.jpe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49.png"/><Relationship Id="rId5" Type="http://schemas.openxmlformats.org/officeDocument/2006/relationships/image" Target="../media/image44.jpeg"/><Relationship Id="rId10" Type="http://schemas.openxmlformats.org/officeDocument/2006/relationships/image" Target="../media/image2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49.pn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" y="659567"/>
            <a:ext cx="7593584" cy="1708879"/>
          </a:xfrm>
        </p:spPr>
        <p:txBody>
          <a:bodyPr>
            <a:noAutofit/>
          </a:bodyPr>
          <a:lstStyle/>
          <a:p>
            <a:pPr algn="ctr"/>
            <a:r>
              <a:rPr lang="ru-RU" sz="4100" b="1" dirty="0" smtClean="0">
                <a:solidFill>
                  <a:srgbClr val="C00000"/>
                </a:solidFill>
                <a:latin typeface="Book Antiqua" pitchFamily="18" charset="0"/>
              </a:rPr>
              <a:t>   </a:t>
            </a:r>
            <a:br>
              <a:rPr lang="ru-RU" sz="4100" b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DFKai-SB" pitchFamily="65" charset="-120"/>
                <a:cs typeface="Arabic Typesetting" pitchFamily="66" charset="-78"/>
              </a:rPr>
              <a:t>Студия росписи деревянной игрушки</a:t>
            </a: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DFKai-SB" pitchFamily="65" charset="-120"/>
              </a:rPr>
              <a:t/>
            </a:r>
            <a:b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DFKai-SB" pitchFamily="65" charset="-120"/>
              </a:rPr>
            </a:br>
            <a:endParaRPr lang="ru-RU" sz="3200" i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DFKai-SB" pitchFamily="65" charset="-120"/>
            </a:endParaRPr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4000"/>
                    </a14:imgEffect>
                    <a14:imgEffect>
                      <a14:colorTemperature colorTemp="9764"/>
                    </a14:imgEffect>
                    <a14:imgEffect>
                      <a14:saturation sat="170000"/>
                    </a14:imgEffect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52" y="0"/>
            <a:ext cx="5817921" cy="7559675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0"/>
              </a:schemeClr>
            </a:glow>
            <a:softEdge rad="12700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BE1E26"/>
              </a:clrFrom>
              <a:clrTo>
                <a:srgbClr val="BE1E2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29411"/>
            <a:ext cx="5499652" cy="20836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" y="5039793"/>
            <a:ext cx="7815883" cy="1521707"/>
          </a:xfrm>
          <a:prstGeom prst="rect">
            <a:avLst/>
          </a:prstGeom>
        </p:spPr>
        <p:txBody>
          <a:bodyPr wrap="square" lIns="104909" tIns="52455" rIns="104909" bIns="52455">
            <a:spAutoFit/>
          </a:bodyPr>
          <a:lstStyle/>
          <a:p>
            <a:r>
              <a:rPr lang="ru-RU" sz="46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abic Typesetting" pitchFamily="66" charset="-78"/>
              </a:rPr>
              <a:t>Делай как я, сделай лучше чем я!</a:t>
            </a:r>
            <a:endParaRPr lang="ru-RU" sz="4600" b="1" i="1" dirty="0">
              <a:solidFill>
                <a:schemeClr val="accent6">
                  <a:lumMod val="60000"/>
                  <a:lumOff val="40000"/>
                </a:schemeClr>
              </a:solidFill>
              <a:latin typeface="Arial Black" pitchFamily="34" charset="0"/>
              <a:cs typeface="Arabic Typesetting" pitchFamily="66" charset="-78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14516" y="3576278"/>
            <a:ext cx="211932" cy="382933"/>
          </a:xfrm>
          <a:prstGeom prst="rect">
            <a:avLst/>
          </a:prstGeom>
        </p:spPr>
        <p:txBody>
          <a:bodyPr wrap="none" lIns="104909" tIns="52455" rIns="104909" bIns="52455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687437" y="7035240"/>
            <a:ext cx="1621018" cy="382933"/>
          </a:xfrm>
          <a:prstGeom prst="rect">
            <a:avLst/>
          </a:prstGeom>
          <a:noFill/>
        </p:spPr>
        <p:txBody>
          <a:bodyPr wrap="square" lIns="104909" tIns="52455" rIns="104909" bIns="52455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Тверь, 2020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97284" y="1014884"/>
            <a:ext cx="5713564" cy="17024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Программа студии </a:t>
            </a:r>
            <a:r>
              <a:rPr lang="ru-RU" sz="1600" dirty="0" smtClean="0"/>
              <a:t> рассчитана на 3 года и соответствует 3-м возрастным категориям</a:t>
            </a:r>
            <a:endParaRPr lang="ru-RU" sz="3200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697283" y="5395964"/>
            <a:ext cx="3023934" cy="793821"/>
          </a:xfrm>
        </p:spPr>
        <p:txBody>
          <a:bodyPr/>
          <a:lstStyle/>
          <a:p>
            <a:r>
              <a:rPr lang="ru-RU" dirty="0" smtClean="0"/>
              <a:t>1 год занятий</a:t>
            </a:r>
            <a:endParaRPr lang="ru-RU" dirty="0"/>
          </a:p>
        </p:txBody>
      </p:sp>
      <p:pic>
        <p:nvPicPr>
          <p:cNvPr id="23" name="Рисунок 22"/>
          <p:cNvPicPr>
            <a:picLocks noGrp="1" noChangeAspect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8" b="15768"/>
          <a:stretch>
            <a:fillRect/>
          </a:stretch>
        </p:blipFill>
        <p:spPr>
          <a:xfrm>
            <a:off x="696913" y="2717284"/>
            <a:ext cx="3024187" cy="2989779"/>
          </a:xfrm>
        </p:spPr>
      </p:pic>
      <p:sp>
        <p:nvSpPr>
          <p:cNvPr id="16" name="Текст 15"/>
          <p:cNvSpPr>
            <a:spLocks noGrp="1"/>
          </p:cNvSpPr>
          <p:nvPr>
            <p:ph type="body" sz="half" idx="18"/>
          </p:nvPr>
        </p:nvSpPr>
        <p:spPr>
          <a:xfrm>
            <a:off x="701984" y="6370655"/>
            <a:ext cx="3023934" cy="733530"/>
          </a:xfrm>
        </p:spPr>
        <p:txBody>
          <a:bodyPr/>
          <a:lstStyle/>
          <a:p>
            <a:r>
              <a:rPr lang="ru-RU" dirty="0" smtClean="0"/>
              <a:t> Дети  6-7 лет</a:t>
            </a:r>
            <a:endParaRPr lang="ru-RU" dirty="0"/>
          </a:p>
          <a:p>
            <a:r>
              <a:rPr lang="ru-RU" dirty="0" smtClean="0"/>
              <a:t>Младшая группа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3887953" y="5395964"/>
            <a:ext cx="3023934" cy="793820"/>
          </a:xfrm>
        </p:spPr>
        <p:txBody>
          <a:bodyPr/>
          <a:lstStyle/>
          <a:p>
            <a:r>
              <a:rPr lang="ru-RU" dirty="0" smtClean="0"/>
              <a:t>2 год занятий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half" idx="19"/>
          </p:nvPr>
        </p:nvSpPr>
        <p:spPr>
          <a:xfrm>
            <a:off x="3886755" y="6370655"/>
            <a:ext cx="3023934" cy="733530"/>
          </a:xfrm>
        </p:spPr>
        <p:txBody>
          <a:bodyPr>
            <a:normAutofit/>
          </a:bodyPr>
          <a:lstStyle/>
          <a:p>
            <a:r>
              <a:rPr lang="ru-RU" dirty="0" smtClean="0"/>
              <a:t>Дети 8 – 9 лет</a:t>
            </a:r>
          </a:p>
          <a:p>
            <a:r>
              <a:rPr lang="ru-RU" dirty="0" smtClean="0"/>
              <a:t>Средняя группа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/>
          </p:nvPr>
        </p:nvSpPr>
        <p:spPr>
          <a:xfrm>
            <a:off x="7078622" y="5395964"/>
            <a:ext cx="3023934" cy="793820"/>
          </a:xfrm>
        </p:spPr>
        <p:txBody>
          <a:bodyPr/>
          <a:lstStyle/>
          <a:p>
            <a:r>
              <a:rPr lang="ru-RU" dirty="0" smtClean="0"/>
              <a:t>3 год занятий</a:t>
            </a:r>
            <a:endParaRPr lang="ru-RU" dirty="0"/>
          </a:p>
        </p:txBody>
      </p:sp>
      <p:pic>
        <p:nvPicPr>
          <p:cNvPr id="31" name="Рисунок 30"/>
          <p:cNvPicPr>
            <a:picLocks noGrp="1" noChangeAspect="1"/>
          </p:cNvPicPr>
          <p:nvPr>
            <p:ph type="pic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8" b="15748"/>
          <a:stretch>
            <a:fillRect/>
          </a:stretch>
        </p:blipFill>
        <p:spPr>
          <a:xfrm>
            <a:off x="6755622" y="2717285"/>
            <a:ext cx="3024187" cy="3042224"/>
          </a:xfrm>
        </p:spPr>
      </p:pic>
      <p:sp>
        <p:nvSpPr>
          <p:cNvPr id="18" name="Текст 17"/>
          <p:cNvSpPr>
            <a:spLocks noGrp="1"/>
          </p:cNvSpPr>
          <p:nvPr>
            <p:ph type="body" sz="half" idx="20"/>
          </p:nvPr>
        </p:nvSpPr>
        <p:spPr>
          <a:xfrm>
            <a:off x="7078512" y="6370654"/>
            <a:ext cx="3023934" cy="63304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Дети от 10 лет</a:t>
            </a:r>
            <a:endParaRPr lang="ru-RU" dirty="0"/>
          </a:p>
          <a:p>
            <a:r>
              <a:rPr lang="ru-RU" dirty="0" smtClean="0"/>
              <a:t>Старшая группа</a:t>
            </a:r>
            <a:endParaRPr lang="ru-RU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96468" y="520424"/>
            <a:ext cx="4491728" cy="147268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79940" y="1856020"/>
            <a:ext cx="1975549" cy="455042"/>
          </a:xfrm>
          <a:prstGeom prst="rect">
            <a:avLst/>
          </a:prstGeom>
        </p:spPr>
      </p:pic>
      <p:pic>
        <p:nvPicPr>
          <p:cNvPr id="6" name="Рисунок 5"/>
          <p:cNvPicPr>
            <a:picLocks noGrp="1" noChangeAspect="1"/>
          </p:cNvPicPr>
          <p:nvPr>
            <p:ph type="pic" idx="2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" r="216"/>
          <a:stretch>
            <a:fillRect/>
          </a:stretch>
        </p:blipFill>
        <p:spPr>
          <a:xfrm>
            <a:off x="3887789" y="2717284"/>
            <a:ext cx="2686660" cy="2989779"/>
          </a:xfrm>
        </p:spPr>
      </p:pic>
    </p:spTree>
    <p:extLst>
      <p:ext uri="{BB962C8B-B14F-4D97-AF65-F5344CB8AC3E}">
        <p14:creationId xmlns:p14="http://schemas.microsoft.com/office/powerpoint/2010/main" val="1820917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985" y="1075173"/>
            <a:ext cx="6120845" cy="1868994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400" dirty="0" smtClean="0"/>
              <a:t>1-й год занятий (младшая группа):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>
                <a:latin typeface="+mn-lt"/>
              </a:rPr>
              <a:t>- приобретение </a:t>
            </a:r>
            <a:r>
              <a:rPr lang="ru-RU" sz="1800" dirty="0">
                <a:latin typeface="+mn-lt"/>
              </a:rPr>
              <a:t>базовых знаний и умений о простейших </a:t>
            </a:r>
            <a:r>
              <a:rPr lang="ru-RU" sz="1800" dirty="0" smtClean="0">
                <a:latin typeface="+mn-lt"/>
              </a:rPr>
              <a:t>   приемах </a:t>
            </a:r>
            <a:r>
              <a:rPr lang="ru-RU" sz="1800" dirty="0">
                <a:latin typeface="+mn-lt"/>
              </a:rPr>
              <a:t>и техниках </a:t>
            </a:r>
            <a:r>
              <a:rPr lang="ru-RU" sz="1800" dirty="0" smtClean="0">
                <a:latin typeface="+mn-lt"/>
              </a:rPr>
              <a:t>работы;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-  </a:t>
            </a:r>
            <a:r>
              <a:rPr lang="ru-RU" sz="1800" dirty="0">
                <a:latin typeface="+mn-lt"/>
              </a:rPr>
              <a:t>роспись простых деревянных заготовок по </a:t>
            </a:r>
            <a:r>
              <a:rPr lang="ru-RU" sz="1800" dirty="0" smtClean="0">
                <a:latin typeface="+mn-lt"/>
              </a:rPr>
              <a:t>образцу;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-  </a:t>
            </a:r>
            <a:r>
              <a:rPr lang="ru-RU" sz="1800" dirty="0">
                <a:latin typeface="+mn-lt"/>
              </a:rPr>
              <a:t>обучение организации своего рабочего места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13" y="2889687"/>
            <a:ext cx="3106340" cy="22341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032" y="2889687"/>
            <a:ext cx="2823570" cy="22341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38" y="2881322"/>
            <a:ext cx="3063347" cy="22341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13" y="5215095"/>
            <a:ext cx="3106340" cy="21804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871" y="5215095"/>
            <a:ext cx="2879960" cy="21804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729" y="5313835"/>
            <a:ext cx="3200406" cy="1897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91815" y="610394"/>
            <a:ext cx="4518233" cy="15251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70453" y="2158228"/>
            <a:ext cx="1878781" cy="35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29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985" y="1001485"/>
            <a:ext cx="6120845" cy="1681425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400" dirty="0" smtClean="0"/>
              <a:t>     2-й год занятий (средняя группа):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>
                <a:latin typeface="+mn-lt"/>
              </a:rPr>
              <a:t>-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>
                <a:latin typeface="+mn-lt"/>
              </a:rPr>
              <a:t>изучение различных видов народных промыслов росписи по </a:t>
            </a:r>
            <a:r>
              <a:rPr lang="ru-RU" sz="1800" dirty="0" smtClean="0">
                <a:latin typeface="+mn-lt"/>
              </a:rPr>
              <a:t>дереву;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-  изготовление как простых, так и  </a:t>
            </a:r>
            <a:r>
              <a:rPr lang="ru-RU" sz="1800" dirty="0">
                <a:latin typeface="+mn-lt"/>
              </a:rPr>
              <a:t>более сложных по технике выполнения </a:t>
            </a:r>
            <a:r>
              <a:rPr lang="ru-RU" sz="1800" dirty="0" smtClean="0">
                <a:latin typeface="+mn-lt"/>
              </a:rPr>
              <a:t>изделий</a:t>
            </a:r>
            <a:endParaRPr lang="ru-RU" sz="1800" dirty="0">
              <a:latin typeface="+mn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3" y="2682909"/>
            <a:ext cx="2288875" cy="29232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142" y="2682909"/>
            <a:ext cx="2236476" cy="292323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02" y="2671240"/>
            <a:ext cx="2517369" cy="29455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598" y="2682909"/>
            <a:ext cx="2636877" cy="452633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618" y="5569671"/>
            <a:ext cx="2528953" cy="17168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9" y="5616783"/>
            <a:ext cx="2313843" cy="173538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77" y="5697796"/>
            <a:ext cx="2248605" cy="157335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40557" y="416234"/>
            <a:ext cx="4359206" cy="135845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17343" y="1689257"/>
            <a:ext cx="1877731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94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676" y="1110342"/>
            <a:ext cx="6553899" cy="1622821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400" dirty="0" smtClean="0"/>
              <a:t>3-й год занятий (старшая группа):</a:t>
            </a:r>
            <a:br>
              <a:rPr lang="ru-RU" sz="2400" dirty="0" smtClean="0"/>
            </a:br>
            <a:r>
              <a:rPr lang="ru-RU" sz="1600" dirty="0" smtClean="0">
                <a:latin typeface="+mn-lt"/>
              </a:rPr>
              <a:t>- </a:t>
            </a:r>
            <a:r>
              <a:rPr lang="ru-RU" sz="1600" dirty="0">
                <a:latin typeface="+mn-lt"/>
              </a:rPr>
              <a:t>изучение различных видов народных промыслов росписи по </a:t>
            </a:r>
            <a:r>
              <a:rPr lang="ru-RU" sz="1600" dirty="0" smtClean="0">
                <a:latin typeface="+mn-lt"/>
              </a:rPr>
              <a:t>дереву;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-  изготовление  </a:t>
            </a:r>
            <a:r>
              <a:rPr lang="ru-RU" sz="1600" dirty="0">
                <a:latin typeface="+mn-lt"/>
              </a:rPr>
              <a:t>сложных по технике выполнения </a:t>
            </a:r>
            <a:r>
              <a:rPr lang="ru-RU" sz="1600" dirty="0" smtClean="0">
                <a:latin typeface="+mn-lt"/>
              </a:rPr>
              <a:t>изделий;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-  проектная деятельность на основе полученных навыков и знаний по разработке замысла и  воплощение его в изделии.</a:t>
            </a:r>
            <a:br>
              <a:rPr lang="ru-RU" sz="1600" dirty="0" smtClean="0">
                <a:latin typeface="+mn-lt"/>
              </a:rPr>
            </a:br>
            <a:endParaRPr lang="ru-RU" sz="16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21" y="2616632"/>
            <a:ext cx="1978566" cy="29895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737" y="2615938"/>
            <a:ext cx="2187976" cy="2187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85" y="5606145"/>
            <a:ext cx="1970316" cy="18025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963" y="2615937"/>
            <a:ext cx="2311788" cy="30823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840" y="2581864"/>
            <a:ext cx="2076796" cy="25377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650" y="4800600"/>
            <a:ext cx="2445007" cy="26092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734" y="2615937"/>
            <a:ext cx="1978090" cy="268540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657" y="5101740"/>
            <a:ext cx="2907531" cy="230693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50" y="5085135"/>
            <a:ext cx="2950474" cy="232353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14837" y="463714"/>
            <a:ext cx="4279041" cy="135796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344171" y="1691200"/>
            <a:ext cx="1877731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50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95943" y="849086"/>
            <a:ext cx="6172200" cy="142970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Систематические занятия в студии – это …</a:t>
            </a:r>
            <a:endParaRPr lang="ru-RU" sz="2400" b="1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780289"/>
              </p:ext>
            </p:extLst>
          </p:nvPr>
        </p:nvGraphicFramePr>
        <p:xfrm>
          <a:off x="283029" y="2018186"/>
          <a:ext cx="10428514" cy="5079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52591" y="312395"/>
            <a:ext cx="4147171" cy="148990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79023" y="1756314"/>
            <a:ext cx="1877731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63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0">
              <a:srgbClr val="FFFFFF"/>
            </a:gs>
            <a:gs pos="59000">
              <a:srgbClr val="FFFFFF"/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665516" y="955731"/>
            <a:ext cx="4713514" cy="135021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Необходимые материалы, 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Место и период открытия студии</a:t>
            </a:r>
            <a:endParaRPr lang="ru-RU" sz="2400" b="1" dirty="0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707571" y="2547258"/>
            <a:ext cx="9851572" cy="4452256"/>
          </a:xfrm>
          <a:noFill/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Акриловые </a:t>
            </a:r>
            <a:r>
              <a:rPr lang="ru-RU" sz="2000" dirty="0" smtClean="0"/>
              <a:t>краски: </a:t>
            </a:r>
            <a:r>
              <a:rPr lang="ru-RU" sz="2000" dirty="0"/>
              <a:t>6 цветов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Кисти: </a:t>
            </a:r>
            <a:r>
              <a:rPr lang="ru-RU" sz="2000" dirty="0" smtClean="0"/>
              <a:t>колонок </a:t>
            </a:r>
            <a:r>
              <a:rPr lang="ru-RU" sz="2000" dirty="0"/>
              <a:t>№0, №1, №3, плоская закругленная синтетика №6, №</a:t>
            </a:r>
            <a:r>
              <a:rPr lang="ru-RU" sz="2000" dirty="0" smtClean="0"/>
              <a:t>12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Простой карандаш и ластик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Альбом </a:t>
            </a:r>
            <a:r>
              <a:rPr lang="ru-RU" sz="2000" dirty="0"/>
              <a:t>для </a:t>
            </a:r>
            <a:r>
              <a:rPr lang="ru-RU" sz="2000" dirty="0" smtClean="0"/>
              <a:t>рисования</a:t>
            </a:r>
            <a:endParaRPr lang="ru-RU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Деревянные заготовки игрушек и предметов быта – </a:t>
            </a:r>
            <a:r>
              <a:rPr lang="ru-RU" sz="2000" b="1" dirty="0"/>
              <a:t>предоставляются студией в соответствии с учебно-тематическим планом занятий.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/>
              <a:t>Студия «Матрёна» будет открыта в МОУ СОШ №50 (г.Тверь) с 1 октября 2020г.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/>
              <a:t>Записаться в студию можно начиная с 1 сентября 2020г</a:t>
            </a:r>
            <a:r>
              <a:rPr lang="ru-RU" sz="20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/>
              <a:t>Все возникшие вопросы можно задать по телефону: </a:t>
            </a:r>
            <a:r>
              <a:rPr lang="ru-RU" sz="2000" b="1" dirty="0" smtClean="0"/>
              <a:t>8 915 701 43 13 </a:t>
            </a:r>
            <a:r>
              <a:rPr lang="ru-RU" sz="2000" dirty="0" smtClean="0"/>
              <a:t>(Светлана Владимировна</a:t>
            </a:r>
            <a:r>
              <a:rPr lang="ru-RU" sz="2000" dirty="0" smtClean="0"/>
              <a:t>), </a:t>
            </a:r>
            <a:r>
              <a:rPr lang="ru-RU" sz="2000" b="1" dirty="0" smtClean="0"/>
              <a:t>8 910 931 19 00  </a:t>
            </a:r>
            <a:r>
              <a:rPr lang="ru-RU" sz="2000" dirty="0" smtClean="0"/>
              <a:t>(Наталья Александровна)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sz="20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3321" y="516835"/>
            <a:ext cx="4266441" cy="143123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71969" y="1860620"/>
            <a:ext cx="1877731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64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46097" y="330222"/>
            <a:ext cx="5793439" cy="1102434"/>
          </a:xfrm>
        </p:spPr>
        <p:txBody>
          <a:bodyPr lIns="91428" tIns="45714" rIns="91428" bIns="45714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ahnschrift SemiLight Condensed"/>
                <a:cs typeface="Aharoni" pitchFamily="2" charset="-79"/>
              </a:rPr>
              <a:t>Студия росписи деревянной игрушки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Bahnschrift SemiLight Condensed"/>
              <a:cs typeface="Aharoni" pitchFamily="2" charset="-79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8783" y="3390545"/>
            <a:ext cx="7752521" cy="1413006"/>
          </a:xfrm>
          <a:solidFill>
            <a:schemeClr val="accent4">
              <a:lumMod val="60000"/>
              <a:lumOff val="40000"/>
              <a:alpha val="71000"/>
            </a:schemeClr>
          </a:solidFill>
          <a:ln>
            <a:solidFill>
              <a:schemeClr val="accent2">
                <a:shade val="50000"/>
              </a:schemeClr>
            </a:solidFill>
          </a:ln>
          <a:scene3d>
            <a:camera prst="perspectiveRigh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28" tIns="45714" rIns="91428" bIns="45714">
            <a:normAutofit fontScale="92500"/>
          </a:bodyPr>
          <a:lstStyle/>
          <a:p>
            <a:pPr marL="342856" indent="-342856">
              <a:buFont typeface="Wingdings" panose="05000000000000000000" pitchFamily="2" charset="2"/>
              <a:buChar char="v"/>
            </a:pPr>
            <a:endParaRPr lang="ru-RU" dirty="0" smtClean="0">
              <a:solidFill>
                <a:schemeClr val="tx1"/>
              </a:solidFill>
            </a:endParaRPr>
          </a:p>
          <a:p>
            <a:pPr marL="342856" indent="-342856">
              <a:buFont typeface="Wingdings" panose="05000000000000000000" pitchFamily="2" charset="2"/>
              <a:buChar char="v"/>
            </a:pPr>
            <a:r>
              <a:rPr lang="ru-RU" sz="2600" b="1" i="1" dirty="0" smtClean="0">
                <a:solidFill>
                  <a:schemeClr val="tx1"/>
                </a:solidFill>
              </a:rPr>
              <a:t>Научись расписывать деревянные игрушки!</a:t>
            </a:r>
          </a:p>
          <a:p>
            <a:pPr marL="342856" indent="-342856">
              <a:buFont typeface="Wingdings" panose="05000000000000000000" pitchFamily="2" charset="2"/>
              <a:buChar char="v"/>
            </a:pPr>
            <a:r>
              <a:rPr lang="ru-RU" sz="2600" b="1" i="1" dirty="0" smtClean="0">
                <a:solidFill>
                  <a:schemeClr val="tx1"/>
                </a:solidFill>
              </a:rPr>
              <a:t>Расписывай и забирай игрушки с собой!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4000"/>
                    </a14:imgEffect>
                    <a14:imgEffect>
                      <a14:colorTemperature colorTemp="9764"/>
                    </a14:imgEffect>
                    <a14:imgEffect>
                      <a14:saturation sat="170000"/>
                    </a14:imgEffect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750" y="-630004"/>
            <a:ext cx="5827712" cy="6949440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0"/>
              </a:schemeClr>
            </a:glow>
            <a:softEdge rad="1270000"/>
          </a:effectLst>
        </p:spPr>
      </p:pic>
      <p:sp>
        <p:nvSpPr>
          <p:cNvPr id="10" name="Подзаголовок 4"/>
          <p:cNvSpPr txBox="1">
            <a:spLocks/>
          </p:cNvSpPr>
          <p:nvPr/>
        </p:nvSpPr>
        <p:spPr>
          <a:xfrm>
            <a:off x="1047643" y="5062330"/>
            <a:ext cx="7052310" cy="1510748"/>
          </a:xfrm>
          <a:prstGeom prst="rect">
            <a:avLst/>
          </a:prstGeom>
          <a:blipFill>
            <a:blip r:embed="rId5" cstate="print"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perspectiveLef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28" tIns="45714" rIns="91428" bIns="45714" rtlCol="0">
            <a:normAutofit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2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Записывайся в студию: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8-915-701-43-13,  8-910-931-19-00</a:t>
            </a:r>
          </a:p>
          <a:p>
            <a:pPr marL="342856" indent="-342856">
              <a:buFont typeface="Wingdings" panose="05000000000000000000" pitchFamily="2" charset="2"/>
              <a:buChar char="v"/>
            </a:pP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11" name="Подзаголовок 4"/>
          <p:cNvSpPr txBox="1">
            <a:spLocks/>
          </p:cNvSpPr>
          <p:nvPr/>
        </p:nvSpPr>
        <p:spPr>
          <a:xfrm>
            <a:off x="5146722" y="6915393"/>
            <a:ext cx="5653041" cy="472483"/>
          </a:xfrm>
          <a:prstGeom prst="rect">
            <a:avLst/>
          </a:prstGeom>
          <a:solidFill>
            <a:srgbClr val="D5FBFF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perspectiveRigh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28" tIns="45714" rIns="91428" bIns="45714" rtlCol="0">
            <a:normAutofit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2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i="1" dirty="0" smtClean="0">
                <a:solidFill>
                  <a:srgbClr val="002060"/>
                </a:solidFill>
              </a:rPr>
              <a:t>г.</a:t>
            </a:r>
            <a:r>
              <a:rPr lang="en-US" sz="1800" b="1" i="1" dirty="0" smtClean="0">
                <a:solidFill>
                  <a:srgbClr val="002060"/>
                </a:solidFill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</a:rPr>
              <a:t>Тверь, 1 пер. Вагонников, д.5, МОУ СОШ №50</a:t>
            </a:r>
          </a:p>
          <a:p>
            <a:pPr marL="342856" indent="-342856">
              <a:buFont typeface="Wingdings" panose="05000000000000000000" pitchFamily="2" charset="2"/>
              <a:buChar char="v"/>
            </a:pP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831" y="1255486"/>
            <a:ext cx="5705917" cy="213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54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4944" y="842580"/>
            <a:ext cx="7532835" cy="996380"/>
          </a:xfrm>
        </p:spPr>
        <p:txBody>
          <a:bodyPr>
            <a:noAutofit/>
          </a:bodyPr>
          <a:lstStyle/>
          <a:p>
            <a:r>
              <a:rPr lang="ru-RU" sz="2800" b="1" i="1" dirty="0"/>
              <a:t>Декоративно-прикладное </a:t>
            </a:r>
            <a:r>
              <a:rPr lang="ru-RU" sz="2800" b="1" i="1" dirty="0" smtClean="0"/>
              <a:t>искусство: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746241" y="1676400"/>
            <a:ext cx="3566159" cy="5228103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Дает </a:t>
            </a:r>
            <a:r>
              <a:rPr lang="ru-RU" sz="2400" dirty="0"/>
              <a:t>неограниченную возможность для  </a:t>
            </a:r>
            <a:r>
              <a:rPr lang="ru-RU" sz="2400" dirty="0" smtClean="0"/>
              <a:t>реализации </a:t>
            </a:r>
            <a:r>
              <a:rPr lang="ru-RU" sz="2400" dirty="0"/>
              <a:t>творческого начала каждой </a:t>
            </a:r>
            <a:r>
              <a:rPr lang="ru-RU" sz="2400" dirty="0" smtClean="0"/>
              <a:t>личности</a:t>
            </a:r>
          </a:p>
          <a:p>
            <a:pPr marL="0" indent="0">
              <a:buNone/>
            </a:pP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Кладовая для развития детского творчества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26" y="1676399"/>
            <a:ext cx="6348715" cy="522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79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7520" y="842580"/>
            <a:ext cx="8350259" cy="1270700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Роспись по дереву – </a:t>
            </a:r>
            <a:r>
              <a:rPr lang="ru-RU" sz="1400" b="1" i="1" dirty="0" smtClean="0"/>
              <a:t>одно из направлений декоративно-прикладного искусства, берущее свое начало в народном творчестве</a:t>
            </a:r>
            <a:r>
              <a:rPr lang="ru-RU" sz="2800" b="1" i="1" dirty="0" smtClean="0"/>
              <a:t>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44" y="1718187"/>
            <a:ext cx="9298260" cy="552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27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365250" y="768350"/>
            <a:ext cx="9434513" cy="11747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Фабрика «Тверские сувениры» - </a:t>
            </a:r>
            <a:r>
              <a:rPr lang="ru-RU" sz="1800" dirty="0" smtClean="0">
                <a:latin typeface="Bahnschrift SemiLight Condensed" panose="020B0502040204020203" pitchFamily="34" charset="0"/>
              </a:rPr>
              <a:t>старейшее предприятие  г.Твери в сфере производства изделий художественного промысла из дерева 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1745672"/>
            <a:ext cx="5515026" cy="51642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154" y="1756558"/>
            <a:ext cx="5062920" cy="516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41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365250" y="275791"/>
            <a:ext cx="9434513" cy="109061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Фабрика «Тверские сувениры» - </a:t>
            </a:r>
            <a:r>
              <a:rPr lang="ru-RU" sz="1800" dirty="0" smtClean="0">
                <a:latin typeface="Bahnschrift SemiLight Condensed" panose="020B0502040204020203" pitchFamily="34" charset="0"/>
              </a:rPr>
              <a:t>место, где создаются  сувениры, которые  несут в себе ценности нашего народа 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322" y="1417059"/>
            <a:ext cx="3616037" cy="35121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80" y="1548245"/>
            <a:ext cx="3576349" cy="36576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7" y="1514475"/>
            <a:ext cx="3148444" cy="35121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14" y="4434320"/>
            <a:ext cx="3695993" cy="29772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7" y="5026603"/>
            <a:ext cx="3108466" cy="23850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730" y="4070639"/>
            <a:ext cx="3378629" cy="334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52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64944" y="170822"/>
            <a:ext cx="7905438" cy="143691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Продукция фабрики – </a:t>
            </a:r>
            <a:r>
              <a:rPr lang="ru-RU" sz="2400" dirty="0" smtClean="0">
                <a:latin typeface="Bahnschrift SemiLight Condensed" panose="020B0502040204020203" pitchFamily="34" charset="0"/>
              </a:rPr>
              <a:t>уникальные художественные изделия творческого ручного труда мастеров</a:t>
            </a:r>
            <a:endParaRPr lang="ru-RU" sz="2400" dirty="0">
              <a:latin typeface="Bahnschrift SemiLight Condensed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1" y="1356527"/>
            <a:ext cx="3697793" cy="29140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535" y="1356527"/>
            <a:ext cx="2411604" cy="29140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39" y="1356528"/>
            <a:ext cx="3898760" cy="29140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4" y="4270550"/>
            <a:ext cx="3778180" cy="31551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96" y="4270548"/>
            <a:ext cx="2311120" cy="31551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1" y="4270547"/>
            <a:ext cx="1906513" cy="31551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477" y="4300691"/>
            <a:ext cx="2220686" cy="312504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62" y="4270547"/>
            <a:ext cx="1899137" cy="315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21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4944" y="432080"/>
            <a:ext cx="7532835" cy="11354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Создание студии росписи деревянного сувенира – желание детей!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" y="1939332"/>
            <a:ext cx="4933741" cy="4947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433" y="1939332"/>
            <a:ext cx="5305530" cy="494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92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67409" y="3527324"/>
            <a:ext cx="8752378" cy="4032351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Цель студии</a:t>
            </a:r>
            <a:r>
              <a:rPr lang="ru-RU" dirty="0" smtClean="0"/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Bahnschrift SemiLight Condensed" panose="020B0502040204020203" pitchFamily="34" charset="0"/>
              </a:rPr>
              <a:t>Развитие художественно-творческих способностей у детей</a:t>
            </a:r>
          </a:p>
          <a:p>
            <a:r>
              <a:rPr lang="ru-RU" b="1" dirty="0" smtClean="0"/>
              <a:t>Задачи студии</a:t>
            </a:r>
            <a:r>
              <a:rPr lang="ru-RU" dirty="0" smtClean="0"/>
              <a:t>: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Bahnschrift SemiLight Condensed" panose="020B0502040204020203" pitchFamily="34" charset="0"/>
              </a:rPr>
              <a:t>Овладение </a:t>
            </a:r>
            <a:r>
              <a:rPr lang="ru-RU" sz="2000" dirty="0" smtClean="0">
                <a:latin typeface="Bahnschrift SemiLight Condensed" panose="020B0502040204020203" pitchFamily="34" charset="0"/>
              </a:rPr>
              <a:t>теоретическими </a:t>
            </a:r>
            <a:r>
              <a:rPr lang="ru-RU" sz="2000" dirty="0" smtClean="0">
                <a:latin typeface="Bahnschrift SemiLight Condensed" panose="020B0502040204020203" pitchFamily="34" charset="0"/>
              </a:rPr>
              <a:t>знаниями о разных видах народной росписи по дереву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Bahnschrift SemiLight Condensed" panose="020B0502040204020203" pitchFamily="34" charset="0"/>
              </a:rPr>
              <a:t>Овладение </a:t>
            </a:r>
            <a:r>
              <a:rPr lang="ru-RU" sz="2000" dirty="0">
                <a:latin typeface="Bahnschrift SemiLight Condensed" panose="020B0502040204020203" pitchFamily="34" charset="0"/>
              </a:rPr>
              <a:t>ребенком навыка росписи по образцам (прямое </a:t>
            </a:r>
            <a:r>
              <a:rPr lang="ru-RU" sz="2000" dirty="0" smtClean="0">
                <a:latin typeface="Bahnschrift SemiLight Condensed" panose="020B0502040204020203" pitchFamily="34" charset="0"/>
              </a:rPr>
              <a:t>копирование)</a:t>
            </a:r>
          </a:p>
          <a:p>
            <a:r>
              <a:rPr lang="ru-RU" sz="2000" dirty="0" smtClean="0">
                <a:latin typeface="Bahnschrift Semi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     Достижение умения </a:t>
            </a:r>
            <a:r>
              <a:rPr lang="ru-RU" sz="2000" dirty="0">
                <a:latin typeface="Bahnschrift Semi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ребенка выполнять поисковые творческие задания, на основе полученных навыков росписи </a:t>
            </a:r>
            <a:endParaRPr lang="ru-RU" sz="2000" dirty="0" smtClean="0">
              <a:latin typeface="Bahnschrift SemiLigh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Bahnschrift SemiLight Condensed" panose="020B0502040204020203" pitchFamily="34" charset="0"/>
              </a:rPr>
              <a:t>4.     Создание собственной игрушки</a:t>
            </a:r>
          </a:p>
          <a:p>
            <a:pPr algn="ctr"/>
            <a:r>
              <a:rPr lang="ru-RU" sz="2000" dirty="0" smtClean="0">
                <a:latin typeface="Bahnschrift SemiLight Condensed" panose="020B0502040204020203" pitchFamily="34" charset="0"/>
              </a:rPr>
              <a:t>                                                       </a:t>
            </a:r>
            <a:r>
              <a:rPr lang="ru-RU" sz="2000" b="1" dirty="0" smtClean="0">
                <a:latin typeface="Bahnschrift SemiLight Condensed" panose="020B0502040204020203" pitchFamily="34" charset="0"/>
              </a:rPr>
              <a:t>Итог</a:t>
            </a:r>
            <a:r>
              <a:rPr lang="ru-RU" sz="2000" dirty="0" smtClean="0">
                <a:latin typeface="Bahnschrift SemiLight Condensed" panose="020B0502040204020203" pitchFamily="34" charset="0"/>
              </a:rPr>
              <a:t>: участие в выставках и конкурсах</a:t>
            </a:r>
            <a:endParaRPr lang="ru-RU" sz="2000" dirty="0">
              <a:latin typeface="Bahnschrift SemiLight Condensed" panose="020B0502040204020203" pitchFamily="34" charset="0"/>
            </a:endParaRP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90" y="652789"/>
            <a:ext cx="2180168" cy="26907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3932" y="633493"/>
            <a:ext cx="7015831" cy="22422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43598" y="2663687"/>
            <a:ext cx="2953062" cy="60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382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blipFill dpi="0" rotWithShape="1">
          <a:blip xmlns:r="http://schemas.openxmlformats.org/officeDocument/2006/relationships" r:embed="rId1"/>
          <a:srcRect/>
          <a:stretch>
            <a:fillRect l="49000" t="-14000" r="-10000" b="-10000"/>
          </a:stretch>
        </a:blipFill>
        <a:ln>
          <a:gradFill>
            <a:gsLst>
              <a:gs pos="0">
                <a:srgbClr val="FF0000"/>
              </a:gs>
              <a:gs pos="100000">
                <a:srgbClr val="FF000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>
          <a:glow rad="228600">
            <a:schemeClr val="accent2">
              <a:lumMod val="75000"/>
              <a:alpha val="40000"/>
            </a:schemeClr>
          </a:glow>
        </a:effectLst>
      </a:spPr>
      <a:bodyPr vert="horz" wrap="none" lIns="0" tIns="0" rIns="0" bIns="0" rtlCol="0" anchor="t" anchorCtr="1">
        <a:noAutofit/>
        <a:scene3d>
          <a:camera prst="orthographicFront"/>
          <a:lightRig rig="threePt" dir="t"/>
        </a:scene3d>
        <a:sp3d extrusionH="57150">
          <a:bevelT w="38100" h="38100" prst="relaxedInset"/>
        </a:sp3d>
      </a:bodyPr>
      <a:lstStyle>
        <a:defPPr>
          <a:defRPr sz="3200" b="1" dirty="0" smtClean="0"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  <a:cs typeface="Calibri Light" panose="020F03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10016</TotalTime>
  <Words>559</Words>
  <Application>Microsoft Office PowerPoint</Application>
  <PresentationFormat>Произвольный</PresentationFormat>
  <Paragraphs>76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DFKai-SB</vt:lpstr>
      <vt:lpstr>Aharoni</vt:lpstr>
      <vt:lpstr>Arabic Typesetting</vt:lpstr>
      <vt:lpstr>Arial</vt:lpstr>
      <vt:lpstr>Arial Black</vt:lpstr>
      <vt:lpstr>Bahnschrift SemiLight Condensed</vt:lpstr>
      <vt:lpstr>Book Antiqua</vt:lpstr>
      <vt:lpstr>Calibri</vt:lpstr>
      <vt:lpstr>Century Gothic</vt:lpstr>
      <vt:lpstr>Times New Roman</vt:lpstr>
      <vt:lpstr>Wingdings</vt:lpstr>
      <vt:lpstr>След самолета</vt:lpstr>
      <vt:lpstr>    Студия росписи деревянной игрушки </vt:lpstr>
      <vt:lpstr>Студия росписи деревянной игрушки</vt:lpstr>
      <vt:lpstr>Декоративно-прикладное искусство:  </vt:lpstr>
      <vt:lpstr>Роспись по дереву – одно из направлений декоративно-прикладного искусства, берущее свое начало в народном творчестве  </vt:lpstr>
      <vt:lpstr>Фабрика «Тверские сувениры» - старейшее предприятие  г.Твери в сфере производства изделий художественного промысла из дерева  </vt:lpstr>
      <vt:lpstr>Фабрика «Тверские сувениры» - место, где создаются  сувениры, которые  несут в себе ценности нашего народа  </vt:lpstr>
      <vt:lpstr>Продукция фабрики – уникальные художественные изделия творческого ручного труда мастеров</vt:lpstr>
      <vt:lpstr>Создание студии росписи деревянного сувенира – желание детей!</vt:lpstr>
      <vt:lpstr>Презентация PowerPoint</vt:lpstr>
      <vt:lpstr>Программа студии  рассчитана на 3 года и соответствует 3-м возрастным категориям</vt:lpstr>
      <vt:lpstr>1-й год занятий (младшая группа):  - приобретение базовых знаний и умений о простейших    приемах и техниках работы; -  роспись простых деревянных заготовок по образцу; -  обучение организации своего рабочего места</vt:lpstr>
      <vt:lpstr>     2-й год занятий (средняя группа):  - изучение различных видов народных промыслов росписи по дереву; -  изготовление как простых, так и  более сложных по технике выполнения изделий</vt:lpstr>
      <vt:lpstr>3-й год занятий (старшая группа): - изучение различных видов народных промыслов росписи по дереву; -  изготовление  сложных по технике выполнения изделий; -  проектная деятельность на основе полученных навыков и знаний по разработке замысла и  воплощение его в изделии. </vt:lpstr>
      <vt:lpstr>Систематические занятия в студии – это …</vt:lpstr>
      <vt:lpstr>Необходимые материалы,  Место и период открытия студии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Маркетолог MyFit</dc:creator>
  <cp:lastModifiedBy>Дети</cp:lastModifiedBy>
  <cp:revision>130</cp:revision>
  <dcterms:created xsi:type="dcterms:W3CDTF">2020-01-16T13:21:34Z</dcterms:created>
  <dcterms:modified xsi:type="dcterms:W3CDTF">2020-09-02T07:55:40Z</dcterms:modified>
</cp:coreProperties>
</file>