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8" r:id="rId2"/>
    <p:sldId id="257" r:id="rId3"/>
    <p:sldId id="263" r:id="rId4"/>
    <p:sldId id="279" r:id="rId5"/>
    <p:sldId id="258" r:id="rId6"/>
    <p:sldId id="260" r:id="rId7"/>
    <p:sldId id="262" r:id="rId8"/>
    <p:sldId id="264" r:id="rId9"/>
    <p:sldId id="265" r:id="rId10"/>
    <p:sldId id="266" r:id="rId11"/>
    <p:sldId id="276" r:id="rId12"/>
    <p:sldId id="268" r:id="rId13"/>
    <p:sldId id="269" r:id="rId14"/>
    <p:sldId id="275" r:id="rId15"/>
    <p:sldId id="273" r:id="rId16"/>
    <p:sldId id="274" r:id="rId17"/>
    <p:sldId id="26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B6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708920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Профилактика респираторных заболеваний у детей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58200" cy="1515616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ФГБОУ ВО Тверского ГМУ Минздрава России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Кафедра педиатрии педиатрического факультета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401568" y="4869160"/>
            <a:ext cx="3742432" cy="1752600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Выполнила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студентка 307 группы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педиатрического факультета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Набиева </a:t>
            </a:r>
            <a:r>
              <a:rPr kumimoji="0" lang="ru-RU" sz="24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Аделия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rgbClr val="4E5B6F"/>
                </a:solidFill>
              </a:rPr>
              <a:t>Укрепление здоровь</a:t>
            </a:r>
            <a:r>
              <a:rPr lang="ru-RU" sz="3100" b="1" dirty="0" smtClean="0">
                <a:solidFill>
                  <a:srgbClr val="4E5B6F"/>
                </a:solidFill>
              </a:rPr>
              <a:t>я, </a:t>
            </a:r>
            <a:r>
              <a:rPr lang="ru-RU" sz="3100" b="1" i="1" dirty="0" smtClean="0">
                <a:solidFill>
                  <a:srgbClr val="4E5B6F"/>
                </a:solidFill>
              </a:rPr>
              <a:t>занятия спор</a:t>
            </a:r>
            <a:r>
              <a:rPr lang="ru-RU" sz="3100" b="1" dirty="0" smtClean="0">
                <a:solidFill>
                  <a:srgbClr val="4E5B6F"/>
                </a:solidFill>
              </a:rPr>
              <a:t>том и </a:t>
            </a:r>
            <a:r>
              <a:rPr lang="ru-RU" sz="3100" b="1" i="1" dirty="0" smtClean="0">
                <a:solidFill>
                  <a:srgbClr val="4E5B6F"/>
                </a:solidFill>
              </a:rPr>
              <a:t>закаливание организма</a:t>
            </a:r>
            <a:r>
              <a:rPr lang="ru-RU" sz="3100" b="1" dirty="0" smtClean="0">
                <a:solidFill>
                  <a:srgbClr val="4E5B6F"/>
                </a:solidFill>
              </a:rPr>
              <a:t>, полноценное питание – это тоже немаловажные способы профилактики гриппа и прочих инфекционных заболеваний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6" name="Picture 2" descr="ᐈ Определение ограничений для спорта у детей ⏩【Безопасный спорт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492896"/>
            <a:ext cx="4355975" cy="2251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Діти та спорт | Блог | Медичний центр Святої Параскеви у Львов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437112"/>
            <a:ext cx="446449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Здоровое питание: меню на неделю. Рецепты для ленивы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851920" cy="251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Здоровое питание. Простые правил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4139952" cy="203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76672"/>
            <a:ext cx="4248472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Следует соблюдать сбалансированную диету, употреблять в пищу достаточное количество витаминов, прежде всего,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витамина 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не секрет, что в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зимнее и весеннее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их количество в нашей пище невелико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2852936"/>
            <a:ext cx="4427984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Большое количество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витамина 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содержится: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квашеной и в цветной капусте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клюкве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чёрной смородине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лимонах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киви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мандаринах, апельсинах, грейпфрутах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плодах шиповника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облепихе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зелени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6082" name="AutoShape 2" descr="Ученые: витамин С – не панацея от коронавируса - Пронед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Ученые: витамин С – не панацея от коронавируса - Пронед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Ученые: витамин С – не панацея от коронавируса - Пронед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427984" cy="3240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6088" name="AutoShape 8" descr="Витамин 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0" name="Picture 10" descr="Витамин 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188640"/>
            <a:ext cx="455295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813995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также обратить внимание на ваш распорядок дня–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хороший сон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переутомлений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также залог сильного иммунитета.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Сон - залог здоровья, красоты и молод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667500" cy="463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4536504" cy="5544616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лучшей сопротивляемости организма очень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 закаливания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Ведь если организм не готов к стрессовым ситуациям (резкие перепады температуры при переходе из помещения на улицу и обратно), то иммунитет «даст слабину», и вирус с лёгкостью найдёт в таком теле «приют</a:t>
            </a:r>
            <a:r>
              <a:rPr lang="ru-RU" sz="2800" dirty="0" smtClean="0"/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170" name="AutoShape 2" descr="ЗАКАЛИВАНИЕ ДЕТЕЙ В ЛЕТНИЙ ПЕРИОД | КГБУ &quot;Комсомольский-на-Амур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ЗАКАЛИВАНИЕ ДЕТЕЙ В ЛЕТНИЙ ПЕРИОД | КГБУ &quot;Комсомольский-на-Амур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Закаливание водой |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813370" cy="3281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ЗАКАЛИВАНИЕ ДЕТЕЙ В ЛЕТНИЙ ПЕРИОД | КГБУ &quot;Комсомольский-на-Амуре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960440" cy="2324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Избегайте переохлаждения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6182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замерзания </a:t>
            </a:r>
            <a:r>
              <a:rPr lang="ru-RU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ног и носа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как ослабленный организм может быстрее заразиться.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5062" name="Picture 6" descr="Нужны теплые вещи | ВОСТОК-S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4322238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Что делать, если замерзли ноги? | Дом и семья | ШколаЖизн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80928"/>
            <a:ext cx="4323182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3528" y="260648"/>
            <a:ext cx="4040188" cy="3951288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наиболее распространённых и доступных средств профилактики гриппа считается ватно-марлевая повязка (маска).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Менять на новую ее следует 1 раз в 2 часа.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2564904"/>
            <a:ext cx="4041775" cy="468312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только используемая маска становится сырой (влажной), её необходимо заменить на новую маску.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маска может задерживать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влага в выдыхаемом вами воздухе позволяет им сохранять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жизнеспособность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длительное время.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Маска медицинская детская одноразовая"/>
          <p:cNvPicPr>
            <a:picLocks noChangeAspect="1" noChangeArrowheads="1"/>
          </p:cNvPicPr>
          <p:nvPr/>
        </p:nvPicPr>
        <p:blipFill>
          <a:blip r:embed="rId2" cstate="print"/>
          <a:srcRect t="14856" b="14810"/>
          <a:stretch>
            <a:fillRect/>
          </a:stretch>
        </p:blipFill>
        <p:spPr bwMode="auto">
          <a:xfrm>
            <a:off x="611560" y="4005064"/>
            <a:ext cx="4056261" cy="2852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Маска медицинская лицевая в Санкт-Петербурге. Цена товара от 42 до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8" name="Picture 6" descr="Помогает ли маска от китайского коронавируса | Пикаб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32656"/>
            <a:ext cx="2483768" cy="2244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филактика гриппа симптомы"/>
          <p:cNvPicPr>
            <a:picLocks noChangeAspect="1" noChangeArrowheads="1"/>
          </p:cNvPicPr>
          <p:nvPr/>
        </p:nvPicPr>
        <p:blipFill>
          <a:blip r:embed="rId2" cstate="print"/>
          <a:srcRect l="60404" t="25587"/>
          <a:stretch>
            <a:fillRect/>
          </a:stretch>
        </p:blipFill>
        <p:spPr bwMode="auto">
          <a:xfrm>
            <a:off x="251520" y="476672"/>
            <a:ext cx="4281770" cy="569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Чек-лист: 10 пунктов, по которым можно распознать хорошего врача"/>
          <p:cNvPicPr>
            <a:picLocks noChangeAspect="1" noChangeArrowheads="1"/>
          </p:cNvPicPr>
          <p:nvPr/>
        </p:nvPicPr>
        <p:blipFill>
          <a:blip r:embed="rId3" cstate="print"/>
          <a:srcRect l="25445" r="8111"/>
          <a:stretch>
            <a:fillRect/>
          </a:stretch>
        </p:blipFill>
        <p:spPr bwMode="auto">
          <a:xfrm>
            <a:off x="4644008" y="1484784"/>
            <a:ext cx="4176464" cy="3928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Внимание!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Недопустимо, чтобы больные или родители заболевших детей самостоятельно начинали приём </a:t>
            </a:r>
            <a:r>
              <a:rPr lang="ru-R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антибиотиков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(часто неоправданный).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78092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chemeClr val="accent1"/>
              </a:buClr>
              <a:buSzPct val="110000"/>
            </a:pPr>
            <a:r>
              <a:rPr lang="ru-RU" sz="2400" b="1" u="sng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Антибиотики способствуют</a:t>
            </a:r>
            <a:r>
              <a:rPr lang="ru-RU" sz="2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b="1" u="sng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возникновению аллергических реакций</a:t>
            </a:r>
          </a:p>
          <a:p>
            <a:pPr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переходу заболевания в хроническую форму</a:t>
            </a:r>
          </a:p>
          <a:p>
            <a:pPr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возникновению </a:t>
            </a:r>
            <a:r>
              <a:rPr lang="ru-RU" sz="2400" b="1" dirty="0" err="1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дисбактериоза</a:t>
            </a:r>
            <a:endParaRPr lang="ru-RU" sz="2400" b="1" dirty="0" smtClean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accent1"/>
              </a:buClr>
              <a:buSzPct val="11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формированию устойчивых форм бактерий.</a:t>
            </a:r>
            <a:r>
              <a:rPr lang="ru-RU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rgbClr val="4E5B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Дисбактериоз: реальная проблема или раскрученный миф. Когда стоит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621947" cy="2412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Антибиотики: мифы и реа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25144"/>
            <a:ext cx="3343603" cy="1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2191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4E5B6F"/>
                </a:solidFill>
              </a:rPr>
              <a:t>Предотвратить болезнь гораздо легче, чем потом её лечить!</a:t>
            </a:r>
            <a:r>
              <a:rPr lang="ru-RU" dirty="0" smtClean="0">
                <a:solidFill>
                  <a:srgbClr val="4E5B6F"/>
                </a:solidFill>
              </a:rPr>
              <a:t/>
            </a:r>
            <a:br>
              <a:rPr lang="ru-RU" dirty="0" smtClean="0">
                <a:solidFill>
                  <a:srgbClr val="4E5B6F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здоровы!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endParaRPr lang="ru-RU" sz="4400" b="1" i="1" dirty="0"/>
          </a:p>
        </p:txBody>
      </p:sp>
      <p:pic>
        <p:nvPicPr>
          <p:cNvPr id="47106" name="Picture 2" descr="Есть ли у наших врачей синдром Флоренс Найтингей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120680" cy="3689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7704856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Насморк, головная боль, температура, разбитое состояние… </a:t>
            </a:r>
          </a:p>
          <a:p>
            <a:pPr algn="r">
              <a:buNone/>
            </a:pPr>
            <a:r>
              <a:rPr lang="ru-RU" b="1" i="1" dirty="0" smtClean="0"/>
              <a:t>Если верить статистике, 95% всех инфекционных заболеваний — это так называемые простуды, а точнее — ОРВИ и грипп. </a:t>
            </a:r>
          </a:p>
          <a:p>
            <a:pPr algn="ctr">
              <a:buNone/>
            </a:pPr>
            <a:r>
              <a:rPr lang="ru-RU" b="1" i="1" dirty="0" smtClean="0"/>
              <a:t>Но в самом ли деле болезнь — неизбежный спутник осенне-зимнего сезона, или эффективная профилактика гриппа и простуд действительно существует?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17414" name="AutoShape 6" descr="вирус, вирусный вектор,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вирус, вирусный вектор,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4" name="Picture 16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61970" cy="1772816"/>
          </a:xfrm>
          <a:prstGeom prst="rect">
            <a:avLst/>
          </a:prstGeom>
          <a:noFill/>
        </p:spPr>
      </p:pic>
      <p:pic>
        <p:nvPicPr>
          <p:cNvPr id="17428" name="Picture 20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2889">
            <a:off x="7271274" y="5016902"/>
            <a:ext cx="1984800" cy="1508449"/>
          </a:xfrm>
          <a:prstGeom prst="rect">
            <a:avLst/>
          </a:prstGeom>
          <a:noFill/>
        </p:spPr>
      </p:pic>
      <p:pic>
        <p:nvPicPr>
          <p:cNvPr id="17434" name="Picture 26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764704"/>
            <a:ext cx="1187624" cy="973852"/>
          </a:xfrm>
          <a:prstGeom prst="rect">
            <a:avLst/>
          </a:prstGeom>
          <a:noFill/>
        </p:spPr>
      </p:pic>
      <p:pic>
        <p:nvPicPr>
          <p:cNvPr id="20" name="Picture 20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2889">
            <a:off x="8067979" y="4491790"/>
            <a:ext cx="734556" cy="558263"/>
          </a:xfrm>
          <a:prstGeom prst="rect">
            <a:avLst/>
          </a:prstGeom>
          <a:noFill/>
        </p:spPr>
      </p:pic>
      <p:pic>
        <p:nvPicPr>
          <p:cNvPr id="17438" name="Picture 30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0033">
            <a:off x="-76082" y="4989170"/>
            <a:ext cx="1495898" cy="1551994"/>
          </a:xfrm>
          <a:prstGeom prst="rect">
            <a:avLst/>
          </a:prstGeom>
          <a:noFill/>
        </p:spPr>
      </p:pic>
      <p:pic>
        <p:nvPicPr>
          <p:cNvPr id="17440" name="Picture 32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908720"/>
            <a:ext cx="1547664" cy="1499023"/>
          </a:xfrm>
          <a:prstGeom prst="rect">
            <a:avLst/>
          </a:prstGeom>
          <a:noFill/>
        </p:spPr>
      </p:pic>
      <p:pic>
        <p:nvPicPr>
          <p:cNvPr id="17442" name="Picture 34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620688"/>
            <a:ext cx="817790" cy="792088"/>
          </a:xfrm>
          <a:prstGeom prst="rect">
            <a:avLst/>
          </a:prstGeom>
          <a:noFill/>
        </p:spPr>
      </p:pic>
      <p:pic>
        <p:nvPicPr>
          <p:cNvPr id="26" name="Picture 30" descr="Вирус на прозрачном фоне (пнг)– Вирус 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20033">
            <a:off x="255759" y="4293945"/>
            <a:ext cx="786603" cy="81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Опасно! Инфекция!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136904" cy="3024336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Острые респираторные инфекции</a:t>
            </a:r>
            <a:r>
              <a:rPr lang="ru-RU" b="1" dirty="0" smtClean="0"/>
              <a:t> (ОРИ) - наиболее частая инфекционная патология у детей.</a:t>
            </a:r>
          </a:p>
          <a:p>
            <a:r>
              <a:rPr lang="ru-RU" b="1" dirty="0" smtClean="0"/>
              <a:t>Характеризуется сезонным осенне-зимним подъемом и способностью вызывать вспышки заболеваний в организованных коллективах.</a:t>
            </a:r>
          </a:p>
          <a:p>
            <a:r>
              <a:rPr lang="ru-RU" b="1" u="sng" dirty="0" smtClean="0"/>
              <a:t>Источники инфекции</a:t>
            </a:r>
            <a:r>
              <a:rPr lang="ru-RU" b="1" dirty="0" smtClean="0"/>
              <a:t> – заболевшие или носители инфекций.</a:t>
            </a:r>
          </a:p>
          <a:p>
            <a:endParaRPr lang="ru-RU" b="1" dirty="0" smtClean="0"/>
          </a:p>
        </p:txBody>
      </p:sp>
      <p:pic>
        <p:nvPicPr>
          <p:cNvPr id="19458" name="Picture 2" descr="профилактика гриппа симптомы"/>
          <p:cNvPicPr>
            <a:picLocks noChangeAspect="1" noChangeArrowheads="1"/>
          </p:cNvPicPr>
          <p:nvPr/>
        </p:nvPicPr>
        <p:blipFill>
          <a:blip r:embed="rId2" cstate="print"/>
          <a:srcRect t="31735" r="39971" b="39500"/>
          <a:stretch>
            <a:fillRect/>
          </a:stretch>
        </p:blipFill>
        <p:spPr bwMode="auto">
          <a:xfrm>
            <a:off x="3671392" y="3717032"/>
            <a:ext cx="5472608" cy="2986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1" name="Picture 3" descr="Во сколько обходится государству лечение ВИЧ-позитивных гражд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31562"/>
            <a:ext cx="3408313" cy="1926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Что такое сезонный грип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3600400" cy="28529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u="sng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Острые респираторные инфекции</a:t>
            </a:r>
            <a:r>
              <a:rPr lang="ru-RU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серьезная проблема для здоровья,</a:t>
            </a:r>
            <a:r>
              <a:rPr lang="en-US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как высоки риски развития осложнений(особенно у детей)</a:t>
            </a: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111552" y="3573016"/>
            <a:ext cx="4032448" cy="50405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 наиболее тяжелым заболеванием по 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течению и риску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развития осложнений из всех ОРИ является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грипп.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ru-RU" sz="20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мире заболевает до 5 </a:t>
            </a:r>
            <a:r>
              <a:rPr lang="ru-RU" sz="2000" b="1" noProof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sz="2000" b="1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человек.</a:t>
            </a:r>
            <a:endParaRPr kumimoji="0" lang="ru-RU" sz="2000" b="1" i="0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Насколько на самом деле жизнеспособен вирус гриппа - MixStu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859" y="260648"/>
            <a:ext cx="4495141" cy="299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Сколько сохраняется вирус гриппа. Сколько живут бактерии и вирусы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4710218" cy="3334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надевать маску и пить лекарства, стоит пересмотреть 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 привычки!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Как перестать всё время думать о работе - Лайфхакер"/>
          <p:cNvPicPr>
            <a:picLocks noChangeAspect="1" noChangeArrowheads="1"/>
          </p:cNvPicPr>
          <p:nvPr/>
        </p:nvPicPr>
        <p:blipFill>
          <a:blip r:embed="rId2" cstate="print"/>
          <a:srcRect l="17153" r="16569"/>
          <a:stretch>
            <a:fillRect/>
          </a:stretch>
        </p:blipFill>
        <p:spPr bwMode="auto">
          <a:xfrm>
            <a:off x="251520" y="2132856"/>
            <a:ext cx="4032448" cy="3042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Хорошая конверсия в продажи: не заставляй клиента думать ..."/>
          <p:cNvPicPr>
            <a:picLocks noChangeAspect="1" noChangeArrowheads="1"/>
          </p:cNvPicPr>
          <p:nvPr/>
        </p:nvPicPr>
        <p:blipFill>
          <a:blip r:embed="rId3" cstate="print"/>
          <a:srcRect l="17052" r="22696"/>
          <a:stretch>
            <a:fillRect/>
          </a:stretch>
        </p:blipFill>
        <p:spPr bwMode="auto">
          <a:xfrm>
            <a:off x="4499992" y="3068960"/>
            <a:ext cx="4644008" cy="3523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3429000"/>
            <a:ext cx="3888432" cy="4293096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стоит находиться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местах большого скопления людей: </a:t>
            </a:r>
          </a:p>
          <a:p>
            <a:pPr inden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кинотеатрах</a:t>
            </a:r>
          </a:p>
          <a:p>
            <a:pPr inden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торговых центрах</a:t>
            </a:r>
          </a:p>
          <a:p>
            <a:pPr inden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общественном транспорте.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51520" y="188640"/>
            <a:ext cx="4041775" cy="259228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 период болезни не нужно:</a:t>
            </a:r>
          </a:p>
          <a:p>
            <a:pPr marL="90488" indent="-90488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пожимать руки</a:t>
            </a:r>
          </a:p>
          <a:p>
            <a:pPr marL="90488" indent="-90488"/>
            <a:r>
              <a:rPr lang="ru-RU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обниматься</a:t>
            </a:r>
          </a:p>
          <a:p>
            <a:pPr marL="90488" indent="-90488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целовать </a:t>
            </a:r>
          </a:p>
          <a:p>
            <a:pPr marL="90488" indent="-90488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иначе контактировать с окружающими.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Карантин и самоизоляция: 5 способов восстановить силы, не выходя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60648"/>
            <a:ext cx="4498228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Полная самоизоляция в Бурятии продлена до 30 апреля - Влас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367149" cy="291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8770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профилактике респираторных заболеваний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делятся на две категории:</a:t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специфические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3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неспецифические</a:t>
            </a:r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Первая вакцина от рака поджелудочной железы успешно прошл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247456" cy="2996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Конкурс слоганов по темам здорового образа жизни среди молодежи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048" y="3501008"/>
            <a:ext cx="4895952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НЕОБХОДИМО:</a:t>
            </a:r>
            <a:endParaRPr lang="ru-RU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профилактика гриппа симптомы"/>
          <p:cNvPicPr>
            <a:picLocks noChangeAspect="1" noChangeArrowheads="1"/>
          </p:cNvPicPr>
          <p:nvPr/>
        </p:nvPicPr>
        <p:blipFill>
          <a:blip r:embed="rId2" cstate="print"/>
          <a:srcRect t="68432" r="42978"/>
          <a:stretch>
            <a:fillRect/>
          </a:stretch>
        </p:blipFill>
        <p:spPr bwMode="auto">
          <a:xfrm>
            <a:off x="0" y="1052736"/>
            <a:ext cx="9144000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тобы не заболеть коронавирусом, очень важно мыть руки. Как делать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9745" y="0"/>
            <a:ext cx="2304255" cy="2304256"/>
          </a:xfrm>
          <a:prstGeom prst="rect">
            <a:avLst/>
          </a:prstGeom>
          <a:noFill/>
        </p:spPr>
      </p:pic>
      <p:pic>
        <p:nvPicPr>
          <p:cNvPr id="12292" name="Picture 4" descr="Как поддерживать чистоту и порядок в дом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44958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4" name="Picture 6" descr="Личная гиги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552272" cy="29249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44210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эпидемии гриппа для профилактики заражения необходимо:</a:t>
            </a:r>
          </a:p>
          <a:p>
            <a:pPr algn="ctr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проводить ежедневную влажную уборку</a:t>
            </a: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соблюдать </a:t>
            </a: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личную гигиену:</a:t>
            </a:r>
          </a:p>
          <a:p>
            <a:pPr>
              <a:buNone/>
            </a:pP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-рекомендуется проводить регулярный «туалет носа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-мытьё </a:t>
            </a: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дважды в день передних отделов носа с мылом</a:t>
            </a:r>
          </a:p>
          <a:p>
            <a:pPr>
              <a:buNone/>
            </a:pPr>
            <a:r>
              <a:rPr lang="ru-RU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-это удаляет микробы, попавшие в полость носа с вдыхаемым воздухом</a:t>
            </a:r>
            <a:endParaRPr lang="ru-RU" sz="3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прихода домой всегда необходимо </a:t>
            </a:r>
            <a:r>
              <a:rPr lang="ru-RU" sz="3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мыть руки с </a:t>
            </a:r>
            <a:r>
              <a:rPr lang="ru-RU" sz="3400" b="1" u="sng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мылом</a:t>
            </a:r>
            <a:r>
              <a:rPr lang="ru-RU" sz="3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(инфекция легко передаётся через грязные руки)</a:t>
            </a:r>
            <a:br>
              <a:rPr lang="ru-RU" sz="3400" b="1" dirty="0" smtClean="0">
                <a:solidFill>
                  <a:srgbClr val="4E5B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400" dirty="0" smtClean="0"/>
              <a:t/>
            </a:r>
            <a:br>
              <a:rPr lang="ru-RU" sz="3400" dirty="0" smtClean="0"/>
            </a:b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538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Профилактика респираторных заболеваний у детей</vt:lpstr>
      <vt:lpstr>Слайд 2</vt:lpstr>
      <vt:lpstr>Опасно! Инфекция!</vt:lpstr>
      <vt:lpstr>Слайд 4</vt:lpstr>
      <vt:lpstr>Слайд 5</vt:lpstr>
      <vt:lpstr>Слайд 6</vt:lpstr>
      <vt:lpstr>Меры по профилактике респираторных заболеваний делятся на две категории:   специфические и неспецифические </vt:lpstr>
      <vt:lpstr>НЕОБХОДИМО:</vt:lpstr>
      <vt:lpstr>Слайд 9</vt:lpstr>
      <vt:lpstr>Укрепление здоровья, занятия спортом и закаливание организма, полноценное питание – это тоже немаловажные способы профилактики гриппа и прочих инфекционных заболеваний  </vt:lpstr>
      <vt:lpstr>Слайд 11</vt:lpstr>
      <vt:lpstr>Слайд 12</vt:lpstr>
      <vt:lpstr>Слайд 13</vt:lpstr>
      <vt:lpstr>Избегайте переохлаждения</vt:lpstr>
      <vt:lpstr>Слайд 15</vt:lpstr>
      <vt:lpstr>Слайд 16</vt:lpstr>
      <vt:lpstr>Внимание!</vt:lpstr>
      <vt:lpstr>Предотвратить болезнь гораздо легче, чем потом её лечить!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респиторных заболеваний у детей</dc:title>
  <dc:creator>User</dc:creator>
  <cp:lastModifiedBy>User</cp:lastModifiedBy>
  <cp:revision>33</cp:revision>
  <dcterms:created xsi:type="dcterms:W3CDTF">2020-04-16T10:59:37Z</dcterms:created>
  <dcterms:modified xsi:type="dcterms:W3CDTF">2020-04-20T07:21:10Z</dcterms:modified>
</cp:coreProperties>
</file>