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8" r:id="rId3"/>
    <p:sldMasterId id="2147483675" r:id="rId4"/>
    <p:sldMasterId id="2147483682" r:id="rId5"/>
    <p:sldMasterId id="2147483689" r:id="rId6"/>
    <p:sldMasterId id="2147483696" r:id="rId7"/>
    <p:sldMasterId id="2147483703" r:id="rId8"/>
  </p:sldMasterIdLst>
  <p:notesMasterIdLst>
    <p:notesMasterId r:id="rId46"/>
  </p:notesMasterIdLst>
  <p:sldIdLst>
    <p:sldId id="356" r:id="rId9"/>
    <p:sldId id="323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61" r:id="rId18"/>
    <p:sldId id="276" r:id="rId19"/>
    <p:sldId id="339" r:id="rId20"/>
    <p:sldId id="340" r:id="rId21"/>
    <p:sldId id="341" r:id="rId22"/>
    <p:sldId id="279" r:id="rId23"/>
    <p:sldId id="280" r:id="rId24"/>
    <p:sldId id="281" r:id="rId25"/>
    <p:sldId id="346" r:id="rId26"/>
    <p:sldId id="309" r:id="rId27"/>
    <p:sldId id="342" r:id="rId28"/>
    <p:sldId id="343" r:id="rId29"/>
    <p:sldId id="344" r:id="rId30"/>
    <p:sldId id="284" r:id="rId31"/>
    <p:sldId id="285" r:id="rId32"/>
    <p:sldId id="286" r:id="rId33"/>
    <p:sldId id="345" r:id="rId34"/>
    <p:sldId id="349" r:id="rId35"/>
    <p:sldId id="350" r:id="rId36"/>
    <p:sldId id="322" r:id="rId37"/>
    <p:sldId id="351" r:id="rId38"/>
    <p:sldId id="310" r:id="rId39"/>
    <p:sldId id="375" r:id="rId40"/>
    <p:sldId id="312" r:id="rId41"/>
    <p:sldId id="313" r:id="rId42"/>
    <p:sldId id="314" r:id="rId43"/>
    <p:sldId id="318" r:id="rId44"/>
    <p:sldId id="317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54EAB-0F91-4A8C-BD70-F39EBACD6EAF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14D1A-B3F8-461C-BE8A-77C85CB6AF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77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585D91-C3DF-44D8-BBFE-73DA0C00AB02}" type="slidenum">
              <a:rPr lang="ru-RU" smtClean="0"/>
              <a:pPr eaLnBrk="1" hangingPunct="1"/>
              <a:t>1</a:t>
            </a:fld>
            <a:endParaRPr lang="ru-RU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DEF149-BF90-4B66-A50F-C2AE6DB7C59B}" type="slidenum">
              <a:rPr lang="en-US"/>
              <a:pPr/>
              <a:t>29</a:t>
            </a:fld>
            <a:endParaRPr 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55A6D2-B77F-46E6-9C23-DDD5580D341A}" type="slidenum">
              <a:rPr lang="ru-RU"/>
              <a:pPr/>
              <a:t>30</a:t>
            </a:fld>
            <a:endParaRPr lang="ru-RU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5618508-3F0F-4AA6-8DFA-3597DB1B4238}" type="slidenum">
              <a:rPr lang="ru-RU">
                <a:solidFill>
                  <a:prstClr val="black"/>
                </a:solidFill>
                <a:latin typeface="Calibri" pitchFamily="34" charset="0"/>
              </a:rPr>
              <a:pPr eaLnBrk="1" hangingPunct="1"/>
              <a:t>3</a:t>
            </a:fld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451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FE9C492-A7FA-4C24-94EE-E38ABBDC3934}" type="slidenum">
              <a:rPr lang="ru-RU">
                <a:solidFill>
                  <a:prstClr val="black"/>
                </a:solidFill>
                <a:latin typeface="Calibri" pitchFamily="34" charset="0"/>
              </a:rPr>
              <a:pPr eaLnBrk="1" hangingPunct="1"/>
              <a:t>4</a:t>
            </a:fld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5552" y="685146"/>
            <a:ext cx="5008490" cy="3430091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/>
              <a:t>УМК «Начальная школа ХХ1 века» создан авторским коллективом , сотрудниками Центра начального образования Института содержания и методов обучения Российской академии образования, под руководством доктора педагогических наук, профессора, члена-корреспондента РАО  </a:t>
            </a:r>
            <a:r>
              <a:rPr lang="ru-RU" sz="1400" b="1" smtClean="0"/>
              <a:t>Натальи Федоровны Виноградовой.</a:t>
            </a:r>
          </a:p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25248B2-8973-403D-8CC7-55DF0B152F9B}" type="slidenum">
              <a:rPr lang="ru-RU">
                <a:solidFill>
                  <a:prstClr val="black"/>
                </a:solidFill>
                <a:latin typeface="Calibri" pitchFamily="34" charset="0"/>
              </a:rPr>
              <a:pPr eaLnBrk="1" hangingPunct="1"/>
              <a:t>5</a:t>
            </a:fld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656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9A69AFC-E8B6-4FF8-910F-B0DC6039D36C}" type="slidenum">
              <a:rPr lang="ru-RU">
                <a:solidFill>
                  <a:prstClr val="black"/>
                </a:solidFill>
                <a:latin typeface="Calibri" pitchFamily="34" charset="0"/>
              </a:rPr>
              <a:pPr eaLnBrk="1" hangingPunct="1"/>
              <a:t>6</a:t>
            </a:fld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b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C040934-A975-4024-A8C0-986FC9B20DC5}" type="slidenum">
              <a:rPr lang="ru-RU">
                <a:solidFill>
                  <a:prstClr val="black"/>
                </a:solidFill>
                <a:latin typeface="Calibri" pitchFamily="34" charset="0"/>
              </a:rPr>
              <a:pPr eaLnBrk="1" hangingPunct="1"/>
              <a:t>7</a:t>
            </a:fld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5552" y="685146"/>
            <a:ext cx="5008490" cy="3430091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/>
          </p:cNvSpPr>
          <p:nvPr>
            <p:ph type="body" idx="1"/>
          </p:nvPr>
        </p:nvSpPr>
        <p:spPr>
          <a:xfrm>
            <a:off x="914400" y="4343618"/>
            <a:ext cx="5029200" cy="4115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0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A1AC8BE-9A83-4ECA-BE78-9AF32579C041}" type="slidenum">
              <a:rPr lang="ru-RU">
                <a:solidFill>
                  <a:prstClr val="black"/>
                </a:solidFill>
                <a:latin typeface="Calibri" pitchFamily="34" charset="0"/>
              </a:rPr>
              <a:pPr eaLnBrk="1" hangingPunct="1"/>
              <a:t>9</a:t>
            </a:fld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000" b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0448-2BC5-4311-8C14-DA8C5C3FB813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E138-827D-4743-BC99-478FA42B3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0448-2BC5-4311-8C14-DA8C5C3FB813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E138-827D-4743-BC99-478FA42B3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0448-2BC5-4311-8C14-DA8C5C3FB813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E138-827D-4743-BC99-478FA42B3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855663"/>
            <a:ext cx="6862763" cy="25987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828800"/>
            <a:ext cx="3767138" cy="64484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05338" y="1828800"/>
            <a:ext cx="3768725" cy="6448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BFB8E-6E32-4F26-A4CF-FAC7FDD29E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488" y="2130425"/>
            <a:ext cx="5600712" cy="1227137"/>
          </a:xfrm>
        </p:spPr>
        <p:txBody>
          <a:bodyPr>
            <a:normAutofit/>
          </a:bodyPr>
          <a:lstStyle>
            <a:lvl1pPr>
              <a:defRPr sz="360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6116" y="3571876"/>
            <a:ext cx="4629160" cy="97156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Segoe Scrip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604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74" y="5076840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43174" y="889015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35197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88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5984" y="5072074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285984" y="857232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2203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2"/>
          <p:cNvSpPr>
            <a:spLocks noGrp="1"/>
          </p:cNvSpPr>
          <p:nvPr>
            <p:ph type="pic" idx="10"/>
          </p:nvPr>
        </p:nvSpPr>
        <p:spPr>
          <a:xfrm>
            <a:off x="4714876" y="857232"/>
            <a:ext cx="414340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714876" y="5072063"/>
            <a:ext cx="4143374" cy="571515"/>
          </a:xfrm>
        </p:spPr>
        <p:txBody>
          <a:bodyPr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428625" y="857250"/>
            <a:ext cx="407193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3200" kern="1200" baseline="0" dirty="0" smtClean="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428625" y="5072074"/>
            <a:ext cx="4071937" cy="571489"/>
          </a:xfrm>
        </p:spPr>
        <p:txBody>
          <a:bodyPr rtlCol="0" anchor="b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60283237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143512"/>
            <a:ext cx="8572560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720" y="928670"/>
            <a:ext cx="864399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5589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57686" y="2143116"/>
            <a:ext cx="2428875" cy="20716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55628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488" y="2130425"/>
            <a:ext cx="5600712" cy="1227137"/>
          </a:xfrm>
        </p:spPr>
        <p:txBody>
          <a:bodyPr>
            <a:normAutofit/>
          </a:bodyPr>
          <a:lstStyle>
            <a:lvl1pPr>
              <a:defRPr sz="360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6116" y="3571876"/>
            <a:ext cx="4629160" cy="97156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Segoe Scrip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779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0448-2BC5-4311-8C14-DA8C5C3FB813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E138-827D-4743-BC99-478FA42B3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74" y="5076840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43174" y="889015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40888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88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5984" y="5072074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285984" y="857232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12836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2"/>
          <p:cNvSpPr>
            <a:spLocks noGrp="1"/>
          </p:cNvSpPr>
          <p:nvPr>
            <p:ph type="pic" idx="10"/>
          </p:nvPr>
        </p:nvSpPr>
        <p:spPr>
          <a:xfrm>
            <a:off x="4714876" y="857232"/>
            <a:ext cx="414340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714876" y="5072063"/>
            <a:ext cx="4143374" cy="571515"/>
          </a:xfrm>
        </p:spPr>
        <p:txBody>
          <a:bodyPr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428625" y="857250"/>
            <a:ext cx="407193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3200" kern="1200" baseline="0" dirty="0" smtClean="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428625" y="5072074"/>
            <a:ext cx="4071937" cy="571489"/>
          </a:xfrm>
        </p:spPr>
        <p:txBody>
          <a:bodyPr rtlCol="0" anchor="b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51584953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143512"/>
            <a:ext cx="8572560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720" y="928670"/>
            <a:ext cx="864399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54684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57686" y="2143116"/>
            <a:ext cx="2428875" cy="20716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80761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488" y="2130425"/>
            <a:ext cx="5600712" cy="1227137"/>
          </a:xfrm>
        </p:spPr>
        <p:txBody>
          <a:bodyPr>
            <a:normAutofit/>
          </a:bodyPr>
          <a:lstStyle>
            <a:lvl1pPr>
              <a:defRPr sz="360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6116" y="3571876"/>
            <a:ext cx="4629160" cy="97156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Segoe Scrip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332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74" y="5076840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43174" y="889015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3402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88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5984" y="5072074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285984" y="857232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16158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2"/>
          <p:cNvSpPr>
            <a:spLocks noGrp="1"/>
          </p:cNvSpPr>
          <p:nvPr>
            <p:ph type="pic" idx="10"/>
          </p:nvPr>
        </p:nvSpPr>
        <p:spPr>
          <a:xfrm>
            <a:off x="4714876" y="857232"/>
            <a:ext cx="414340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714876" y="5072063"/>
            <a:ext cx="4143374" cy="571515"/>
          </a:xfrm>
        </p:spPr>
        <p:txBody>
          <a:bodyPr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428625" y="857250"/>
            <a:ext cx="407193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3200" kern="1200" baseline="0" dirty="0" smtClean="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428625" y="5072074"/>
            <a:ext cx="4071937" cy="571489"/>
          </a:xfrm>
        </p:spPr>
        <p:txBody>
          <a:bodyPr rtlCol="0" anchor="b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13008888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143512"/>
            <a:ext cx="8572560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720" y="928670"/>
            <a:ext cx="864399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42509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0448-2BC5-4311-8C14-DA8C5C3FB813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E138-827D-4743-BC99-478FA42B3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57686" y="2143116"/>
            <a:ext cx="2428875" cy="20716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879509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488" y="2130425"/>
            <a:ext cx="5600712" cy="1227137"/>
          </a:xfrm>
        </p:spPr>
        <p:txBody>
          <a:bodyPr>
            <a:normAutofit/>
          </a:bodyPr>
          <a:lstStyle>
            <a:lvl1pPr>
              <a:defRPr sz="360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6116" y="3571876"/>
            <a:ext cx="4629160" cy="97156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Segoe Scrip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4561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74" y="5076840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43174" y="889015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744241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88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5984" y="5072074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285984" y="857232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778696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2"/>
          <p:cNvSpPr>
            <a:spLocks noGrp="1"/>
          </p:cNvSpPr>
          <p:nvPr>
            <p:ph type="pic" idx="10"/>
          </p:nvPr>
        </p:nvSpPr>
        <p:spPr>
          <a:xfrm>
            <a:off x="4714876" y="857232"/>
            <a:ext cx="414340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714876" y="5072063"/>
            <a:ext cx="4143374" cy="571515"/>
          </a:xfrm>
        </p:spPr>
        <p:txBody>
          <a:bodyPr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428625" y="857250"/>
            <a:ext cx="407193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3200" kern="1200" baseline="0" dirty="0" smtClean="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428625" y="5072074"/>
            <a:ext cx="4071937" cy="571489"/>
          </a:xfrm>
        </p:spPr>
        <p:txBody>
          <a:bodyPr rtlCol="0" anchor="b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11183853"/>
      </p:ext>
    </p:extLst>
  </p:cSld>
  <p:clrMapOvr>
    <a:masterClrMapping/>
  </p:clrMapOvr>
  <p:hf sldNum="0"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143512"/>
            <a:ext cx="8572560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720" y="928670"/>
            <a:ext cx="864399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817825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57686" y="2143116"/>
            <a:ext cx="2428875" cy="20716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519733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488" y="2130425"/>
            <a:ext cx="5600712" cy="1227137"/>
          </a:xfrm>
        </p:spPr>
        <p:txBody>
          <a:bodyPr>
            <a:normAutofit/>
          </a:bodyPr>
          <a:lstStyle>
            <a:lvl1pPr>
              <a:defRPr sz="360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6116" y="3571876"/>
            <a:ext cx="4629160" cy="97156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Segoe Scrip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7015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74" y="5076840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43174" y="889015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1078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88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5984" y="5072074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285984" y="857232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1704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0448-2BC5-4311-8C14-DA8C5C3FB813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E138-827D-4743-BC99-478FA42B3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2"/>
          <p:cNvSpPr>
            <a:spLocks noGrp="1"/>
          </p:cNvSpPr>
          <p:nvPr>
            <p:ph type="pic" idx="10"/>
          </p:nvPr>
        </p:nvSpPr>
        <p:spPr>
          <a:xfrm>
            <a:off x="4714876" y="857232"/>
            <a:ext cx="414340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714876" y="5072063"/>
            <a:ext cx="4143374" cy="571515"/>
          </a:xfrm>
        </p:spPr>
        <p:txBody>
          <a:bodyPr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428625" y="857250"/>
            <a:ext cx="407193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3200" kern="1200" baseline="0" dirty="0" smtClean="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428625" y="5072074"/>
            <a:ext cx="4071937" cy="571489"/>
          </a:xfrm>
        </p:spPr>
        <p:txBody>
          <a:bodyPr rtlCol="0" anchor="b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70233334"/>
      </p:ext>
    </p:extLst>
  </p:cSld>
  <p:clrMapOvr>
    <a:masterClrMapping/>
  </p:clrMapOvr>
  <p:hf sldNum="0"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143512"/>
            <a:ext cx="8572560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720" y="928670"/>
            <a:ext cx="864399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903016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57686" y="2143116"/>
            <a:ext cx="2428875" cy="20716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036659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488" y="2130425"/>
            <a:ext cx="5600712" cy="1227137"/>
          </a:xfrm>
        </p:spPr>
        <p:txBody>
          <a:bodyPr>
            <a:normAutofit/>
          </a:bodyPr>
          <a:lstStyle>
            <a:lvl1pPr>
              <a:defRPr sz="360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6116" y="3571876"/>
            <a:ext cx="4629160" cy="97156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Segoe Scrip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0340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74" y="5076840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43174" y="889015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2781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88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5984" y="5072074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285984" y="857232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608692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2"/>
          <p:cNvSpPr>
            <a:spLocks noGrp="1"/>
          </p:cNvSpPr>
          <p:nvPr>
            <p:ph type="pic" idx="10"/>
          </p:nvPr>
        </p:nvSpPr>
        <p:spPr>
          <a:xfrm>
            <a:off x="4714876" y="857232"/>
            <a:ext cx="414340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714876" y="5072063"/>
            <a:ext cx="4143374" cy="571515"/>
          </a:xfrm>
        </p:spPr>
        <p:txBody>
          <a:bodyPr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428625" y="857250"/>
            <a:ext cx="407193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3200" kern="1200" baseline="0" dirty="0" smtClean="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428625" y="5072074"/>
            <a:ext cx="4071937" cy="571489"/>
          </a:xfrm>
        </p:spPr>
        <p:txBody>
          <a:bodyPr rtlCol="0" anchor="b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42664887"/>
      </p:ext>
    </p:extLst>
  </p:cSld>
  <p:clrMapOvr>
    <a:masterClrMapping/>
  </p:clrMapOvr>
  <p:hf sldNum="0"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143512"/>
            <a:ext cx="8572560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720" y="928670"/>
            <a:ext cx="864399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880841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57686" y="2143116"/>
            <a:ext cx="2428875" cy="20716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125857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488" y="2130425"/>
            <a:ext cx="5600712" cy="1227137"/>
          </a:xfrm>
        </p:spPr>
        <p:txBody>
          <a:bodyPr>
            <a:normAutofit/>
          </a:bodyPr>
          <a:lstStyle>
            <a:lvl1pPr>
              <a:defRPr sz="360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6116" y="3571876"/>
            <a:ext cx="4629160" cy="97156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Segoe Scrip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039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0448-2BC5-4311-8C14-DA8C5C3FB813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E138-827D-4743-BC99-478FA42B3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74" y="5076840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43174" y="889015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694114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88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5984" y="5072074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285984" y="857232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426468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2"/>
          <p:cNvSpPr>
            <a:spLocks noGrp="1"/>
          </p:cNvSpPr>
          <p:nvPr>
            <p:ph type="pic" idx="10"/>
          </p:nvPr>
        </p:nvSpPr>
        <p:spPr>
          <a:xfrm>
            <a:off x="4714876" y="857232"/>
            <a:ext cx="414340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714876" y="5072063"/>
            <a:ext cx="4143374" cy="571515"/>
          </a:xfrm>
        </p:spPr>
        <p:txBody>
          <a:bodyPr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428625" y="857250"/>
            <a:ext cx="407193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3200" kern="1200" baseline="0" dirty="0" smtClean="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428625" y="5072074"/>
            <a:ext cx="4071937" cy="571489"/>
          </a:xfrm>
        </p:spPr>
        <p:txBody>
          <a:bodyPr rtlCol="0" anchor="b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3598883"/>
      </p:ext>
    </p:extLst>
  </p:cSld>
  <p:clrMapOvr>
    <a:masterClrMapping/>
  </p:clrMapOvr>
  <p:hf sldNum="0"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143512"/>
            <a:ext cx="8572560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720" y="928670"/>
            <a:ext cx="864399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558707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57686" y="2143116"/>
            <a:ext cx="2428875" cy="20716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1515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0448-2BC5-4311-8C14-DA8C5C3FB813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E138-827D-4743-BC99-478FA42B3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0448-2BC5-4311-8C14-DA8C5C3FB813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E138-827D-4743-BC99-478FA42B3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0448-2BC5-4311-8C14-DA8C5C3FB813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E138-827D-4743-BC99-478FA42B3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0448-2BC5-4311-8C14-DA8C5C3FB813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E138-827D-4743-BC99-478FA42B3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E0448-2BC5-4311-8C14-DA8C5C3FB813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3E138-827D-4743-BC99-478FA42B3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643188" y="0"/>
            <a:ext cx="597217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43188" y="1600200"/>
            <a:ext cx="604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93E100-3E52-4F7F-851F-E6C4ACB28A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458277-CA94-4284-9BFA-35ACC743D3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8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Segoe Scrip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Segoe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Segoe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Segoe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643188" y="0"/>
            <a:ext cx="597217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43188" y="1600200"/>
            <a:ext cx="604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93E100-3E52-4F7F-851F-E6C4ACB28A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458277-CA94-4284-9BFA-35ACC743D3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Segoe Scrip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Segoe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Segoe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Segoe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643188" y="0"/>
            <a:ext cx="597217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43188" y="1600200"/>
            <a:ext cx="604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93E100-3E52-4F7F-851F-E6C4ACB28A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458277-CA94-4284-9BFA-35ACC743D3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95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Segoe Scrip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Segoe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Segoe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Segoe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643188" y="0"/>
            <a:ext cx="597217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43188" y="1600200"/>
            <a:ext cx="604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93E100-3E52-4F7F-851F-E6C4ACB28A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458277-CA94-4284-9BFA-35ACC743D3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8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Segoe Scrip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Segoe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Segoe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Segoe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643188" y="0"/>
            <a:ext cx="597217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43188" y="1600200"/>
            <a:ext cx="604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93E100-3E52-4F7F-851F-E6C4ACB28A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458277-CA94-4284-9BFA-35ACC743D3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46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Segoe Scrip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Segoe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Segoe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Segoe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643188" y="0"/>
            <a:ext cx="597217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43188" y="1600200"/>
            <a:ext cx="604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93E100-3E52-4F7F-851F-E6C4ACB28A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458277-CA94-4284-9BFA-35ACC743D3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1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Segoe Scrip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Segoe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Segoe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Segoe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643188" y="0"/>
            <a:ext cx="597217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43188" y="1600200"/>
            <a:ext cx="604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93E100-3E52-4F7F-851F-E6C4ACB28A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458277-CA94-4284-9BFA-35ACC743D3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Segoe Scrip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Segoe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Segoe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Segoe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png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&#1076;&#1086;&#1088;&#1086;&#1075;&#1072;%20&#1076;&#1086;&#1073;&#1088;&#1072;%20&#1084;&#1091;&#1079;&#1099;&#1082;&#1072;.mp3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" descr="j04325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-1429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3" descr="j04325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-1429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j043099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4429133"/>
            <a:ext cx="1357322" cy="114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j033574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3929066"/>
            <a:ext cx="1069975" cy="14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35375" y="188913"/>
            <a:ext cx="4865715" cy="2519362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CC3300"/>
                </a:solidFill>
              </a:rPr>
              <a:t>Ваш ребёнок идет в школу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71802" y="4143380"/>
            <a:ext cx="5786478" cy="2071702"/>
          </a:xfrm>
        </p:spPr>
        <p:txBody>
          <a:bodyPr>
            <a:normAutofit fontScale="3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9600" b="1" dirty="0" smtClean="0">
                <a:solidFill>
                  <a:srgbClr val="FF0000"/>
                </a:solidFill>
                <a:latin typeface="Verdana" pitchFamily="34" charset="0"/>
              </a:rPr>
              <a:t>Советы и рекомендации </a:t>
            </a:r>
          </a:p>
          <a:p>
            <a:pPr eaLnBrk="1" hangingPunct="1">
              <a:lnSpc>
                <a:spcPct val="80000"/>
              </a:lnSpc>
            </a:pPr>
            <a:r>
              <a:rPr lang="ru-RU" sz="9600" b="1" dirty="0" smtClean="0">
                <a:solidFill>
                  <a:srgbClr val="FF0000"/>
                </a:solidFill>
                <a:latin typeface="Verdana" pitchFamily="34" charset="0"/>
              </a:rPr>
              <a:t>родителям будущих</a:t>
            </a:r>
          </a:p>
          <a:p>
            <a:pPr eaLnBrk="1" hangingPunct="1">
              <a:lnSpc>
                <a:spcPct val="80000"/>
              </a:lnSpc>
            </a:pPr>
            <a:r>
              <a:rPr lang="ru-RU" sz="9600" b="1" dirty="0" smtClean="0">
                <a:solidFill>
                  <a:srgbClr val="FF0000"/>
                </a:solidFill>
                <a:latin typeface="Verdana" pitchFamily="34" charset="0"/>
              </a:rPr>
              <a:t> первоклассников.</a:t>
            </a:r>
          </a:p>
          <a:p>
            <a:pPr eaLnBrk="1" hangingPunct="1">
              <a:lnSpc>
                <a:spcPct val="80000"/>
              </a:lnSpc>
            </a:pPr>
            <a:endParaRPr lang="ru-RU" sz="72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7200" b="1" dirty="0" smtClean="0">
                <a:solidFill>
                  <a:schemeClr val="tx1"/>
                </a:solidFill>
                <a:latin typeface="Verdana" pitchFamily="34" charset="0"/>
              </a:rPr>
              <a:t>                  </a:t>
            </a:r>
            <a:r>
              <a:rPr lang="ru-RU" sz="72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13321" name="Picture 4" descr="j04325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6063">
            <a:off x="-545909" y="-204726"/>
            <a:ext cx="1960365" cy="203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7" descr="j019590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349500"/>
            <a:ext cx="1647825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9" descr="j03445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857364"/>
            <a:ext cx="2071702" cy="142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1" descr="j030352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27594" y="1744646"/>
            <a:ext cx="1417638" cy="250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3429000"/>
            <a:ext cx="2500330" cy="271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33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endParaRPr lang="ru-RU" dirty="0"/>
          </a:p>
          <a:p>
            <a:pPr algn="just">
              <a:lnSpc>
                <a:spcPct val="80000"/>
              </a:lnSpc>
            </a:pPr>
            <a:r>
              <a:rPr lang="ru-RU" dirty="0"/>
              <a:t>Русский язык                                                      5 часов</a:t>
            </a:r>
          </a:p>
          <a:p>
            <a:pPr algn="just">
              <a:lnSpc>
                <a:spcPct val="80000"/>
              </a:lnSpc>
            </a:pPr>
            <a:r>
              <a:rPr lang="ru-RU" dirty="0"/>
              <a:t>Литературное чтение                                       4 часа</a:t>
            </a:r>
          </a:p>
          <a:p>
            <a:pPr algn="just">
              <a:lnSpc>
                <a:spcPct val="80000"/>
              </a:lnSpc>
            </a:pPr>
            <a:r>
              <a:rPr lang="ru-RU" dirty="0"/>
              <a:t>Математика                                                        4 часа</a:t>
            </a:r>
          </a:p>
          <a:p>
            <a:pPr algn="just">
              <a:lnSpc>
                <a:spcPct val="80000"/>
              </a:lnSpc>
            </a:pPr>
            <a:r>
              <a:rPr lang="ru-RU" dirty="0"/>
              <a:t>Окружающий мир                                             2 часа</a:t>
            </a:r>
          </a:p>
          <a:p>
            <a:pPr algn="just">
              <a:lnSpc>
                <a:spcPct val="80000"/>
              </a:lnSpc>
            </a:pPr>
            <a:r>
              <a:rPr lang="ru-RU" dirty="0"/>
              <a:t>Изобразительное искусство                           1 час</a:t>
            </a:r>
          </a:p>
          <a:p>
            <a:pPr algn="just">
              <a:lnSpc>
                <a:spcPct val="80000"/>
              </a:lnSpc>
            </a:pPr>
            <a:r>
              <a:rPr lang="ru-RU" dirty="0"/>
              <a:t>Технология. Трудовое обучение                    1 час</a:t>
            </a:r>
          </a:p>
          <a:p>
            <a:pPr algn="just">
              <a:lnSpc>
                <a:spcPct val="80000"/>
              </a:lnSpc>
            </a:pPr>
            <a:r>
              <a:rPr lang="ru-RU" dirty="0"/>
              <a:t>Музыка                                                                 1 час</a:t>
            </a:r>
          </a:p>
          <a:p>
            <a:pPr algn="just">
              <a:lnSpc>
                <a:spcPct val="80000"/>
              </a:lnSpc>
            </a:pPr>
            <a:r>
              <a:rPr lang="ru-RU" dirty="0"/>
              <a:t>Физическая культура                                         3 часа</a:t>
            </a:r>
          </a:p>
          <a:p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dirty="0" smtClean="0">
                <a:latin typeface="Times New Roman" pitchFamily="18" charset="0"/>
              </a:rPr>
              <a:t>Учебный план</a:t>
            </a:r>
          </a:p>
        </p:txBody>
      </p:sp>
    </p:spTree>
    <p:extLst>
      <p:ext uri="{BB962C8B-B14F-4D97-AF65-F5344CB8AC3E}">
        <p14:creationId xmlns:p14="http://schemas.microsoft.com/office/powerpoint/2010/main" val="75181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0" y="571480"/>
            <a:ext cx="8731250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4400" b="1" dirty="0" smtClean="0">
                <a:solidFill>
                  <a:srgbClr val="00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что </a:t>
            </a:r>
            <a:r>
              <a:rPr lang="ru-RU" sz="4400" b="1" dirty="0">
                <a:solidFill>
                  <a:srgbClr val="00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 </a:t>
            </a:r>
            <a:r>
              <a:rPr lang="ru-RU" sz="4400" b="1" dirty="0" smtClean="0">
                <a:solidFill>
                  <a:srgbClr val="00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приобрести</a:t>
            </a:r>
          </a:p>
          <a:p>
            <a:pPr algn="ctr" eaLnBrk="0" hangingPunct="0"/>
            <a:r>
              <a:rPr lang="ru-RU" sz="4400" b="1" dirty="0" smtClean="0">
                <a:solidFill>
                  <a:srgbClr val="00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00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1 </a:t>
            </a:r>
            <a:r>
              <a:rPr lang="ru-RU" sz="4400" b="1" dirty="0" smtClean="0">
                <a:solidFill>
                  <a:srgbClr val="00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классу?</a:t>
            </a:r>
            <a:endParaRPr lang="ru-RU" sz="4400" dirty="0">
              <a:solidFill>
                <a:srgbClr val="0066FF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4579" name="Рисунок 2" descr="http://img-fotki.yandex.ru/get/6607/58581001.f/0_9582b_2d2fc2bf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928802"/>
            <a:ext cx="6715125" cy="457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357188" y="1428750"/>
            <a:ext cx="3311525" cy="4032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Garamond"/>
              </a:rPr>
              <a:t>А</a:t>
            </a:r>
          </a:p>
        </p:txBody>
      </p: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4143375" y="1000108"/>
            <a:ext cx="39290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  <a:latin typeface="Comic Sans MS" pitchFamily="66" charset="0"/>
              </a:rPr>
              <a:t>Собрать сына или дочку в первый класс - удовольствие недешевое.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428992" y="3143248"/>
            <a:ext cx="3500461" cy="10001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4963" indent="-334963">
              <a:lnSpc>
                <a:spcPct val="100000"/>
              </a:lnSpc>
              <a:spcBef>
                <a:spcPts val="1500"/>
              </a:spcBef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5400" b="1" u="sng" kern="0" dirty="0" smtClean="0">
                <a:solidFill>
                  <a:srgbClr val="000000"/>
                </a:solidFill>
                <a:latin typeface="+mn-lt"/>
                <a:cs typeface="+mn-cs"/>
              </a:rPr>
              <a:t>адекватно</a:t>
            </a:r>
            <a:endParaRPr lang="en-GB" sz="6000" kern="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4143372" y="4000504"/>
            <a:ext cx="4214842" cy="1387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100000"/>
              </a:lnSpc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Comic Sans MS" pitchFamily="66" charset="0"/>
              </a:rPr>
              <a:t>и разумно отнеситесь </a:t>
            </a:r>
            <a:r>
              <a:rPr lang="ru-RU" sz="2800" dirty="0">
                <a:solidFill>
                  <a:srgbClr val="000000"/>
                </a:solidFill>
                <a:latin typeface="Comic Sans MS" pitchFamily="66" charset="0"/>
              </a:rPr>
              <a:t>к экипировке первоклассника</a:t>
            </a:r>
            <a:endParaRPr lang="en-GB" sz="2800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3"/>
          <p:cNvSpPr>
            <a:spLocks noChangeArrowheads="1" noChangeShapeType="1" noTextEdit="1"/>
          </p:cNvSpPr>
          <p:nvPr/>
        </p:nvSpPr>
        <p:spPr bwMode="auto">
          <a:xfrm>
            <a:off x="684213" y="1341438"/>
            <a:ext cx="3101969" cy="4032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Garamond"/>
              </a:rPr>
              <a:t>Б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000496" y="1643050"/>
            <a:ext cx="471490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50850" algn="ctr">
              <a:buFont typeface="Arial" pitchFamily="34" charset="0"/>
              <a:buNone/>
              <a:defRPr/>
            </a:pPr>
            <a:r>
              <a:rPr lang="ru-RU" sz="2400" dirty="0">
                <a:solidFill>
                  <a:srgbClr val="7030A0"/>
                </a:solidFill>
                <a:latin typeface="+mj-lt"/>
              </a:rPr>
              <a:t>Можно обойтись более дешевыми </a:t>
            </a:r>
            <a:r>
              <a:rPr lang="ru-RU" sz="2400" dirty="0" smtClean="0">
                <a:solidFill>
                  <a:srgbClr val="7030A0"/>
                </a:solidFill>
                <a:latin typeface="+mj-lt"/>
              </a:rPr>
              <a:t>и практичными </a:t>
            </a:r>
            <a:r>
              <a:rPr lang="ru-RU" sz="2400" dirty="0">
                <a:solidFill>
                  <a:srgbClr val="7030A0"/>
                </a:solidFill>
                <a:latin typeface="+mj-lt"/>
              </a:rPr>
              <a:t>вещами. Первоклассник, если он растет в адекватной среде, еще не сравнивает свои вещички с </a:t>
            </a:r>
            <a:r>
              <a:rPr lang="ru-RU" sz="2400" dirty="0" smtClean="0">
                <a:solidFill>
                  <a:srgbClr val="7030A0"/>
                </a:solidFill>
                <a:latin typeface="+mj-lt"/>
              </a:rPr>
              <a:t>вещами одноклассников. </a:t>
            </a:r>
            <a:endParaRPr lang="ru-RU" sz="2400" dirty="0">
              <a:solidFill>
                <a:srgbClr val="7030A0"/>
              </a:solidFill>
              <a:latin typeface="+mj-lt"/>
            </a:endParaRPr>
          </a:p>
          <a:p>
            <a:pPr indent="450850" algn="ctr">
              <a:buFont typeface="Arial" pitchFamily="34" charset="0"/>
              <a:buNone/>
              <a:defRPr/>
            </a:pPr>
            <a:r>
              <a:rPr lang="ru-RU" sz="2400" dirty="0">
                <a:solidFill>
                  <a:srgbClr val="7030A0"/>
                </a:solidFill>
                <a:latin typeface="+mj-lt"/>
              </a:rPr>
              <a:t>Ему главное - выбрать то, что нравится. </a:t>
            </a:r>
            <a:r>
              <a:rPr lang="ru-RU" sz="24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2400" dirty="0">
                <a:solidFill>
                  <a:srgbClr val="7030A0"/>
                </a:solidFill>
                <a:latin typeface="+mj-lt"/>
              </a:rPr>
              <a:t>И он будет доволен.</a:t>
            </a:r>
            <a:endParaRPr lang="ru-RU" sz="2400" dirty="0">
              <a:solidFill>
                <a:srgbClr val="7030A0"/>
              </a:solidFill>
              <a:latin typeface="+mj-lt"/>
              <a:ea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3"/>
          <p:cNvSpPr>
            <a:spLocks noChangeArrowheads="1" noChangeShapeType="1" noTextEdit="1"/>
          </p:cNvSpPr>
          <p:nvPr/>
        </p:nvSpPr>
        <p:spPr bwMode="auto">
          <a:xfrm>
            <a:off x="428597" y="1341438"/>
            <a:ext cx="3214709" cy="4032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Garamond"/>
              </a:rPr>
              <a:t>В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500430" y="928670"/>
            <a:ext cx="542928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ru-RU" sz="3200" dirty="0" smtClean="0">
                <a:solidFill>
                  <a:srgbClr val="000000"/>
                </a:solidFill>
                <a:latin typeface="+mj-lt"/>
              </a:rPr>
              <a:t>вещи </a:t>
            </a:r>
            <a:r>
              <a:rPr lang="ru-RU" sz="3200" dirty="0">
                <a:solidFill>
                  <a:srgbClr val="000000"/>
                </a:solidFill>
                <a:latin typeface="+mj-lt"/>
              </a:rPr>
              <a:t>для первоклассника и вообще школьника младших классов </a:t>
            </a:r>
            <a:r>
              <a:rPr lang="ru-RU" sz="3200" dirty="0" smtClean="0">
                <a:solidFill>
                  <a:srgbClr val="000000"/>
                </a:solidFill>
                <a:latin typeface="+mj-lt"/>
              </a:rPr>
              <a:t>должны быть</a:t>
            </a:r>
            <a:r>
              <a:rPr lang="ru-RU" sz="3200" dirty="0">
                <a:solidFill>
                  <a:srgbClr val="000000"/>
                </a:solidFill>
                <a:latin typeface="+mj-lt"/>
              </a:rPr>
              <a:t>:</a:t>
            </a:r>
            <a:endParaRPr lang="ru-RU" sz="3200" dirty="0">
              <a:latin typeface="+mj-lt"/>
              <a:ea typeface="+mn-ea"/>
            </a:endParaRPr>
          </a:p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3200" u="sng" dirty="0">
                <a:solidFill>
                  <a:srgbClr val="000000"/>
                </a:solidFill>
                <a:latin typeface="+mj-lt"/>
              </a:rPr>
              <a:t>- </a:t>
            </a:r>
            <a:r>
              <a:rPr lang="ru-RU" sz="3200" b="1" i="1" u="sng" dirty="0">
                <a:solidFill>
                  <a:srgbClr val="000000"/>
                </a:solidFill>
                <a:latin typeface="+mj-lt"/>
              </a:rPr>
              <a:t>прочными,</a:t>
            </a:r>
            <a:br>
              <a:rPr lang="ru-RU" sz="3200" b="1" i="1" u="sng" dirty="0">
                <a:solidFill>
                  <a:srgbClr val="000000"/>
                </a:solidFill>
                <a:latin typeface="+mj-lt"/>
              </a:rPr>
            </a:br>
            <a:r>
              <a:rPr lang="ru-RU" sz="3200" b="1" i="1" u="sng" dirty="0">
                <a:solidFill>
                  <a:srgbClr val="000000"/>
                </a:solidFill>
                <a:latin typeface="+mj-lt"/>
              </a:rPr>
              <a:t>- легко заменяемыми</a:t>
            </a:r>
            <a:r>
              <a:rPr lang="ru-RU" sz="3200" u="sng" dirty="0">
                <a:solidFill>
                  <a:srgbClr val="000000"/>
                </a:solidFill>
                <a:latin typeface="+mj-lt"/>
              </a:rPr>
              <a:t>.</a:t>
            </a:r>
            <a:endParaRPr lang="ru-RU" sz="3200" u="sng" dirty="0">
              <a:solidFill>
                <a:srgbClr val="000000"/>
              </a:solidFill>
              <a:latin typeface="+mj-lt"/>
              <a:ea typeface="+mn-ea"/>
            </a:endParaRPr>
          </a:p>
        </p:txBody>
      </p:sp>
      <p:pic>
        <p:nvPicPr>
          <p:cNvPr id="44033" name="Picture 1" descr="C:\Users\1\Desktop\анимашки с машей\учебные вещ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643314"/>
            <a:ext cx="4500594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428596" y="357188"/>
            <a:ext cx="8715404" cy="58169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          Вот перечень необходимых</a:t>
            </a:r>
          </a:p>
          <a:p>
            <a:pPr eaLnBrk="0" hangingPunct="0"/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         школьных принадлежностей</a:t>
            </a:r>
            <a:endParaRPr lang="ru-RU" sz="3200" dirty="0">
              <a:solidFill>
                <a:srgbClr val="C00000"/>
              </a:solidFill>
            </a:endParaRPr>
          </a:p>
          <a:p>
            <a:pPr eaLnBrk="0" hangingPunct="0"/>
            <a:r>
              <a:rPr lang="ru-RU" sz="2800" dirty="0">
                <a:latin typeface="Calibri" pitchFamily="34" charset="0"/>
                <a:cs typeface="Times New Roman" pitchFamily="18" charset="0"/>
              </a:rPr>
              <a:t>1.Пенал на молнии (с внутренним разворотом)</a:t>
            </a:r>
            <a:endParaRPr lang="ru-RU" sz="2800" dirty="0"/>
          </a:p>
          <a:p>
            <a:pPr eaLnBrk="0" hangingPunct="0"/>
            <a:r>
              <a:rPr lang="ru-RU" sz="2800" dirty="0">
                <a:latin typeface="Calibri" pitchFamily="34" charset="0"/>
                <a:cs typeface="Times New Roman" pitchFamily="18" charset="0"/>
              </a:rPr>
              <a:t>2. Шариковые ручки 3 шт.</a:t>
            </a:r>
            <a:endParaRPr lang="ru-RU" sz="2800" dirty="0"/>
          </a:p>
          <a:p>
            <a:pPr eaLnBrk="0" hangingPunct="0"/>
            <a:r>
              <a:rPr lang="ru-RU" sz="2800" dirty="0">
                <a:latin typeface="Calibri" pitchFamily="34" charset="0"/>
                <a:cs typeface="Times New Roman" pitchFamily="18" charset="0"/>
              </a:rPr>
              <a:t>3.Простые карандаши.( не выдвижные )</a:t>
            </a:r>
            <a:endParaRPr lang="ru-RU" sz="2800" dirty="0"/>
          </a:p>
          <a:p>
            <a:pPr eaLnBrk="0" hangingPunct="0"/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4.Цветные </a:t>
            </a:r>
            <a:r>
              <a:rPr lang="ru-RU" sz="2800" dirty="0">
                <a:latin typeface="Calibri" pitchFamily="34" charset="0"/>
                <a:cs typeface="Times New Roman" pitchFamily="18" charset="0"/>
              </a:rPr>
              <a:t>карандаши 6 шт.( заточенные)</a:t>
            </a:r>
            <a:endParaRPr lang="ru-RU" sz="2800" dirty="0"/>
          </a:p>
          <a:p>
            <a:pPr eaLnBrk="0" hangingPunct="0"/>
            <a:r>
              <a:rPr lang="ru-RU" sz="2800" dirty="0">
                <a:latin typeface="Calibri" pitchFamily="34" charset="0"/>
                <a:cs typeface="Times New Roman" pitchFamily="18" charset="0"/>
              </a:rPr>
              <a:t>5.Резинка ( мягкая)</a:t>
            </a:r>
            <a:endParaRPr lang="ru-RU" sz="2800" dirty="0"/>
          </a:p>
          <a:p>
            <a:pPr eaLnBrk="0" hangingPunct="0"/>
            <a:r>
              <a:rPr lang="ru-RU" sz="2800" dirty="0">
                <a:latin typeface="Calibri" pitchFamily="34" charset="0"/>
                <a:cs typeface="Times New Roman" pitchFamily="18" charset="0"/>
              </a:rPr>
              <a:t>6. Точилка небольшого размера</a:t>
            </a:r>
            <a:endParaRPr lang="ru-RU" sz="2800" dirty="0"/>
          </a:p>
          <a:p>
            <a:pPr eaLnBrk="0" hangingPunct="0"/>
            <a:r>
              <a:rPr lang="ru-RU" sz="2800" dirty="0">
                <a:latin typeface="Calibri" pitchFamily="34" charset="0"/>
                <a:cs typeface="Times New Roman" pitchFamily="18" charset="0"/>
              </a:rPr>
              <a:t>7. Линейка (15 - 20 см)</a:t>
            </a:r>
            <a:endParaRPr lang="ru-RU" sz="2800" dirty="0"/>
          </a:p>
          <a:p>
            <a:pPr eaLnBrk="0" hangingPunct="0"/>
            <a:r>
              <a:rPr lang="ru-RU" sz="2800" dirty="0">
                <a:latin typeface="Calibri" pitchFamily="34" charset="0"/>
                <a:cs typeface="Times New Roman" pitchFamily="18" charset="0"/>
              </a:rPr>
              <a:t>8.Папка для тетрадей.</a:t>
            </a:r>
            <a:endParaRPr lang="ru-RU" sz="2800" dirty="0"/>
          </a:p>
          <a:p>
            <a:pPr eaLnBrk="0" hangingPunct="0"/>
            <a:r>
              <a:rPr lang="ru-RU" sz="2800" dirty="0">
                <a:latin typeface="Calibri" pitchFamily="34" charset="0"/>
                <a:cs typeface="Times New Roman" pitchFamily="18" charset="0"/>
              </a:rPr>
              <a:t>9.Тетради в узкую линейку(в косую) – 12 листов -10шт.</a:t>
            </a:r>
            <a:endParaRPr lang="ru-RU" sz="2800" dirty="0"/>
          </a:p>
          <a:p>
            <a:pPr eaLnBrk="0" hangingPunct="0"/>
            <a:r>
              <a:rPr lang="ru-RU" sz="2800" dirty="0">
                <a:latin typeface="Calibri" pitchFamily="34" charset="0"/>
                <a:cs typeface="Times New Roman" pitchFamily="18" charset="0"/>
              </a:rPr>
              <a:t>10.Тетради в  обычную клетку – 12 листов – 10 шт.</a:t>
            </a:r>
            <a:endParaRPr lang="ru-RU" sz="2800" dirty="0"/>
          </a:p>
          <a:p>
            <a:pPr eaLnBrk="0" hangingPunct="0"/>
            <a:r>
              <a:rPr lang="ru-RU" sz="2800" dirty="0">
                <a:latin typeface="Calibri" pitchFamily="34" charset="0"/>
                <a:cs typeface="Times New Roman" pitchFamily="18" charset="0"/>
              </a:rPr>
              <a:t>11.Обложки на тетради.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500034" y="928670"/>
            <a:ext cx="8286808" cy="46782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800" dirty="0">
                <a:latin typeface="Calibri" pitchFamily="34" charset="0"/>
                <a:cs typeface="Times New Roman" pitchFamily="18" charset="0"/>
              </a:rPr>
              <a:t>13.Подставка для книг</a:t>
            </a:r>
            <a:endParaRPr lang="ru-RU" sz="2800" dirty="0"/>
          </a:p>
          <a:p>
            <a:pPr eaLnBrk="0" hangingPunct="0"/>
            <a:r>
              <a:rPr lang="ru-RU" sz="2800" dirty="0">
                <a:latin typeface="Calibri" pitchFamily="34" charset="0"/>
                <a:cs typeface="Times New Roman" pitchFamily="18" charset="0"/>
              </a:rPr>
              <a:t>14.Папка для уроков труда( </a:t>
            </a: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готовая или заполнить самостоятельно):</a:t>
            </a:r>
            <a:endParaRPr lang="ru-RU" sz="2800" dirty="0"/>
          </a:p>
          <a:p>
            <a:pPr eaLnBrk="0" hangingPunct="0">
              <a:buFont typeface="Arial" pitchFamily="34" charset="0"/>
              <a:buChar char="•"/>
            </a:pP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     клей –карандаш;  </a:t>
            </a:r>
            <a:endParaRPr lang="ru-RU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      клеёнка</a:t>
            </a:r>
            <a:r>
              <a:rPr lang="ru-RU" sz="2800" dirty="0">
                <a:latin typeface="Calibri" pitchFamily="34" charset="0"/>
                <a:cs typeface="Times New Roman" pitchFamily="18" charset="0"/>
              </a:rPr>
              <a:t> для уроков </a:t>
            </a: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труда;</a:t>
            </a:r>
            <a:endParaRPr lang="ru-RU" sz="2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     ножницы </a:t>
            </a:r>
            <a:r>
              <a:rPr lang="ru-RU" sz="2800" dirty="0">
                <a:latin typeface="Calibri" pitchFamily="34" charset="0"/>
                <a:cs typeface="Times New Roman" pitchFamily="18" charset="0"/>
              </a:rPr>
              <a:t>с закругленными концами – </a:t>
            </a: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1шт;</a:t>
            </a:r>
            <a:endParaRPr lang="ru-RU" sz="2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     цветная </a:t>
            </a:r>
            <a:r>
              <a:rPr lang="ru-RU" sz="2800" dirty="0">
                <a:latin typeface="Calibri" pitchFamily="34" charset="0"/>
                <a:cs typeface="Times New Roman" pitchFamily="18" charset="0"/>
              </a:rPr>
              <a:t>бумага (формат А4) – 2 </a:t>
            </a: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набора;</a:t>
            </a:r>
            <a:endParaRPr lang="ru-RU" sz="2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ru-RU" sz="2800" dirty="0">
                <a:latin typeface="Calibri" pitchFamily="34" charset="0"/>
                <a:cs typeface="Times New Roman" pitchFamily="18" charset="0"/>
              </a:rPr>
              <a:t>  </a:t>
            </a: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   картон </a:t>
            </a:r>
            <a:r>
              <a:rPr lang="ru-RU" sz="2800" dirty="0">
                <a:latin typeface="Calibri" pitchFamily="34" charset="0"/>
                <a:cs typeface="Times New Roman" pitchFamily="18" charset="0"/>
              </a:rPr>
              <a:t>цветной – 1 набор( не </a:t>
            </a: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  гофрированный,</a:t>
            </a:r>
          </a:p>
          <a:p>
            <a:pPr eaLnBrk="0" hangingPunct="0"/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      не </a:t>
            </a:r>
            <a:r>
              <a:rPr lang="ru-RU" sz="2800" dirty="0">
                <a:latin typeface="Calibri" pitchFamily="34" charset="0"/>
                <a:cs typeface="Times New Roman" pitchFamily="18" charset="0"/>
              </a:rPr>
              <a:t>бархатный</a:t>
            </a: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);</a:t>
            </a:r>
            <a:endParaRPr lang="ru-RU" sz="2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     пластилин </a:t>
            </a:r>
            <a:r>
              <a:rPr lang="ru-RU" sz="2800" dirty="0">
                <a:latin typeface="Calibri" pitchFamily="34" charset="0"/>
                <a:cs typeface="Times New Roman" pitchFamily="18" charset="0"/>
              </a:rPr>
              <a:t>12 цветов( яркий, мягкий)</a:t>
            </a:r>
            <a:endParaRPr lang="ru-RU" sz="2800" dirty="0"/>
          </a:p>
          <a:p>
            <a:pPr eaLnBrk="0" hangingPunct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500034" y="1000108"/>
            <a:ext cx="8286808" cy="44012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800" dirty="0">
                <a:latin typeface="Calibri" pitchFamily="34" charset="0"/>
                <a:cs typeface="Times New Roman" pitchFamily="18" charset="0"/>
              </a:rPr>
              <a:t>15.Альбом для рисования  с плотными листами - </a:t>
            </a: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     2шт</a:t>
            </a:r>
            <a:r>
              <a:rPr lang="ru-RU" sz="2800" dirty="0">
                <a:latin typeface="Calibri" pitchFamily="34" charset="0"/>
                <a:cs typeface="Times New Roman" pitchFamily="18" charset="0"/>
              </a:rPr>
              <a:t>. по 24 листа</a:t>
            </a:r>
            <a:endParaRPr lang="ru-RU" sz="2800" dirty="0"/>
          </a:p>
          <a:p>
            <a:pPr eaLnBrk="0" hangingPunct="0"/>
            <a:r>
              <a:rPr lang="ru-RU" sz="2800" dirty="0">
                <a:latin typeface="Calibri" pitchFamily="34" charset="0"/>
                <a:cs typeface="Times New Roman" pitchFamily="18" charset="0"/>
              </a:rPr>
              <a:t>16.Краски акварельные (12- 18  цветов</a:t>
            </a: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)</a:t>
            </a:r>
            <a:endParaRPr lang="ru-RU" sz="2800" dirty="0"/>
          </a:p>
          <a:p>
            <a:pPr eaLnBrk="0" hangingPunct="0"/>
            <a:r>
              <a:rPr lang="ru-RU" sz="2800" dirty="0">
                <a:latin typeface="Calibri" pitchFamily="34" charset="0"/>
                <a:cs typeface="Times New Roman" pitchFamily="18" charset="0"/>
              </a:rPr>
              <a:t>17.Кисточки (белка) – 3 шт. (размер, №3, № 5, №8)</a:t>
            </a:r>
            <a:endParaRPr lang="ru-RU" sz="2800" dirty="0"/>
          </a:p>
          <a:p>
            <a:pPr eaLnBrk="0" hangingPunct="0"/>
            <a:r>
              <a:rPr lang="ru-RU" sz="2800" dirty="0">
                <a:latin typeface="Calibri" pitchFamily="34" charset="0"/>
                <a:cs typeface="Times New Roman" pitchFamily="18" charset="0"/>
              </a:rPr>
              <a:t>18.Палитра</a:t>
            </a:r>
            <a:endParaRPr lang="ru-RU" sz="2800" dirty="0"/>
          </a:p>
          <a:p>
            <a:pPr eaLnBrk="0" hangingPunct="0"/>
            <a:r>
              <a:rPr lang="ru-RU" sz="2800" dirty="0">
                <a:latin typeface="Calibri" pitchFamily="34" charset="0"/>
                <a:cs typeface="Times New Roman" pitchFamily="18" charset="0"/>
              </a:rPr>
              <a:t>19.Баночка для воды (пластмассовая, непроливайка</a:t>
            </a: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,</a:t>
            </a:r>
          </a:p>
          <a:p>
            <a:pPr eaLnBrk="0" hangingPunct="0"/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     </a:t>
            </a:r>
            <a:r>
              <a:rPr lang="ru-RU" sz="2800" dirty="0">
                <a:latin typeface="Calibri" pitchFamily="34" charset="0"/>
                <a:cs typeface="Times New Roman" pitchFamily="18" charset="0"/>
              </a:rPr>
              <a:t>одинарная)</a:t>
            </a:r>
            <a:endParaRPr lang="ru-RU" sz="2800" dirty="0"/>
          </a:p>
          <a:p>
            <a:pPr eaLnBrk="0" hangingPunct="0"/>
            <a:r>
              <a:rPr lang="ru-RU" sz="2800" dirty="0">
                <a:latin typeface="Calibri" pitchFamily="34" charset="0"/>
                <a:cs typeface="Times New Roman" pitchFamily="18" charset="0"/>
              </a:rPr>
              <a:t>20.Веер цифр</a:t>
            </a:r>
            <a:endParaRPr lang="ru-RU" sz="2800" dirty="0"/>
          </a:p>
          <a:p>
            <a:pPr eaLnBrk="0" hangingPunct="0"/>
            <a:r>
              <a:rPr lang="ru-RU" sz="2800" dirty="0">
                <a:latin typeface="Calibri" pitchFamily="34" charset="0"/>
                <a:cs typeface="Times New Roman" pitchFamily="18" charset="0"/>
              </a:rPr>
              <a:t>21.Веер букв</a:t>
            </a:r>
            <a:endParaRPr lang="ru-RU" sz="2800" dirty="0"/>
          </a:p>
          <a:p>
            <a:pPr eaLnBrk="0" hangingPunct="0"/>
            <a:r>
              <a:rPr lang="ru-RU" sz="2800" dirty="0">
                <a:latin typeface="Calibri" pitchFamily="34" charset="0"/>
                <a:cs typeface="Times New Roman" pitchFamily="18" charset="0"/>
              </a:rPr>
              <a:t>22.Счетные палочки( 20штук)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3"/>
          <p:cNvSpPr>
            <a:spLocks noChangeArrowheads="1" noChangeShapeType="1" noTextEdit="1"/>
          </p:cNvSpPr>
          <p:nvPr/>
        </p:nvSpPr>
        <p:spPr bwMode="auto">
          <a:xfrm>
            <a:off x="142845" y="1000108"/>
            <a:ext cx="2714644" cy="40719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00"/>
              </a:avLst>
            </a:prstTxWarp>
          </a:bodyPr>
          <a:lstStyle/>
          <a:p>
            <a:pPr algn="ctr"/>
            <a:r>
              <a:rPr lang="ru-RU" sz="3600" b="1" i="1" kern="10" dirty="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Garamond"/>
              </a:rPr>
              <a:t>Р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 flipV="1">
            <a:off x="4140200" y="2519363"/>
            <a:ext cx="179388" cy="7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Прямоугольник 7"/>
          <p:cNvSpPr>
            <a:spLocks noChangeArrowheads="1"/>
          </p:cNvSpPr>
          <p:nvPr/>
        </p:nvSpPr>
        <p:spPr bwMode="auto">
          <a:xfrm>
            <a:off x="2857488" y="785794"/>
            <a:ext cx="52149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ПРАВИЛЬНО ВЫБИРАЙТЕ РАНЕЦ</a:t>
            </a:r>
            <a:endParaRPr lang="ru-RU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14612" y="1857364"/>
            <a:ext cx="55721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  <a:cs typeface="Times New Roman" pitchFamily="18" charset="0"/>
              </a:rPr>
              <a:t>Ранец  должен быть легким – не более 700 г.  Вес ранца с учебными принадлежностями для учащихся 1 – 2 классов – 2,2 кг. </a:t>
            </a:r>
            <a:endParaRPr lang="ru-RU" i="1" dirty="0" smtClean="0"/>
          </a:p>
          <a:p>
            <a:pPr>
              <a:buFont typeface="Arial" pitchFamily="34" charset="0"/>
              <a:buChar char="•"/>
            </a:pPr>
            <a:r>
              <a:rPr lang="ru-RU" i="1" dirty="0" smtClean="0"/>
              <a:t>Он должен плотно прилегать к спине, задняя стенка должна быть укрепленной, с мягкой прокладкой</a:t>
            </a:r>
          </a:p>
          <a:p>
            <a:pPr>
              <a:buFont typeface="Arial" pitchFamily="34" charset="0"/>
              <a:buChar char="•"/>
            </a:pPr>
            <a:r>
              <a:rPr lang="ru-RU" i="1" dirty="0" smtClean="0"/>
              <a:t>Иметь прочные широкие лямочки</a:t>
            </a:r>
          </a:p>
          <a:p>
            <a:pPr>
              <a:buFont typeface="Arial" pitchFamily="34" charset="0"/>
              <a:buChar char="•"/>
            </a:pPr>
            <a:r>
              <a:rPr lang="ru-RU" i="1" dirty="0" smtClean="0"/>
              <a:t>Хорошо сохранять форму</a:t>
            </a:r>
          </a:p>
          <a:p>
            <a:pPr>
              <a:buFont typeface="Arial" pitchFamily="34" charset="0"/>
              <a:buChar char="•"/>
            </a:pPr>
            <a:r>
              <a:rPr lang="ru-RU" i="1" dirty="0" smtClean="0"/>
              <a:t>Иметь надежные, но не очень тугие застежки</a:t>
            </a:r>
          </a:p>
          <a:p>
            <a:pPr>
              <a:buFont typeface="Arial" pitchFamily="34" charset="0"/>
              <a:buChar char="•"/>
            </a:pPr>
            <a:r>
              <a:rPr lang="ru-RU" i="1" dirty="0" smtClean="0"/>
              <a:t>Иметь удобную крепкую ручку</a:t>
            </a:r>
          </a:p>
          <a:p>
            <a:pPr>
              <a:buFont typeface="Arial" pitchFamily="34" charset="0"/>
              <a:buChar char="•"/>
            </a:pPr>
            <a:r>
              <a:rPr lang="ru-RU" i="1" dirty="0" smtClean="0"/>
              <a:t>Он должен быть прочным. </a:t>
            </a:r>
          </a:p>
          <a:p>
            <a:pPr>
              <a:buFont typeface="Arial" pitchFamily="34" charset="0"/>
              <a:buChar char="•"/>
            </a:pPr>
            <a:r>
              <a:rPr lang="ru-RU" i="1" dirty="0" smtClean="0"/>
              <a:t>Изготовлен из легко моющегося материала</a:t>
            </a:r>
          </a:p>
          <a:p>
            <a:pPr>
              <a:buFont typeface="Arial" pitchFamily="34" charset="0"/>
              <a:buChar char="•"/>
            </a:pPr>
            <a:r>
              <a:rPr lang="ru-RU" i="1" dirty="0" smtClean="0"/>
              <a:t>Иметь много кармашков и отделений</a:t>
            </a:r>
            <a:endParaRPr lang="ru-RU" dirty="0"/>
          </a:p>
        </p:txBody>
      </p:sp>
      <p:pic>
        <p:nvPicPr>
          <p:cNvPr id="12" name="Picture 2" descr="C:\Users\1\Desktop\анимашки с машей\портфел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53950">
            <a:off x="7330124" y="4675988"/>
            <a:ext cx="1700629" cy="1832678"/>
          </a:xfrm>
          <a:prstGeom prst="rect">
            <a:avLst/>
          </a:prstGeom>
          <a:noFill/>
        </p:spPr>
      </p:pic>
      <p:pic>
        <p:nvPicPr>
          <p:cNvPr id="38914" name="Picture 2" descr="http://im1-tub-ru.yandex.net/i?id=c290aa1f12a0db7733733f671dc1d9b6-34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50525">
            <a:off x="1035313" y="4494635"/>
            <a:ext cx="1881577" cy="208827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"/>
          <p:cNvPicPr>
            <a:picLocks noChangeAspect="1" noChangeArrowheads="1"/>
          </p:cNvPicPr>
          <p:nvPr/>
        </p:nvPicPr>
        <p:blipFill>
          <a:blip r:embed="rId2"/>
          <a:srcRect l="52465" t="65625" r="25654"/>
          <a:stretch>
            <a:fillRect/>
          </a:stretch>
        </p:blipFill>
        <p:spPr bwMode="auto">
          <a:xfrm>
            <a:off x="5572132" y="3071810"/>
            <a:ext cx="2286016" cy="250033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928662" y="1643050"/>
            <a:ext cx="778409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обернутые учебники с закладками и </a:t>
            </a:r>
          </a:p>
          <a:p>
            <a:pPr marL="0" marR="0" lvl="0" indent="142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тетради (в соответствии с расписанием);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42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пенал, в котором находятся </a:t>
            </a:r>
          </a:p>
          <a:p>
            <a:pPr marL="0" marR="0" lvl="0" indent="142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две ручки с синей пастой,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ручки с зеленой   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красной пастой; </a:t>
            </a:r>
          </a:p>
          <a:p>
            <a:pPr marL="0" marR="0" lvl="0" indent="142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два простых карандаша; </a:t>
            </a:r>
          </a:p>
          <a:p>
            <a:pPr marL="0" marR="0" lvl="0" indent="142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цветные карандаши (6 цветов); </a:t>
            </a: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42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ластик;</a:t>
            </a:r>
            <a:endParaRPr lang="ru-RU" b="1" dirty="0" smtClean="0">
              <a:latin typeface="Arial" pitchFamily="34" charset="0"/>
            </a:endParaRPr>
          </a:p>
          <a:p>
            <a:pPr marL="0" marR="0" lvl="0" indent="142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линейка длиной 15-20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42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714356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что должно быть в ранце?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34" descr="j03441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214950"/>
            <a:ext cx="1438275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j02327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143372" y="5429264"/>
            <a:ext cx="2435225" cy="11096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357166"/>
            <a:ext cx="76438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Уже совсем скоро наступит первый</a:t>
            </a:r>
          </a:p>
          <a:p>
            <a:pPr algn="just">
              <a:defRPr/>
            </a:pPr>
            <a:r>
              <a:rPr lang="ru-RU" sz="2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для вашего ребенка учебный год.</a:t>
            </a:r>
          </a:p>
          <a:p>
            <a:pPr algn="just">
              <a:defRPr/>
            </a:pPr>
            <a:r>
              <a:rPr lang="ru-RU" sz="28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 С замиранием сердца вы проводите  таких уже взрослых, но таких еще маленьких и беззащитных малышей в школу. </a:t>
            </a:r>
            <a:endParaRPr lang="ru-RU" sz="28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j04325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-214338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картинка"/>
          <p:cNvPicPr>
            <a:picLocks noChangeAspect="1" noChangeArrowheads="1"/>
          </p:cNvPicPr>
          <p:nvPr/>
        </p:nvPicPr>
        <p:blipFill>
          <a:blip r:embed="rId3"/>
          <a:srcRect l="3421" t="53125" r="52817"/>
          <a:stretch>
            <a:fillRect/>
          </a:stretch>
        </p:blipFill>
        <p:spPr bwMode="auto">
          <a:xfrm>
            <a:off x="2000232" y="3143248"/>
            <a:ext cx="5643602" cy="27146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3"/>
          <p:cNvSpPr>
            <a:spLocks noChangeArrowheads="1" noChangeShapeType="1" noTextEdit="1"/>
          </p:cNvSpPr>
          <p:nvPr/>
        </p:nvSpPr>
        <p:spPr bwMode="auto">
          <a:xfrm>
            <a:off x="428597" y="1714488"/>
            <a:ext cx="3357586" cy="365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Garamond"/>
              </a:rPr>
              <a:t>П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4679950" y="5400675"/>
            <a:ext cx="1588" cy="179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Прямоугольник 7"/>
          <p:cNvSpPr>
            <a:spLocks noChangeArrowheads="1"/>
          </p:cNvSpPr>
          <p:nvPr/>
        </p:nvSpPr>
        <p:spPr bwMode="auto">
          <a:xfrm>
            <a:off x="928662" y="571481"/>
            <a:ext cx="7072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Выбирая пенал, обратите внимание на то, что он  </a:t>
            </a:r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должен быть как можно прочнее и проще. </a:t>
            </a:r>
          </a:p>
        </p:txBody>
      </p:sp>
      <p:sp>
        <p:nvSpPr>
          <p:cNvPr id="11269" name="Прямоугольник 8"/>
          <p:cNvSpPr>
            <a:spLocks noChangeArrowheads="1"/>
          </p:cNvSpPr>
          <p:nvPr/>
        </p:nvSpPr>
        <p:spPr bwMode="auto">
          <a:xfrm>
            <a:off x="3714744" y="1500174"/>
            <a:ext cx="50006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  <a:latin typeface="Comic Sans MS" pitchFamily="66" charset="0"/>
              </a:rPr>
              <a:t>Наилучший пенал для маленького школьника </a:t>
            </a: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- </a:t>
            </a:r>
            <a:r>
              <a:rPr lang="ru-RU" sz="2000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пенал на молнии (с внутренним разворотом) или</a:t>
            </a:r>
            <a:endParaRPr lang="ru-RU" sz="2000" dirty="0" smtClean="0">
              <a:solidFill>
                <a:srgbClr val="7030A0"/>
              </a:solidFill>
            </a:endParaRP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2000" dirty="0">
                <a:solidFill>
                  <a:srgbClr val="7030A0"/>
                </a:solidFill>
                <a:latin typeface="Comic Sans MS" pitchFamily="66" charset="0"/>
              </a:rPr>
              <a:t>обычная прочная деревянная или пластмассовая коробка с удобной крышкой, которая легко открывается и прочно закрывается. </a:t>
            </a:r>
          </a:p>
        </p:txBody>
      </p:sp>
      <p:pic>
        <p:nvPicPr>
          <p:cNvPr id="7" name="Рисунок 6" descr="https://encrypted-tbn2.gstatic.com/images?q=tbn:ANd9GcQ02oHMwESelrI_WEcyX3l8FP-gNDVcgESYglW_bDwANMcHjUD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07587" y="3964785"/>
            <a:ext cx="2143140" cy="2357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143380"/>
            <a:ext cx="2571769" cy="207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3"/>
          <p:cNvSpPr>
            <a:spLocks noChangeArrowheads="1" noChangeShapeType="1" noTextEdit="1"/>
          </p:cNvSpPr>
          <p:nvPr/>
        </p:nvSpPr>
        <p:spPr bwMode="auto">
          <a:xfrm>
            <a:off x="684213" y="857232"/>
            <a:ext cx="3101969" cy="45164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Garamond"/>
              </a:rPr>
              <a:t>Т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 flipH="1" flipV="1">
            <a:off x="3419475" y="6118225"/>
            <a:ext cx="36513" cy="179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Прямоугольник 7"/>
          <p:cNvSpPr>
            <a:spLocks noChangeArrowheads="1"/>
          </p:cNvSpPr>
          <p:nvPr/>
        </p:nvSpPr>
        <p:spPr bwMode="auto">
          <a:xfrm>
            <a:off x="3786188" y="1071546"/>
            <a:ext cx="500065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Тетради - </a:t>
            </a:r>
            <a:r>
              <a:rPr lang="ru-RU" sz="2000" dirty="0">
                <a:solidFill>
                  <a:srgbClr val="7030A0"/>
                </a:solidFill>
                <a:latin typeface="Comic Sans MS" pitchFamily="66" charset="0"/>
              </a:rPr>
              <a:t>самые простые. Обязательно посмотрите при покупке, чтобы бумага была белой и качественной, а линейки и клетки четкими.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714620"/>
            <a:ext cx="457203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3"/>
          <p:cNvSpPr>
            <a:spLocks noChangeArrowheads="1" noChangeShapeType="1" noTextEdit="1"/>
          </p:cNvSpPr>
          <p:nvPr/>
        </p:nvSpPr>
        <p:spPr bwMode="auto">
          <a:xfrm>
            <a:off x="357188" y="1285875"/>
            <a:ext cx="3311525" cy="4032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Garamond"/>
              </a:rPr>
              <a:t>Р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 flipV="1">
            <a:off x="4140200" y="2519363"/>
            <a:ext cx="179388" cy="7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Прямоугольник 7"/>
          <p:cNvSpPr>
            <a:spLocks noChangeArrowheads="1"/>
          </p:cNvSpPr>
          <p:nvPr/>
        </p:nvSpPr>
        <p:spPr bwMode="auto">
          <a:xfrm>
            <a:off x="3714744" y="714356"/>
            <a:ext cx="5000631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РУЧКИ, РЕЗИНКИ- 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самые простые и много! </a:t>
            </a:r>
          </a:p>
          <a:p>
            <a:pPr algn="ctr"/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Маленький школьник обязательно будет их терять. </a:t>
            </a:r>
          </a:p>
          <a:p>
            <a:pPr algn="ctr"/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Поэтому, чтобы не создавать стрессовых ситуаций, покупаем не три ручки, а десяток одинаковых или разных, но дешевых. </a:t>
            </a:r>
          </a:p>
        </p:txBody>
      </p:sp>
      <p:pic>
        <p:nvPicPr>
          <p:cNvPr id="6146" name="Picture 2" descr="C:\Users\1\Desktop\анимашки с машей\пише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214687"/>
            <a:ext cx="3857652" cy="260943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714625"/>
            <a:ext cx="8229600" cy="2571750"/>
          </a:xfrm>
        </p:spPr>
        <p:txBody>
          <a:bodyPr/>
          <a:lstStyle/>
          <a:p>
            <a:pPr algn="just"/>
            <a:r>
              <a:rPr lang="ru-RU" sz="2000" dirty="0" smtClean="0"/>
              <a:t>Согласно существующим правилам в школе именно шариковыми ручками положено писать детям. </a:t>
            </a:r>
          </a:p>
          <a:p>
            <a:pPr algn="just">
              <a:buFontTx/>
              <a:buNone/>
            </a:pPr>
            <a:r>
              <a:rPr lang="ru-RU" sz="2000" dirty="0" smtClean="0"/>
              <a:t>    Срок службы шариковой ручки и чистота письма при ее использовании зависят от диаметра шарика, который находится на конце стержня. </a:t>
            </a:r>
          </a:p>
          <a:p>
            <a:pPr algn="just">
              <a:buFontTx/>
              <a:buNone/>
            </a:pPr>
            <a:r>
              <a:rPr lang="ru-RU" sz="2000" dirty="0" smtClean="0"/>
              <a:t>     Хотите, чтобы тетрадки вашего малыша были аккуратнее, - ищите ручку с тоненьким стержнем</a:t>
            </a:r>
            <a:r>
              <a:rPr lang="ru-RU" sz="2600" dirty="0" smtClean="0"/>
              <a:t>.</a:t>
            </a:r>
          </a:p>
          <a:p>
            <a:pPr algn="just"/>
            <a:endParaRPr lang="ru-RU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439586" y="-439245"/>
            <a:ext cx="1834556" cy="41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357694"/>
            <a:ext cx="2357465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500042"/>
            <a:ext cx="7143832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Карандаши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(простые и цветные)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286000"/>
            <a:ext cx="8229600" cy="2071694"/>
          </a:xfrm>
        </p:spPr>
        <p:txBody>
          <a:bodyPr/>
          <a:lstStyle/>
          <a:p>
            <a:pPr algn="just"/>
            <a:r>
              <a:rPr lang="ru-RU" sz="2000" dirty="0" smtClean="0"/>
              <a:t>Для первоклашки лучше выбрать карандаш средней твердости. Опознать его можно по буквам "НВ" или "ТМ". Более твердыми труднее рисовать и писать, а более мягкие плохо стираются, пачкают бумагу.</a:t>
            </a:r>
          </a:p>
          <a:p>
            <a:pPr algn="just"/>
            <a:r>
              <a:rPr lang="ru-RU" sz="2000" dirty="0" smtClean="0"/>
              <a:t>Для любого рисунка вполне достаточно двенадцати, максимум восемнадцати цветных карандашей.</a:t>
            </a:r>
          </a:p>
          <a:p>
            <a:endParaRPr lang="ru-RU" sz="2600" dirty="0" smtClean="0"/>
          </a:p>
          <a:p>
            <a:endParaRPr lang="ru-RU" dirty="0" smtClean="0"/>
          </a:p>
        </p:txBody>
      </p:sp>
      <p:pic>
        <p:nvPicPr>
          <p:cNvPr id="5124" name="Picture 4" descr="C:\Users\1\Desktop\анимашки с машей\дет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071942"/>
            <a:ext cx="2928958" cy="1857388"/>
          </a:xfrm>
          <a:prstGeom prst="rect">
            <a:avLst/>
          </a:prstGeom>
          <a:noFill/>
        </p:spPr>
      </p:pic>
      <p:pic>
        <p:nvPicPr>
          <p:cNvPr id="26626" name="Picture 2" descr="http://im0-tub-ru.yandex.net/i?id=25fa2c1387de749e1f6adf08bb842bf5-23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500042"/>
            <a:ext cx="3000396" cy="1714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85992"/>
            <a:ext cx="2422517" cy="8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214546" y="357166"/>
            <a:ext cx="6015054" cy="576899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sz="2800" b="1" dirty="0" smtClean="0"/>
              <a:t>Резинка-ластик</a:t>
            </a:r>
            <a:r>
              <a:rPr lang="ru-RU" sz="2800" dirty="0" smtClean="0"/>
              <a:t> </a:t>
            </a:r>
            <a:r>
              <a:rPr lang="ru-RU" sz="2000" dirty="0" smtClean="0"/>
              <a:t>на конце карандаша бесполезна, этот кончик обязательно соскользнет, резинка провалится внутрь, поэтому нужна обычная резинка покрупнее, чтобы удобно было держать в руках.</a:t>
            </a:r>
          </a:p>
          <a:p>
            <a:pPr fontAlgn="auto"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ru-RU" sz="2000" dirty="0" smtClean="0"/>
          </a:p>
          <a:p>
            <a:pPr fontAlgn="auto"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ru-RU" sz="2800" b="1" dirty="0" smtClean="0"/>
          </a:p>
          <a:p>
            <a:pPr fontAlgn="auto"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ru-RU" sz="2800" b="1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2800" b="1" dirty="0" smtClean="0"/>
              <a:t>    Точилки, резинки </a:t>
            </a:r>
            <a:r>
              <a:rPr lang="ru-RU" sz="2000" dirty="0" smtClean="0"/>
              <a:t>тоже берем по нескольку штук, выбирая наиболее прочные, удобные для руки и функциональные.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fontAlgn="auto"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ru-RU" dirty="0"/>
          </a:p>
        </p:txBody>
      </p:sp>
      <p:pic>
        <p:nvPicPr>
          <p:cNvPr id="25604" name="Picture 4" descr="http://im3-tub-ru.yandex.net/i?id=856cad501512e09a346040311aadb3b2-53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857232"/>
            <a:ext cx="1571636" cy="2357444"/>
          </a:xfrm>
          <a:prstGeom prst="rect">
            <a:avLst/>
          </a:prstGeom>
          <a:noFill/>
        </p:spPr>
      </p:pic>
      <p:pic>
        <p:nvPicPr>
          <p:cNvPr id="25610" name="Picture 10" descr="http://im3-tub-ru.yandex.net/i?id=199f7acc1215273e6729f610a77375d6-82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2143116"/>
            <a:ext cx="2000264" cy="928694"/>
          </a:xfrm>
          <a:prstGeom prst="rect">
            <a:avLst/>
          </a:prstGeom>
          <a:noFill/>
        </p:spPr>
      </p:pic>
      <p:pic>
        <p:nvPicPr>
          <p:cNvPr id="25612" name="Picture 12" descr="http://im3-tub-ru.yandex.net/i?id=89c0304b536a7ff8ea69205b88b67b9a-129-144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571876"/>
            <a:ext cx="1909762" cy="1428750"/>
          </a:xfrm>
          <a:prstGeom prst="rect">
            <a:avLst/>
          </a:prstGeom>
          <a:noFill/>
        </p:spPr>
      </p:pic>
      <p:pic>
        <p:nvPicPr>
          <p:cNvPr id="25614" name="Picture 14" descr="http://im2-tub-ru.yandex.net/i?id=ac49052b34483c40df917874de4a7983-108-144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4714884"/>
            <a:ext cx="3214710" cy="10715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3"/>
          <p:cNvSpPr>
            <a:spLocks noChangeArrowheads="1" noChangeShapeType="1" noTextEdit="1"/>
          </p:cNvSpPr>
          <p:nvPr/>
        </p:nvSpPr>
        <p:spPr bwMode="auto">
          <a:xfrm>
            <a:off x="285721" y="1284288"/>
            <a:ext cx="2500329" cy="35020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4847"/>
              </a:avLst>
            </a:prstTxWarp>
          </a:bodyPr>
          <a:lstStyle/>
          <a:p>
            <a:pPr algn="ctr"/>
            <a:r>
              <a:rPr lang="ru-RU" sz="3600" b="1" i="1" kern="10" dirty="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Garamond"/>
              </a:rPr>
              <a:t>К</a:t>
            </a:r>
          </a:p>
        </p:txBody>
      </p:sp>
      <p:sp>
        <p:nvSpPr>
          <p:cNvPr id="8195" name="Прямоугольник 6"/>
          <p:cNvSpPr>
            <a:spLocks noChangeArrowheads="1"/>
          </p:cNvSpPr>
          <p:nvPr/>
        </p:nvSpPr>
        <p:spPr bwMode="auto">
          <a:xfrm>
            <a:off x="2500298" y="2857496"/>
            <a:ext cx="621510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Для уроков труда лучше </a:t>
            </a:r>
            <a:r>
              <a:rPr lang="ru-RU" sz="2000" dirty="0">
                <a:solidFill>
                  <a:srgbClr val="7030A0"/>
                </a:solidFill>
                <a:latin typeface="Comic Sans MS" pitchFamily="66" charset="0"/>
              </a:rPr>
              <a:t>всего </a:t>
            </a: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купить </a:t>
            </a:r>
            <a:r>
              <a:rPr lang="ru-RU" sz="2000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клей –карандаш и </a:t>
            </a: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 клей ПВА в тюбиках</a:t>
            </a:r>
            <a:r>
              <a:rPr lang="ru-RU" sz="2000" dirty="0">
                <a:solidFill>
                  <a:srgbClr val="7030A0"/>
                </a:solidFill>
                <a:latin typeface="Comic Sans MS" pitchFamily="66" charset="0"/>
              </a:rPr>
              <a:t>. </a:t>
            </a: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Клей ПВА выбирайте </a:t>
            </a:r>
            <a:r>
              <a:rPr lang="ru-RU" sz="2000" dirty="0">
                <a:solidFill>
                  <a:srgbClr val="7030A0"/>
                </a:solidFill>
                <a:latin typeface="Comic Sans MS" pitchFamily="66" charset="0"/>
              </a:rPr>
              <a:t>в удобной упаковке - в тюбике со специальным наконечником-дозатором.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1736" y="4572008"/>
            <a:ext cx="614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Не покупайте отечественный силикатный канцелярский клей. Не дай Бог, попадет в глаза.</a:t>
            </a:r>
            <a:endParaRPr lang="ru-RU" b="1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14290"/>
            <a:ext cx="271464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://im2-tub-ru.yandex.net/i?id=adae068f76a954190c83d190064e58eb-13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571480"/>
            <a:ext cx="2214578" cy="207170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00430" y="642919"/>
            <a:ext cx="5000661" cy="1571636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  <a:tabLst>
                <a:tab pos="111125" algn="l"/>
                <a:tab pos="560388" algn="l"/>
                <a:tab pos="1009650" algn="l"/>
                <a:tab pos="1458913" algn="l"/>
                <a:tab pos="1908175" algn="l"/>
                <a:tab pos="2357438" algn="l"/>
                <a:tab pos="2806700" algn="l"/>
                <a:tab pos="3255963" algn="l"/>
                <a:tab pos="3705225" algn="l"/>
                <a:tab pos="4154488" algn="l"/>
                <a:tab pos="4603750" algn="l"/>
                <a:tab pos="5053013" algn="l"/>
                <a:tab pos="5502275" algn="l"/>
                <a:tab pos="5951538" algn="l"/>
                <a:tab pos="6400800" algn="l"/>
                <a:tab pos="6850063" algn="l"/>
                <a:tab pos="7299325" algn="l"/>
                <a:tab pos="7748588" algn="l"/>
                <a:tab pos="8197850" algn="l"/>
                <a:tab pos="8647113" algn="l"/>
              </a:tabLst>
            </a:pPr>
            <a:r>
              <a:rPr lang="ru-RU" sz="2400" b="1" dirty="0" smtClean="0">
                <a:solidFill>
                  <a:srgbClr val="7030A0"/>
                </a:solidFill>
              </a:rPr>
              <a:t>ПОКУПАЕМ  СПОРТИВНУЮ ФОРМУ(ДЛИННУЮ И КОРОТКУЮ),</a:t>
            </a: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  <a:tabLst>
                <a:tab pos="111125" algn="l"/>
                <a:tab pos="560388" algn="l"/>
                <a:tab pos="1009650" algn="l"/>
                <a:tab pos="1458913" algn="l"/>
                <a:tab pos="1908175" algn="l"/>
                <a:tab pos="2357438" algn="l"/>
                <a:tab pos="2806700" algn="l"/>
                <a:tab pos="3255963" algn="l"/>
                <a:tab pos="3705225" algn="l"/>
                <a:tab pos="4154488" algn="l"/>
                <a:tab pos="4603750" algn="l"/>
                <a:tab pos="5053013" algn="l"/>
                <a:tab pos="5502275" algn="l"/>
                <a:tab pos="5951538" algn="l"/>
                <a:tab pos="6400800" algn="l"/>
                <a:tab pos="6850063" algn="l"/>
                <a:tab pos="7299325" algn="l"/>
                <a:tab pos="7748588" algn="l"/>
                <a:tab pos="8197850" algn="l"/>
                <a:tab pos="8647113" algn="l"/>
              </a:tabLst>
            </a:pPr>
            <a:r>
              <a:rPr lang="ru-RU" sz="2400" b="1" dirty="0" smtClean="0">
                <a:solidFill>
                  <a:srgbClr val="7030A0"/>
                </a:solidFill>
              </a:rPr>
              <a:t>КРОССОВКИ.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137000"/>
              </a:lnSpc>
              <a:buFont typeface="Comic Sans MS" pitchFamily="66" charset="0"/>
              <a:buNone/>
              <a:tabLst>
                <a:tab pos="111125" algn="l"/>
                <a:tab pos="560388" algn="l"/>
                <a:tab pos="1009650" algn="l"/>
                <a:tab pos="1458913" algn="l"/>
                <a:tab pos="1908175" algn="l"/>
                <a:tab pos="2357438" algn="l"/>
                <a:tab pos="2806700" algn="l"/>
                <a:tab pos="3255963" algn="l"/>
                <a:tab pos="3705225" algn="l"/>
                <a:tab pos="4154488" algn="l"/>
                <a:tab pos="4603750" algn="l"/>
                <a:tab pos="5053013" algn="l"/>
                <a:tab pos="5502275" algn="l"/>
                <a:tab pos="5951538" algn="l"/>
                <a:tab pos="6400800" algn="l"/>
                <a:tab pos="6850063" algn="l"/>
                <a:tab pos="7299325" algn="l"/>
                <a:tab pos="7748588" algn="l"/>
                <a:tab pos="8197850" algn="l"/>
                <a:tab pos="8647113" algn="l"/>
              </a:tabLst>
            </a:pPr>
            <a:endParaRPr lang="en-GB" sz="5400" b="1" dirty="0" smtClean="0"/>
          </a:p>
        </p:txBody>
      </p:sp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468313" y="1260475"/>
            <a:ext cx="3311525" cy="4032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Garamond"/>
              </a:rPr>
              <a:t>Ф</a:t>
            </a:r>
          </a:p>
        </p:txBody>
      </p:sp>
      <p:pic>
        <p:nvPicPr>
          <p:cNvPr id="22530" name="Picture 2" descr="http://im3-tub-ru.yandex.net/i?id=679edc3da0b90db0f69ffe20ab4f550d-96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285992"/>
            <a:ext cx="4143404" cy="378621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643306" y="1000108"/>
            <a:ext cx="5500695" cy="1143008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1500"/>
              </a:spcBef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4800" b="1" dirty="0" smtClean="0">
                <a:solidFill>
                  <a:srgbClr val="7030A0"/>
                </a:solidFill>
              </a:rPr>
              <a:t>СМЕННАЯ </a:t>
            </a:r>
            <a:r>
              <a:rPr lang="en-GB" sz="4800" b="1" dirty="0" smtClean="0">
                <a:solidFill>
                  <a:srgbClr val="7030A0"/>
                </a:solidFill>
              </a:rPr>
              <a:t>О</a:t>
            </a:r>
            <a:r>
              <a:rPr lang="ru-RU" sz="4800" b="1" dirty="0" smtClean="0">
                <a:solidFill>
                  <a:srgbClr val="7030A0"/>
                </a:solidFill>
              </a:rPr>
              <a:t>БУВЬ</a:t>
            </a:r>
            <a:r>
              <a:rPr lang="en-GB" sz="4800" b="1" dirty="0" smtClean="0">
                <a:solidFill>
                  <a:srgbClr val="7030A0"/>
                </a:solidFill>
              </a:rPr>
              <a:t> — </a:t>
            </a:r>
            <a:endParaRPr lang="ru-RU" sz="4800" b="1" dirty="0" smtClean="0">
              <a:solidFill>
                <a:srgbClr val="7030A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1500"/>
              </a:spcBef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6000" dirty="0" smtClean="0"/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684213" y="1341438"/>
            <a:ext cx="3030531" cy="4032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Garamond"/>
              </a:rPr>
              <a:t>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7620" y="1928802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ru-RU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 должна быть удобной, </a:t>
            </a: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по размеру. 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Желательно приобретать обувь для первоклассника </a:t>
            </a: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на липучках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  <p:pic>
        <p:nvPicPr>
          <p:cNvPr id="5" name="Picture 3" descr="C:\Users\1\Desktop\анимашки с машей\с портфелям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429000"/>
            <a:ext cx="4429156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30" descr="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857760"/>
            <a:ext cx="1428760" cy="182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85786" y="285728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Ваш малыш становится школьником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928670"/>
            <a:ext cx="8072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Мы, педагоги, рады видеть Вашего ребёнка в нашем учебном  заведении. Искренне надеемся на то, что Ваша родительская дорога будет лёгкой,  и Вы не устанете в пути.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2143116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Достигнуть успеха в воспитании и обучении ребёнка можно только в тесном сотрудничестве семьи и школы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3143248"/>
            <a:ext cx="82868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Сотрудничество принесёт свои плоды тогда, когда родные и близкие люди, без которых ребёнок не мыслит своей жизни, найдут в себе силы и мужество   каждый день  учиться быть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НАСТОЯЩЕЙ </a:t>
            </a:r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МАТЕРЬЮ И НАСТОЯЩИМ        				ОТЦОМ !</a:t>
            </a:r>
            <a:endParaRPr lang="ru-RU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/>
          </p:cNvSpPr>
          <p:nvPr>
            <p:ph type="body" idx="4294967295"/>
          </p:nvPr>
        </p:nvSpPr>
        <p:spPr>
          <a:xfrm>
            <a:off x="714375" y="1928813"/>
            <a:ext cx="8286750" cy="1928812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800" dirty="0" smtClean="0">
                <a:solidFill>
                  <a:schemeClr val="accent2"/>
                </a:solidFill>
                <a:latin typeface="Arial" pitchFamily="34" charset="0"/>
              </a:rPr>
              <a:t>                    </a:t>
            </a:r>
            <a:r>
              <a:rPr lang="ru-RU" sz="2800" b="1" i="1" dirty="0" smtClean="0">
                <a:latin typeface="Castellar" pitchFamily="18" charset="0"/>
              </a:rPr>
              <a:t>«НАЧАЛЬНАЯ ШКОЛА ХХ</a:t>
            </a:r>
            <a:r>
              <a:rPr lang="en-US" sz="2800" b="1" i="1" dirty="0" smtClean="0">
                <a:latin typeface="Castellar" pitchFamily="18" charset="0"/>
              </a:rPr>
              <a:t>I</a:t>
            </a:r>
            <a:r>
              <a:rPr lang="ru-RU" sz="2800" b="1" i="1" dirty="0" smtClean="0">
                <a:latin typeface="Castellar" pitchFamily="18" charset="0"/>
              </a:rPr>
              <a:t> ВЕКА» - </a:t>
            </a:r>
            <a:endParaRPr lang="ru-RU" sz="2800" b="1" i="1" dirty="0" smtClean="0">
              <a:latin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ru-RU" sz="2800" b="1" i="1" dirty="0" smtClean="0">
                <a:latin typeface="Arial" pitchFamily="34" charset="0"/>
              </a:rPr>
              <a:t>                                       школа новых</a:t>
            </a:r>
          </a:p>
          <a:p>
            <a:pPr>
              <a:buFont typeface="Arial" pitchFamily="34" charset="0"/>
              <a:buNone/>
            </a:pPr>
            <a:r>
              <a:rPr lang="ru-RU" sz="2800" b="1" i="1" dirty="0" smtClean="0">
                <a:latin typeface="Arial" pitchFamily="34" charset="0"/>
              </a:rPr>
              <a:t>                     образовательных  стандартов</a:t>
            </a:r>
          </a:p>
          <a:p>
            <a:endParaRPr lang="ru-RU" sz="2800" b="1" i="1" dirty="0" smtClean="0">
              <a:latin typeface="Castellar" pitchFamily="18" charset="0"/>
            </a:endParaRPr>
          </a:p>
        </p:txBody>
      </p:sp>
      <p:pic>
        <p:nvPicPr>
          <p:cNvPr id="8195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4143375"/>
            <a:ext cx="1406525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80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Neo\Pictures\Безымянный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1142984"/>
            <a:ext cx="2729902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286116" y="214290"/>
            <a:ext cx="23054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ученик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43570" y="1857364"/>
            <a:ext cx="304846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родители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857364"/>
            <a:ext cx="254473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учитель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071942"/>
            <a:ext cx="7786742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олько </a:t>
            </a: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сообща, все вместе, мы преодолеем все трудности.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285860"/>
            <a:ext cx="75009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Для обучающихся начальной школы рекомендовано приобретение школьной формы</a:t>
            </a:r>
          </a:p>
          <a:p>
            <a:pPr algn="ctr"/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214290"/>
            <a:ext cx="742955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Обязательна ли школьная форма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1 классе?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132856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     </a:t>
            </a:r>
            <a:r>
              <a:rPr lang="ru-RU" sz="2400" b="1" dirty="0" smtClean="0">
                <a:solidFill>
                  <a:srgbClr val="7030A0"/>
                </a:solidFill>
              </a:rPr>
              <a:t>Форма дисциплинирует детей, является атрибутом, отличающим  дошкольника от школьника.   А именно об этом, как правило, и мечтают в первую очередь при поступлении  все дети – они теперь первоклассники.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854" y="548680"/>
            <a:ext cx="7776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фото представлены образцы школьной формы 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учащихся нашей школы, которую вы можете заказать по адресу: ООО «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кольная форма»</a:t>
            </a:r>
          </a:p>
          <a:p>
            <a:pPr algn="ctr"/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Тверь,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-д Дарвина д. 10 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тел. 42-20-68; 8-920-692-29-83</a:t>
            </a:r>
          </a:p>
          <a:p>
            <a:pPr algn="ctr"/>
            <a:endPara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32" y="2067667"/>
            <a:ext cx="3277670" cy="43702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67667"/>
            <a:ext cx="3349678" cy="437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969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Можно ли носить в школу мобильный телефон?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28736"/>
            <a:ext cx="8496300" cy="542926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	В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нашей школе запрещено пользование мобильным телефоном на уроке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	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Мы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 рекомендуем носить в школу мобильный телефон первоклассникам — велико искушение звонить маме по малейшему поводу, или поиграть </a:t>
            </a:r>
            <a:r>
              <a:rPr lang="ru-RU" b="1" kern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 уроке в электронную игру,</a:t>
            </a:r>
            <a:r>
              <a:rPr kumimoji="0" lang="ru-RU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или посчитать на калькуляторе.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	Кроме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того, дорогой телефон может </a:t>
            </a:r>
            <a:r>
              <a:rPr lang="ru-RU" b="1" kern="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возбудить нездоровый интерес одноклассников, можно потерять. </a:t>
            </a: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lang="ru-RU" b="1" kern="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b="1" kern="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Учителя и сотрудники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школы НЕ НЕСУТ </a:t>
            </a:r>
            <a:r>
              <a:rPr lang="ru-RU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ответственности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за утерю сотового телефона.</a:t>
            </a:r>
          </a:p>
        </p:txBody>
      </p:sp>
      <p:pic>
        <p:nvPicPr>
          <p:cNvPr id="1026" name="Picture 2" descr="C:\Documents and Settings\USER\Рабочий стол\1257947176_1224759254_fireflywbsupergirl.jpg"/>
          <p:cNvPicPr>
            <a:picLocks noChangeAspect="1" noChangeArrowheads="1"/>
          </p:cNvPicPr>
          <p:nvPr/>
        </p:nvPicPr>
        <p:blipFill>
          <a:blip r:embed="rId2"/>
          <a:srcRect l="7818" t="1548"/>
          <a:stretch>
            <a:fillRect/>
          </a:stretch>
        </p:blipFill>
        <p:spPr bwMode="auto">
          <a:xfrm rot="2871731">
            <a:off x="7241578" y="757233"/>
            <a:ext cx="856063" cy="1668403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1231879912_1095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422933">
            <a:off x="7398982" y="4822006"/>
            <a:ext cx="1251191" cy="19669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14400" y="214290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Почему учителя не ставят оценки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 1 классе</a:t>
            </a:r>
            <a:r>
              <a:rPr kumimoji="0" lang="ru-RU" sz="3200" b="1" i="0" u="none" strike="noStrike" kern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?</a:t>
            </a:r>
          </a:p>
        </p:txBody>
      </p:sp>
      <p:pic>
        <p:nvPicPr>
          <p:cNvPr id="3" name="Picture 7" descr="D:\Мои документы2\15fd987f005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0993" y="785794"/>
            <a:ext cx="1143007" cy="1143007"/>
          </a:xfrm>
          <a:prstGeom prst="rect">
            <a:avLst/>
          </a:prstGeom>
          <a:noFill/>
        </p:spPr>
      </p:pic>
      <p:pic>
        <p:nvPicPr>
          <p:cNvPr id="4" name="Picture 7" descr="D:\Мои документы2\15fd987f005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2071678"/>
            <a:ext cx="1143007" cy="1143007"/>
          </a:xfrm>
          <a:prstGeom prst="rect">
            <a:avLst/>
          </a:prstGeom>
          <a:noFill/>
        </p:spPr>
      </p:pic>
      <p:pic>
        <p:nvPicPr>
          <p:cNvPr id="5" name="Picture 7" descr="D:\Мои документы2\15fd987f005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5714993"/>
            <a:ext cx="1143007" cy="1143007"/>
          </a:xfrm>
          <a:prstGeom prst="rect">
            <a:avLst/>
          </a:prstGeom>
          <a:noFill/>
        </p:spPr>
      </p:pic>
      <p:pic>
        <p:nvPicPr>
          <p:cNvPr id="6" name="Picture 7" descr="D:\Мои документы2\15fd987f005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993"/>
            <a:ext cx="1143007" cy="114300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1357298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kern="0" dirty="0" smtClean="0">
                <a:solidFill>
                  <a:srgbClr val="996633"/>
                </a:solidFill>
              </a:rPr>
              <a:t>            </a:t>
            </a:r>
            <a:r>
              <a:rPr lang="ru-RU" b="1" kern="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 1 классе обучение действительно </a:t>
            </a:r>
            <a:r>
              <a:rPr lang="ru-RU" b="1" kern="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безоценочное</a:t>
            </a:r>
            <a:r>
              <a:rPr lang="ru-RU" b="1" kern="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Это оправдано тем, что ребенок находится в самом начале учебного пути. К концу первого года обучения уже можно судить о той или иной степени успешности младшего школьника.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786190"/>
            <a:ext cx="7215238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kern="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b="1" kern="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В 1 классе основной упор делается на приобретение навыков учебного труда. </a:t>
            </a:r>
          </a:p>
          <a:p>
            <a:pPr marL="342900" lvl="0" indent="-342900" algn="just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b="1" kern="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    Словесная или условно-знаковая оценка тоже зачастую присутствует в работе учителя с учеником. Важно, чтобы она была позитивной</a:t>
            </a:r>
            <a:r>
              <a:rPr lang="ru-RU" kern="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9" name="Picture 3" descr="2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844" y="0"/>
            <a:ext cx="1225947" cy="134619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Что делают дети на переменах?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14348" y="1142984"/>
            <a:ext cx="7215238" cy="4143404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Отдыхают. Причем отдых должен быть активным, ведь после урока, который предполагает пребывание ученика в однообразной рабочей позе, ребенку необходима разрядка.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На переменах допускаются подвижные и настольные игры (дети играют стоя). Главное, чтобы во время игры соблюдались правила безопасности и школьники случайно не поранили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друг друга, подражая агрессивным действиям героев современных фильмов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4" name="Picture 19" descr="18m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571480"/>
            <a:ext cx="1857388" cy="194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Monkey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4786322"/>
            <a:ext cx="1706563" cy="2295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57158" y="1636691"/>
            <a:ext cx="7429552" cy="5221309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Домашних заданий в 1 классе нет.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ru-RU" sz="3200" b="1" kern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Однако если вы хотите сформировать у своего ребенка качественные навыки письма, чтения, счета, то не отказывайтесь от тренировочных упражнений, которые может предложить учитель.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14290"/>
            <a:ext cx="742955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Есть ли домашнее задание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1 классе?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6" descr="D:\My private\картинки\солнышк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1143000" cy="1143000"/>
          </a:xfrm>
          <a:prstGeom prst="rect">
            <a:avLst/>
          </a:prstGeom>
          <a:noFill/>
        </p:spPr>
      </p:pic>
      <p:pic>
        <p:nvPicPr>
          <p:cNvPr id="6" name="Picture 19" descr="j03981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7304" y="5000636"/>
            <a:ext cx="1718987" cy="18573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Как питаются первоклассники в школе? </a:t>
            </a:r>
          </a:p>
        </p:txBody>
      </p:sp>
      <p:pic>
        <p:nvPicPr>
          <p:cNvPr id="3" name="Picture 4" descr="povar-0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429132"/>
            <a:ext cx="1964076" cy="2027234"/>
          </a:xfrm>
          <a:prstGeom prst="rect">
            <a:avLst/>
          </a:prstGeom>
          <a:noFill/>
          <a:ln w="28575">
            <a:solidFill>
              <a:srgbClr val="3366CC"/>
            </a:solidFill>
            <a:miter lim="800000"/>
            <a:headEnd/>
            <a:tailEnd/>
          </a:ln>
          <a:effectLst>
            <a:outerShdw dist="107763" dir="8100000" algn="ctr" rotWithShape="0">
              <a:srgbClr val="808080"/>
            </a:outerShdw>
          </a:effectLst>
        </p:spPr>
      </p:pic>
      <p:pic>
        <p:nvPicPr>
          <p:cNvPr id="4" name="Рисунок 5" descr="j0396612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714356"/>
            <a:ext cx="1435100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71472" y="1643050"/>
            <a:ext cx="8229600" cy="30241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школе организовано горячее питание для всех учеников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lang="ru-RU" b="1" kern="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Начальной школы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lang="ru-RU" sz="2800" b="1" kern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Первоклассники завтракают в 10.00</a:t>
            </a:r>
          </a:p>
          <a:p>
            <a:r>
              <a:rPr lang="ru-RU" sz="2800" b="1" kern="0" dirty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kern="0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Родители учеников льготной </a:t>
            </a:r>
            <a:r>
              <a:rPr lang="ru-RU" sz="2400" b="1" kern="0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категории </a:t>
            </a:r>
            <a:r>
              <a:rPr lang="ru-RU" sz="2400" b="1" kern="0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могут обратиться за уведомлением на бесплатное питание (обеды) по адресу : г. Тверь ул. </a:t>
            </a:r>
            <a:r>
              <a:rPr lang="ru-RU" sz="2400" b="1" kern="0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Склизкова</a:t>
            </a:r>
            <a:r>
              <a:rPr lang="ru-RU" sz="2400" b="1" kern="0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, 48 </a:t>
            </a:r>
          </a:p>
          <a:p>
            <a:r>
              <a:rPr lang="ru-RU" sz="2400" b="1" kern="0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"Тверской комплексный центр социального обслуживания 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населения«)</a:t>
            </a: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тел.78-21-55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/>
            </a:pPr>
            <a:endParaRPr lang="ru-RU" sz="2800" b="1" kern="0" dirty="0">
              <a:solidFill>
                <a:srgbClr val="FF9933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Lamer\Desktop\slide_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body" sz="half" idx="4294967295"/>
          </p:nvPr>
        </p:nvSpPr>
        <p:spPr>
          <a:xfrm>
            <a:off x="1928813" y="642938"/>
            <a:ext cx="7500937" cy="2641600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lang="ru-RU" sz="2000" b="1" i="1" smtClean="0">
                <a:latin typeface="Arial" pitchFamily="34" charset="0"/>
                <a:cs typeface="Arial" pitchFamily="34" charset="0"/>
              </a:rPr>
              <a:t>Комплект учебно-методических пособий </a:t>
            </a:r>
          </a:p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lang="ru-RU" sz="2000" b="1" i="1" smtClean="0">
                <a:latin typeface="Arial" pitchFamily="34" charset="0"/>
                <a:cs typeface="Arial" pitchFamily="34" charset="0"/>
              </a:rPr>
              <a:t>разработан коллективом авторов</a:t>
            </a:r>
          </a:p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lang="ru-RU" sz="2000" b="1" i="1" smtClean="0">
                <a:latin typeface="Arial" pitchFamily="34" charset="0"/>
                <a:cs typeface="Arial" pitchFamily="34" charset="0"/>
              </a:rPr>
              <a:t> Центра начальной школы  ИСМО РАО</a:t>
            </a:r>
          </a:p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lang="ru-RU" sz="2000" b="1" i="1" smtClean="0">
                <a:latin typeface="Arial" pitchFamily="34" charset="0"/>
                <a:cs typeface="Arial" pitchFamily="34" charset="0"/>
              </a:rPr>
              <a:t> под руководством   доктора педагогических наук, профессора, члена- корреспондента РАО </a:t>
            </a:r>
          </a:p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lang="ru-RU" sz="2800" b="1" i="1" smtClean="0">
                <a:latin typeface="Arial" pitchFamily="34" charset="0"/>
                <a:cs typeface="Arial" pitchFamily="34" charset="0"/>
              </a:rPr>
              <a:t>  Натальи Федоровны Виноградовой</a:t>
            </a:r>
          </a:p>
        </p:txBody>
      </p:sp>
      <p:pic>
        <p:nvPicPr>
          <p:cNvPr id="9219" name="Picture 3" descr="vinograd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9188" y="2714625"/>
            <a:ext cx="2447925" cy="3241675"/>
          </a:xfrm>
        </p:spPr>
      </p:pic>
    </p:spTree>
    <p:extLst>
      <p:ext uri="{BB962C8B-B14F-4D97-AF65-F5344CB8AC3E}">
        <p14:creationId xmlns:p14="http://schemas.microsoft.com/office/powerpoint/2010/main" val="1063847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/>
          </p:cNvSpPr>
          <p:nvPr>
            <p:ph type="title" idx="4294967295"/>
          </p:nvPr>
        </p:nvSpPr>
        <p:spPr>
          <a:xfrm>
            <a:off x="1000125" y="214313"/>
            <a:ext cx="8358188" cy="954087"/>
          </a:xfrm>
        </p:spPr>
        <p:txBody>
          <a:bodyPr/>
          <a:lstStyle/>
          <a:p>
            <a:r>
              <a:rPr lang="ru-RU" sz="3600" b="1" i="1" u="sng" smtClean="0">
                <a:latin typeface="Monotype Corsiva" pitchFamily="66" charset="0"/>
              </a:rPr>
              <a:t>Комплект  учебно-методических  пособий  </a:t>
            </a:r>
            <a:r>
              <a:rPr lang="en-US" sz="3600" b="1" i="1" u="sng" smtClean="0">
                <a:latin typeface="Monotype Corsiva" pitchFamily="66" charset="0"/>
              </a:rPr>
              <a:t/>
            </a:r>
            <a:br>
              <a:rPr lang="en-US" sz="3600" b="1" i="1" u="sng" smtClean="0">
                <a:latin typeface="Monotype Corsiva" pitchFamily="66" charset="0"/>
              </a:rPr>
            </a:br>
            <a:r>
              <a:rPr lang="ru-RU" sz="3600" b="1" i="1" u="sng" smtClean="0">
                <a:latin typeface="Monotype Corsiva" pitchFamily="66" charset="0"/>
              </a:rPr>
              <a:t> «НАЧАЛЬНАЯ ШКОЛА  ХХ</a:t>
            </a:r>
            <a:r>
              <a:rPr lang="en-US" sz="3600" b="1" i="1" u="sng" smtClean="0">
                <a:latin typeface="Monotype Corsiva" pitchFamily="66" charset="0"/>
              </a:rPr>
              <a:t>I</a:t>
            </a:r>
            <a:r>
              <a:rPr lang="ru-RU" sz="3600" b="1" i="1" u="sng" smtClean="0">
                <a:latin typeface="Monotype Corsiva" pitchFamily="66" charset="0"/>
              </a:rPr>
              <a:t>  ВЕКА»</a:t>
            </a:r>
          </a:p>
        </p:txBody>
      </p:sp>
      <p:sp>
        <p:nvSpPr>
          <p:cNvPr id="10243" name="Rectangle 6"/>
          <p:cNvSpPr>
            <a:spLocks noGrp="1"/>
          </p:cNvSpPr>
          <p:nvPr>
            <p:ph type="body" idx="4294967295"/>
          </p:nvPr>
        </p:nvSpPr>
        <p:spPr>
          <a:xfrm>
            <a:off x="214313" y="1643063"/>
            <a:ext cx="7056437" cy="44465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 i="1" smtClean="0">
                <a:latin typeface="Arial" pitchFamily="34" charset="0"/>
                <a:cs typeface="Arial" pitchFamily="34" charset="0"/>
              </a:rPr>
              <a:t>Включен в Федеральный перечень учебников , учебно-методических и методических изданий, имеет гриф «Рекомендовано» Министерства образования  Российской Федерации</a:t>
            </a:r>
          </a:p>
          <a:p>
            <a:pPr>
              <a:lnSpc>
                <a:spcPct val="90000"/>
              </a:lnSpc>
            </a:pPr>
            <a:r>
              <a:rPr lang="ru-RU" sz="2000" b="1" i="1" smtClean="0">
                <a:latin typeface="Arial" pitchFamily="34" charset="0"/>
                <a:cs typeface="Arial" pitchFamily="34" charset="0"/>
              </a:rPr>
              <a:t>Удостоен  премии Президента Российской Федерации в области образования</a:t>
            </a:r>
          </a:p>
          <a:p>
            <a:pPr>
              <a:lnSpc>
                <a:spcPct val="90000"/>
              </a:lnSpc>
            </a:pPr>
            <a:r>
              <a:rPr lang="ru-RU" sz="2000" b="1" i="1" smtClean="0">
                <a:latin typeface="Arial" pitchFamily="34" charset="0"/>
                <a:cs typeface="Arial" pitchFamily="34" charset="0"/>
              </a:rPr>
              <a:t>Победитель конкурса по созданию учебников нового поколения, проводимого Министерством образования Российской Федерации и Национальным фондом подготовки кадров</a:t>
            </a:r>
          </a:p>
          <a:p>
            <a:pPr>
              <a:lnSpc>
                <a:spcPct val="90000"/>
              </a:lnSpc>
            </a:pPr>
            <a:r>
              <a:rPr lang="ru-RU" sz="2000" b="1" i="1" smtClean="0">
                <a:latin typeface="Arial" pitchFamily="34" charset="0"/>
                <a:cs typeface="Arial" pitchFamily="34" charset="0"/>
              </a:rPr>
              <a:t>Обладатель книжного  Оскара в номинации «Учебники ХХ</a:t>
            </a:r>
            <a:r>
              <a:rPr lang="en-US" sz="2000" b="1" i="1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sz="2000" b="1" i="1" smtClean="0">
                <a:latin typeface="Arial" pitchFamily="34" charset="0"/>
                <a:cs typeface="Arial" pitchFamily="34" charset="0"/>
              </a:rPr>
              <a:t> века» </a:t>
            </a:r>
            <a:r>
              <a:rPr lang="en-US" sz="2000" b="1" i="1" smtClean="0">
                <a:latin typeface="Arial" pitchFamily="34" charset="0"/>
                <a:cs typeface="Arial" pitchFamily="34" charset="0"/>
              </a:rPr>
              <a:t>XIV</a:t>
            </a:r>
            <a:r>
              <a:rPr lang="ru-RU" sz="2000" b="1" i="1" smtClean="0">
                <a:latin typeface="Arial" pitchFamily="34" charset="0"/>
                <a:cs typeface="Arial" pitchFamily="34" charset="0"/>
              </a:rPr>
              <a:t> Московской международной книжной выставки – ярмарки</a:t>
            </a:r>
          </a:p>
          <a:p>
            <a:pPr>
              <a:lnSpc>
                <a:spcPct val="90000"/>
              </a:lnSpc>
            </a:pPr>
            <a:endParaRPr lang="ru-RU" sz="2000" i="1" smtClean="0">
              <a:latin typeface="Copperplate Gothic Bold" pitchFamily="34" charset="0"/>
            </a:endParaRPr>
          </a:p>
        </p:txBody>
      </p:sp>
      <p:pic>
        <p:nvPicPr>
          <p:cNvPr id="10244" name="Picture 7" descr="clip_image0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143000"/>
            <a:ext cx="1370013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7625" y="6072188"/>
            <a:ext cx="914400" cy="914400"/>
          </a:xfrm>
          <a:prstGeom prst="rect">
            <a:avLst/>
          </a:prstGeom>
        </p:spPr>
        <p:txBody>
          <a:bodyPr wrap="none" anchor="b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ru-RU" dirty="0">
              <a:solidFill>
                <a:prstClr val="black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21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type="body" idx="4294967295"/>
          </p:nvPr>
        </p:nvSpPr>
        <p:spPr>
          <a:xfrm>
            <a:off x="0" y="1071563"/>
            <a:ext cx="9144000" cy="3311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i="1" smtClean="0">
                <a:latin typeface="Arial" pitchFamily="34" charset="0"/>
                <a:cs typeface="Arial" pitchFamily="34" charset="0"/>
              </a:rPr>
              <a:t>любознательный, активно и заинтересованно познающий мир;</a:t>
            </a:r>
          </a:p>
          <a:p>
            <a:pPr>
              <a:lnSpc>
                <a:spcPct val="80000"/>
              </a:lnSpc>
            </a:pPr>
            <a:r>
              <a:rPr lang="ru-RU" sz="2000" b="1" i="1" smtClean="0">
                <a:latin typeface="Arial" pitchFamily="34" charset="0"/>
                <a:cs typeface="Arial" pitchFamily="34" charset="0"/>
              </a:rPr>
              <a:t>владеющий основами умения учиться, способный к организации собственной деятельности; </a:t>
            </a:r>
          </a:p>
          <a:p>
            <a:pPr>
              <a:lnSpc>
                <a:spcPct val="80000"/>
              </a:lnSpc>
            </a:pPr>
            <a:r>
              <a:rPr lang="ru-RU" sz="2000" b="1" i="1" smtClean="0">
                <a:latin typeface="Arial" pitchFamily="34" charset="0"/>
                <a:cs typeface="Arial" pitchFamily="34" charset="0"/>
              </a:rPr>
              <a:t>любящий свой народ, свой край и свою Родину;</a:t>
            </a:r>
          </a:p>
          <a:p>
            <a:pPr>
              <a:lnSpc>
                <a:spcPct val="80000"/>
              </a:lnSpc>
            </a:pPr>
            <a:r>
              <a:rPr lang="ru-RU" sz="2000" b="1" i="1" smtClean="0">
                <a:latin typeface="Arial" pitchFamily="34" charset="0"/>
                <a:cs typeface="Arial" pitchFamily="34" charset="0"/>
              </a:rPr>
              <a:t>уважающий и принимающий ценности семьи и общества;</a:t>
            </a:r>
          </a:p>
          <a:p>
            <a:pPr>
              <a:lnSpc>
                <a:spcPct val="80000"/>
              </a:lnSpc>
            </a:pPr>
            <a:r>
              <a:rPr lang="ru-RU" sz="2000" b="1" i="1" smtClean="0">
                <a:latin typeface="Arial" pitchFamily="34" charset="0"/>
                <a:cs typeface="Arial" pitchFamily="34" charset="0"/>
              </a:rPr>
              <a:t>готовый самостоятельно действовать и отвечать за свои поступки перед семьей и обществом; </a:t>
            </a:r>
          </a:p>
          <a:p>
            <a:pPr>
              <a:lnSpc>
                <a:spcPct val="80000"/>
              </a:lnSpc>
            </a:pPr>
            <a:r>
              <a:rPr lang="ru-RU" sz="2000" b="1" i="1" smtClean="0">
                <a:latin typeface="Arial" pitchFamily="34" charset="0"/>
                <a:cs typeface="Arial" pitchFamily="34" charset="0"/>
              </a:rPr>
              <a:t>доброжелательный, умеющий слушать и слышать собеседника, обосновывать  свою позицию, высказывать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000" b="1" i="1" smtClean="0">
                <a:latin typeface="Arial" pitchFamily="34" charset="0"/>
                <a:cs typeface="Arial" pitchFamily="34" charset="0"/>
              </a:rPr>
              <a:t>     свое мнение; </a:t>
            </a:r>
          </a:p>
          <a:p>
            <a:pPr>
              <a:lnSpc>
                <a:spcPct val="80000"/>
              </a:lnSpc>
            </a:pPr>
            <a:r>
              <a:rPr lang="ru-RU" sz="2000" b="1" i="1" smtClean="0">
                <a:latin typeface="Arial" pitchFamily="34" charset="0"/>
                <a:cs typeface="Arial" pitchFamily="34" charset="0"/>
              </a:rPr>
              <a:t>выполняющий правила здорового и безопасного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000" b="1" i="1" smtClean="0">
                <a:latin typeface="Arial" pitchFamily="34" charset="0"/>
                <a:cs typeface="Arial" pitchFamily="34" charset="0"/>
              </a:rPr>
              <a:t>      для себя и окружающих образа жизни</a:t>
            </a:r>
            <a:r>
              <a:rPr lang="ru-RU" sz="2000" i="1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1267" name="Picture 4" descr="im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4786313"/>
            <a:ext cx="5397500" cy="1725612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349" name="Rectangle 5"/>
          <p:cNvSpPr>
            <a:spLocks noChangeArrowheads="1"/>
          </p:cNvSpPr>
          <p:nvPr/>
        </p:nvSpPr>
        <p:spPr bwMode="auto">
          <a:xfrm>
            <a:off x="2357438" y="214313"/>
            <a:ext cx="56816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Младший  школьник   ХХ</a:t>
            </a:r>
            <a:r>
              <a:rPr lang="en-US" sz="36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I</a:t>
            </a:r>
            <a:r>
              <a:rPr lang="ru-RU" sz="36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 века</a:t>
            </a:r>
          </a:p>
        </p:txBody>
      </p:sp>
    </p:spTree>
    <p:extLst>
      <p:ext uri="{BB962C8B-B14F-4D97-AF65-F5344CB8AC3E}">
        <p14:creationId xmlns:p14="http://schemas.microsoft.com/office/powerpoint/2010/main" val="327045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1679575"/>
          </a:xfrm>
        </p:spPr>
        <p:txBody>
          <a:bodyPr/>
          <a:lstStyle/>
          <a:p>
            <a:r>
              <a:rPr lang="ru-RU" sz="3600" b="1" i="1" u="sng" smtClean="0">
                <a:latin typeface="Monotype Corsiva" pitchFamily="66" charset="0"/>
              </a:rPr>
              <a:t>Приоритетные цели </a:t>
            </a:r>
            <a:br>
              <a:rPr lang="ru-RU" sz="3600" b="1" i="1" u="sng" smtClean="0">
                <a:latin typeface="Monotype Corsiva" pitchFamily="66" charset="0"/>
              </a:rPr>
            </a:br>
            <a:r>
              <a:rPr lang="ru-RU" sz="3600" b="1" i="1" u="sng" smtClean="0"/>
              <a:t>«</a:t>
            </a:r>
            <a:r>
              <a:rPr lang="ru-RU" sz="3600" b="1" i="1" u="sng" smtClean="0">
                <a:latin typeface="Monotype Corsiva" pitchFamily="66" charset="0"/>
              </a:rPr>
              <a:t>Начальной школы </a:t>
            </a:r>
            <a:r>
              <a:rPr lang="en-US" sz="3600" b="1" i="1" u="sng" smtClean="0">
                <a:latin typeface="Monotype Corsiva" pitchFamily="66" charset="0"/>
              </a:rPr>
              <a:t>XXI</a:t>
            </a:r>
            <a:r>
              <a:rPr lang="ru-RU" sz="3600" b="1" i="1" u="sng" smtClean="0">
                <a:latin typeface="Monotype Corsiva" pitchFamily="66" charset="0"/>
              </a:rPr>
              <a:t> века</a:t>
            </a:r>
            <a:r>
              <a:rPr lang="ru-RU" sz="3600" b="1" i="1" u="sng" smtClean="0"/>
              <a:t>»</a:t>
            </a:r>
            <a:endParaRPr lang="ru-RU" sz="3600" b="1" i="1" u="sng" smtClean="0">
              <a:latin typeface="Monotype Corsiva" pitchFamily="66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3850" y="2357438"/>
            <a:ext cx="8497888" cy="2857500"/>
          </a:xfrm>
          <a:prstGeom prst="rect">
            <a:avLst/>
          </a:prstGeom>
          <a:solidFill>
            <a:srgbClr val="FF99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i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Целостное гармоничное развитие личности школьника; 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i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Формирование общих способностей 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2000" b="1" i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и эрудиции в соответствии с индивидуальными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2000" b="1" i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возможностями и особенностями каждого</a:t>
            </a:r>
          </a:p>
        </p:txBody>
      </p:sp>
    </p:spTree>
    <p:extLst>
      <p:ext uri="{BB962C8B-B14F-4D97-AF65-F5344CB8AC3E}">
        <p14:creationId xmlns:p14="http://schemas.microsoft.com/office/powerpoint/2010/main" val="299135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142875" y="2500313"/>
            <a:ext cx="2214563" cy="928687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ru-RU" sz="2800" b="1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3000" b="1" u="sng" smtClean="0">
                <a:solidFill>
                  <a:prstClr val="black"/>
                </a:solidFill>
                <a:latin typeface="Monotype Corsiva" pitchFamily="66" charset="0"/>
                <a:cs typeface="Arial" pitchFamily="34" charset="0"/>
              </a:rPr>
              <a:t>Развитие это: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i="1" smtClean="0">
              <a:solidFill>
                <a:srgbClr val="663300"/>
              </a:solidFill>
              <a:latin typeface="Arial" pitchFamily="34" charset="0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3857625" y="285750"/>
            <a:ext cx="5143500" cy="185737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b="1" i="1" smtClean="0">
                <a:solidFill>
                  <a:prstClr val="black"/>
                </a:solidFill>
                <a:latin typeface="Arial" pitchFamily="34" charset="0"/>
              </a:rPr>
              <a:t>Сформированное умение определять </a:t>
            </a:r>
            <a:endParaRPr lang="en-US" b="1" i="1" smtClean="0">
              <a:solidFill>
                <a:prstClr val="black"/>
              </a:solidFill>
              <a:latin typeface="Arial" pitchFamily="34" charset="0"/>
            </a:endParaRP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b="1" i="1" smtClean="0">
                <a:solidFill>
                  <a:prstClr val="black"/>
                </a:solidFill>
                <a:latin typeface="Arial" pitchFamily="34" charset="0"/>
              </a:rPr>
              <a:t>общий способ построения учебной задачи,</a:t>
            </a:r>
            <a:endParaRPr lang="en-US" b="1" i="1" smtClean="0">
              <a:solidFill>
                <a:prstClr val="black"/>
              </a:solidFill>
              <a:latin typeface="Arial" pitchFamily="34" charset="0"/>
            </a:endParaRP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b="1" i="1" smtClean="0">
                <a:solidFill>
                  <a:prstClr val="black"/>
                </a:solidFill>
                <a:latin typeface="Arial" pitchFamily="34" charset="0"/>
              </a:rPr>
              <a:t>инициативность в постановке гипотез,</a:t>
            </a:r>
            <a:endParaRPr lang="en-US" b="1" i="1" smtClean="0">
              <a:solidFill>
                <a:prstClr val="black"/>
              </a:solidFill>
              <a:latin typeface="Arial" pitchFamily="34" charset="0"/>
            </a:endParaRP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b="1" i="1" smtClean="0">
                <a:solidFill>
                  <a:prstClr val="black"/>
                </a:solidFill>
                <a:latin typeface="Arial" pitchFamily="34" charset="0"/>
              </a:rPr>
              <a:t> поиске доказательств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400" b="1" i="1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3857625" y="2357438"/>
            <a:ext cx="5143500" cy="1449387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b="1" i="1" smtClean="0">
                <a:solidFill>
                  <a:prstClr val="black"/>
                </a:solidFill>
                <a:latin typeface="Arial" pitchFamily="34" charset="0"/>
              </a:rPr>
              <a:t>Сформированное умение применять 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b="1" i="1" smtClean="0">
                <a:solidFill>
                  <a:prstClr val="black"/>
                </a:solidFill>
                <a:latin typeface="Arial" pitchFamily="34" charset="0"/>
              </a:rPr>
              <a:t>знания в нестандартной ситуации, </a:t>
            </a: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b="1" i="1" smtClean="0">
                <a:solidFill>
                  <a:prstClr val="black"/>
                </a:solidFill>
                <a:latin typeface="Arial" pitchFamily="34" charset="0"/>
              </a:rPr>
              <a:t>самостоятельность в выборе  необходимых средств для решения учебной задачи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3929063" y="4000500"/>
            <a:ext cx="5072062" cy="185737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smtClean="0">
                <a:solidFill>
                  <a:prstClr val="black"/>
                </a:solidFill>
                <a:latin typeface="Arial" pitchFamily="34" charset="0"/>
              </a:rPr>
              <a:t>Сформированное умение осознавать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smtClean="0">
                <a:solidFill>
                  <a:prstClr val="black"/>
                </a:solidFill>
                <a:latin typeface="Arial" pitchFamily="34" charset="0"/>
              </a:rPr>
              <a:t>свое незнание,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smtClean="0">
                <a:solidFill>
                  <a:prstClr val="black"/>
                </a:solidFill>
                <a:latin typeface="Arial" pitchFamily="34" charset="0"/>
              </a:rPr>
              <a:t>находить причину ошибки,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smtClean="0">
                <a:solidFill>
                  <a:prstClr val="black"/>
                </a:solidFill>
                <a:latin typeface="Arial" pitchFamily="34" charset="0"/>
              </a:rPr>
              <a:t>сравнивать результат с эталоном,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smtClean="0">
                <a:solidFill>
                  <a:prstClr val="black"/>
                </a:solidFill>
                <a:latin typeface="Arial" pitchFamily="34" charset="0"/>
              </a:rPr>
              <a:t>самостоятельно оценивать процесс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smtClean="0">
                <a:solidFill>
                  <a:prstClr val="black"/>
                </a:solidFill>
                <a:latin typeface="Arial" pitchFamily="34" charset="0"/>
              </a:rPr>
              <a:t>и результат решения</a:t>
            </a:r>
            <a:endParaRPr lang="ru-RU" i="1" smtClean="0">
              <a:solidFill>
                <a:prstClr val="black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i="1" smtClean="0">
              <a:solidFill>
                <a:srgbClr val="663300"/>
              </a:solidFill>
              <a:latin typeface="Arial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20201191">
            <a:off x="2389188" y="1450975"/>
            <a:ext cx="1285875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428875" y="2643188"/>
            <a:ext cx="1285875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179372">
            <a:off x="2532063" y="4424363"/>
            <a:ext cx="1285875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4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/>
          </p:cNvSpPr>
          <p:nvPr>
            <p:ph type="title" idx="4294967295"/>
          </p:nvPr>
        </p:nvSpPr>
        <p:spPr>
          <a:xfrm>
            <a:off x="4000500" y="4000500"/>
            <a:ext cx="4748213" cy="1281113"/>
          </a:xfrm>
        </p:spPr>
        <p:txBody>
          <a:bodyPr/>
          <a:lstStyle/>
          <a:p>
            <a:r>
              <a:rPr lang="ru-RU" sz="2000" b="1" i="1" smtClean="0"/>
              <a:t>«Федеральный государственный образовательный стандарт начального общего образования».– М., 2009, с. 6</a:t>
            </a:r>
            <a:r>
              <a:rPr lang="ru-RU" sz="1600" b="1" i="1" smtClean="0"/>
              <a:t>.</a:t>
            </a:r>
            <a:r>
              <a:rPr lang="ru-RU" sz="1600" smtClean="0"/>
              <a:t/>
            </a:r>
            <a:br>
              <a:rPr lang="ru-RU" sz="1600" smtClean="0"/>
            </a:br>
            <a:endParaRPr lang="ru-RU" sz="1600" smtClean="0"/>
          </a:p>
        </p:txBody>
      </p:sp>
      <p:sp>
        <p:nvSpPr>
          <p:cNvPr id="16387" name="Rectangle 5"/>
          <p:cNvSpPr>
            <a:spLocks noGrp="1"/>
          </p:cNvSpPr>
          <p:nvPr>
            <p:ph type="body" idx="4294967295"/>
          </p:nvPr>
        </p:nvSpPr>
        <p:spPr>
          <a:xfrm>
            <a:off x="2286000" y="357188"/>
            <a:ext cx="6858000" cy="4295775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000" b="1" smtClean="0">
                <a:latin typeface="Engravers MT" pitchFamily="18" charset="0"/>
              </a:rPr>
              <a:t>     </a:t>
            </a:r>
            <a:r>
              <a:rPr lang="ru-RU" sz="2000" b="1" i="1" smtClean="0">
                <a:latin typeface="Arial" pitchFamily="34" charset="0"/>
                <a:cs typeface="Arial" pitchFamily="34" charset="0"/>
              </a:rPr>
              <a:t>Начальное образование должно обеспечить «разнообразие индивидуальных образовательных траекторий и индивидуального развития каждого обучающегося (включая одаренных детей и детей с ограниченными возможностями здоровья), обеспечивающих рост творческого потенциала, познавательных мотивов, обогащение форм учебного сотрудничества и расширение зоны ближайшего развития».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000" b="1" smtClean="0">
                <a:solidFill>
                  <a:srgbClr val="663300"/>
                </a:solidFill>
                <a:latin typeface="Engravers MT" pitchFamily="18" charset="0"/>
              </a:rPr>
              <a:t/>
            </a:r>
            <a:br>
              <a:rPr lang="ru-RU" sz="2000" b="1" smtClean="0">
                <a:solidFill>
                  <a:srgbClr val="663300"/>
                </a:solidFill>
                <a:latin typeface="Engravers MT" pitchFamily="18" charset="0"/>
              </a:rPr>
            </a:br>
            <a:endParaRPr lang="ru-RU" sz="2000" b="1" smtClean="0">
              <a:solidFill>
                <a:srgbClr val="663300"/>
              </a:solidFill>
              <a:latin typeface="Engravers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66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2D050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Фотоальбом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egoe Script" pitchFamily="34" charset="0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Фотоальбом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egoe Script" pitchFamily="34" charset="0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Фотоальбом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egoe Script" pitchFamily="34" charset="0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Фотоальбом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egoe Script" pitchFamily="34" charset="0"/>
            <a:ea typeface="+mj-ea"/>
            <a:cs typeface="+mj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Фотоальбом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egoe Script" pitchFamily="34" charset="0"/>
            <a:ea typeface="+mj-ea"/>
            <a:cs typeface="+mj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5_Фотоальбом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egoe Script" pitchFamily="34" charset="0"/>
            <a:ea typeface="+mj-ea"/>
            <a:cs typeface="+mj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6_Фотоальбом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egoe Script" pitchFamily="34" charset="0"/>
            <a:ea typeface="+mj-ea"/>
            <a:cs typeface="+mj-cs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1484</Words>
  <Application>Microsoft Office PowerPoint</Application>
  <PresentationFormat>Экран (4:3)</PresentationFormat>
  <Paragraphs>215</Paragraphs>
  <Slides>37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37</vt:i4>
      </vt:variant>
    </vt:vector>
  </HeadingPairs>
  <TitlesOfParts>
    <vt:vector size="45" baseType="lpstr">
      <vt:lpstr>Тема Office</vt:lpstr>
      <vt:lpstr>Фотоальбом</vt:lpstr>
      <vt:lpstr>1_Фотоальбом</vt:lpstr>
      <vt:lpstr>2_Фотоальбом</vt:lpstr>
      <vt:lpstr>3_Фотоальбом</vt:lpstr>
      <vt:lpstr>4_Фотоальбом</vt:lpstr>
      <vt:lpstr>5_Фотоальбом</vt:lpstr>
      <vt:lpstr>6_Фотоальбом</vt:lpstr>
      <vt:lpstr>Ваш ребёнок идет в школу</vt:lpstr>
      <vt:lpstr>Презентация PowerPoint</vt:lpstr>
      <vt:lpstr>Презентация PowerPoint</vt:lpstr>
      <vt:lpstr>Презентация PowerPoint</vt:lpstr>
      <vt:lpstr>Комплект  учебно-методических  пособий    «НАЧАЛЬНАЯ ШКОЛА  ХХI  ВЕКА»</vt:lpstr>
      <vt:lpstr>Презентация PowerPoint</vt:lpstr>
      <vt:lpstr>Приоритетные цели  «Начальной школы XXI века»</vt:lpstr>
      <vt:lpstr>Презентация PowerPoint</vt:lpstr>
      <vt:lpstr>«Федеральный государственный образовательный стандарт начального общего образования».– М., 2009, с. 6. </vt:lpstr>
      <vt:lpstr>Учебный 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Карандаши  (простые и цветные)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32</cp:revision>
  <cp:lastPrinted>2020-06-26T10:44:07Z</cp:lastPrinted>
  <dcterms:created xsi:type="dcterms:W3CDTF">2014-07-07T16:28:21Z</dcterms:created>
  <dcterms:modified xsi:type="dcterms:W3CDTF">2020-06-26T11:59:11Z</dcterms:modified>
</cp:coreProperties>
</file>