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76" r:id="rId3"/>
    <p:sldId id="277" r:id="rId4"/>
    <p:sldId id="278" r:id="rId5"/>
    <p:sldId id="280" r:id="rId6"/>
    <p:sldId id="279" r:id="rId7"/>
    <p:sldId id="281" r:id="rId8"/>
    <p:sldId id="271" r:id="rId9"/>
    <p:sldId id="275" r:id="rId10"/>
    <p:sldId id="284" r:id="rId11"/>
    <p:sldId id="282" r:id="rId12"/>
    <p:sldId id="283" r:id="rId13"/>
    <p:sldId id="259" r:id="rId14"/>
    <p:sldId id="272" r:id="rId15"/>
    <p:sldId id="286" r:id="rId16"/>
    <p:sldId id="285" r:id="rId17"/>
    <p:sldId id="28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CCCC"/>
    <a:srgbClr val="FFFF00"/>
    <a:srgbClr val="CC0066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E1C5-48A0-4325-A5CB-4158686E5C7B}" type="datetimeFigureOut">
              <a:rPr lang="ru-RU"/>
              <a:pPr>
                <a:defRPr/>
              </a:pPr>
              <a:t>31.05.2020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5FA7B-947E-4F3E-89F9-F916A40D9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A35B3-C446-4B06-87AB-CCB787895D52}" type="datetimeFigureOut">
              <a:rPr lang="ru-RU"/>
              <a:pPr>
                <a:defRPr/>
              </a:pPr>
              <a:t>31.05.2020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C83C1-68B6-4D01-BA24-169266239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E2546-1E53-4B47-87A6-D8F3464A3E8C}" type="datetimeFigureOut">
              <a:rPr lang="ru-RU"/>
              <a:pPr>
                <a:defRPr/>
              </a:pPr>
              <a:t>31.05.2020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4D26-248C-433B-9FD1-35EEA668A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218BC-CDB4-45F3-8A4A-27100506704A}" type="datetimeFigureOut">
              <a:rPr lang="ru-RU"/>
              <a:pPr>
                <a:defRPr/>
              </a:pPr>
              <a:t>31.05.2020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389C-C25B-47B2-9FFD-2981C1F03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D01D-10C4-47EC-AA68-62AB50583B61}" type="datetimeFigureOut">
              <a:rPr lang="ru-RU"/>
              <a:pPr>
                <a:defRPr/>
              </a:pPr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91566-B307-48DF-854D-EE1CFF89E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EF50A-680F-46ED-98AC-ED848B107E9B}" type="datetimeFigureOut">
              <a:rPr lang="ru-RU"/>
              <a:pPr>
                <a:defRPr/>
              </a:pPr>
              <a:t>31.05.2020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7F14D-77B9-4309-83B8-AAB754F9F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A1CD0-5C42-44D2-90BD-C2F72EDB2C6D}" type="datetimeFigureOut">
              <a:rPr lang="ru-RU"/>
              <a:pPr>
                <a:defRPr/>
              </a:pPr>
              <a:t>31.05.2020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FBAC1-B8EA-45A7-91DE-50F1D0E3C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58797-A76F-4258-A617-57040343AFE0}" type="datetimeFigureOut">
              <a:rPr lang="ru-RU"/>
              <a:pPr>
                <a:defRPr/>
              </a:pPr>
              <a:t>31.05.2020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7B84B-9748-4700-A5A3-29F57B8FE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BA99F-DAF6-45AC-8E24-4EDD197642A0}" type="datetimeFigureOut">
              <a:rPr lang="ru-RU"/>
              <a:pPr>
                <a:defRPr/>
              </a:pPr>
              <a:t>31.05.2020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242AA-79F4-4FF3-A351-29B93BAFC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A5174-91D7-4D10-82BC-74A01AB1AA58}" type="datetimeFigureOut">
              <a:rPr lang="ru-RU"/>
              <a:pPr>
                <a:defRPr/>
              </a:pPr>
              <a:t>31.05.2020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F0DA2-DDD5-4657-A003-539C0A4C9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05FF7-2B18-4D88-928D-6B23196EC54A}" type="datetimeFigureOut">
              <a:rPr lang="ru-RU"/>
              <a:pPr>
                <a:defRPr/>
              </a:pPr>
              <a:t>31.05.2020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6141-D0BD-414D-888F-7E2DA3653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2">
                <a:lumMod val="30000"/>
                <a:lumOff val="70000"/>
              </a:schemeClr>
            </a:gs>
            <a:gs pos="42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66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6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ED252E-05A8-40DD-83EF-5486EF309ABF}" type="datetimeFigureOut">
              <a:rPr lang="ru-RU"/>
              <a:pPr>
                <a:defRPr/>
              </a:pPr>
              <a:t>31.05.2020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AF5D2E-D8D9-4D7B-AD60-9B57B8472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66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22" r:id="rId9"/>
    <p:sldLayoutId id="2147483713" r:id="rId10"/>
    <p:sldLayoutId id="214748371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dsov8usinsc.ucoz.ru/_si/0/23324442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64096"/>
          </a:xfrm>
        </p:spPr>
        <p:txBody>
          <a:bodyPr/>
          <a:lstStyle/>
          <a:p>
            <a:pPr algn="ctr"/>
            <a:br>
              <a:rPr lang="ru-RU" b="1" dirty="0"/>
            </a:br>
            <a:br>
              <a:rPr lang="ru-RU" b="1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sz="4400" b="1" dirty="0">
                <a:solidFill>
                  <a:srgbClr val="CCCCFF"/>
                </a:solidFill>
                <a:effectLst>
                  <a:glow rad="139700">
                    <a:schemeClr val="bg2">
                      <a:lumMod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Осторожно, гроза!</a:t>
            </a:r>
            <a:endParaRPr lang="ru-RU" sz="4400" dirty="0">
              <a:solidFill>
                <a:srgbClr val="CCCCFF"/>
              </a:solidFill>
              <a:effectLst>
                <a:glow rad="139700">
                  <a:schemeClr val="bg2">
                    <a:lumMod val="2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75856" y="1484785"/>
            <a:ext cx="5472608" cy="4968551"/>
          </a:xfrm>
          <a:solidFill>
            <a:schemeClr val="accent5">
              <a:lumMod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240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Молния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искровой разряд электростатического заряда кучевого облака, сопровождающийся ослепительной вспышкой и резким звуком (громом).</a:t>
            </a:r>
          </a:p>
          <a:p>
            <a:pPr marL="0" indent="0" algn="just">
              <a:buNone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40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Опасность.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Молниевой разряд характеризуется большими токами, а его температура доходит до 300 000 градусов. Дерево, при ударе молнии, расщепляется и даже может загореться.</a:t>
            </a:r>
          </a:p>
        </p:txBody>
      </p:sp>
      <p:pic>
        <p:nvPicPr>
          <p:cNvPr id="7" name="Рисунок 6" descr="C:\Users\Светлана\Pictures\artgroza_300_1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8" y="1484784"/>
            <a:ext cx="2978150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Первая помощь при укусе клеща</a:t>
            </a:r>
          </a:p>
        </p:txBody>
      </p:sp>
      <p:sp>
        <p:nvSpPr>
          <p:cNvPr id="6" name="Объект 15"/>
          <p:cNvSpPr txBox="1">
            <a:spLocks/>
          </p:cNvSpPr>
          <p:nvPr/>
        </p:nvSpPr>
        <p:spPr bwMode="auto">
          <a:xfrm>
            <a:off x="251520" y="1219267"/>
            <a:ext cx="8592947" cy="5472608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Aft>
                <a:spcPts val="0"/>
              </a:spcAft>
              <a:buNone/>
            </a:pPr>
            <a:r>
              <a:rPr lang="ru-RU" sz="2400" u="sng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способ</a:t>
            </a:r>
            <a:r>
              <a:rPr lang="ru-RU" sz="2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захватите клеща пинцетом или обернутыми чистой марлей пальцами как можно ближе к его ротовому аппарату и осторожными, легкими движениями, покачивая из стороны в сторону, извлеките из кожных покровов.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самостоятельном удалении клеща соблюдайте следующие рекомендации: </a:t>
            </a:r>
          </a:p>
          <a:p>
            <a:pPr marL="0" indent="0" algn="just">
              <a:buNone/>
            </a:pPr>
            <a:r>
              <a:rPr lang="ru-RU" sz="2400" dirty="0"/>
              <a:t>       </a:t>
            </a:r>
            <a:r>
              <a:rPr lang="ru-RU" sz="2200" dirty="0">
                <a:solidFill>
                  <a:srgbClr val="CC0066"/>
                </a:solidFill>
              </a:rPr>
              <a:t>Удаление клеща необходимо производить с осторожностью, не сдавливая руками или пинцетом его тело, 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rgbClr val="CC0066"/>
                </a:solidFill>
              </a:rPr>
              <a:t>поскольку при этом возможно выдавливание 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rgbClr val="CC0066"/>
                </a:solidFill>
              </a:rPr>
              <a:t>содержимого клеща вместе с возбудителями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rgbClr val="CC0066"/>
                </a:solidFill>
              </a:rPr>
              <a:t>болезней в ранку. Важно не разорвать 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rgbClr val="CC0066"/>
                </a:solidFill>
              </a:rPr>
              <a:t>клеща при удалении, т.к. оставшаяся в коже 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rgbClr val="CC0066"/>
                </a:solidFill>
              </a:rPr>
              <a:t>часть может вызвать воспаление и нагноение.</a:t>
            </a:r>
            <a:endParaRPr lang="ru-RU" sz="2200" dirty="0">
              <a:solidFill>
                <a:srgbClr val="CC0066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400" dirty="0"/>
              <a:t>       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Объект 3" descr="клещ, укус клеща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77072"/>
            <a:ext cx="2539298" cy="261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087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67544" y="404664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Первая помощь при укусе клеща</a:t>
            </a:r>
          </a:p>
        </p:txBody>
      </p:sp>
      <p:sp>
        <p:nvSpPr>
          <p:cNvPr id="10" name="Объект 15"/>
          <p:cNvSpPr txBox="1">
            <a:spLocks/>
          </p:cNvSpPr>
          <p:nvPr/>
        </p:nvSpPr>
        <p:spPr bwMode="auto">
          <a:xfrm>
            <a:off x="251521" y="1219267"/>
            <a:ext cx="8606759" cy="5353005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200" dirty="0">
                <a:solidFill>
                  <a:srgbClr val="CC0066"/>
                </a:solidFill>
              </a:rPr>
              <a:t>	Не имеют под собой никаких оснований некоторые рекомендации о том, что для лучшего удаления рекомендуют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CC0066"/>
                </a:solidFill>
              </a:rPr>
              <a:t>накладывать на присосавшегося клеща </a:t>
            </a:r>
            <a:r>
              <a:rPr lang="ru-RU" sz="2200" b="1" dirty="0">
                <a:solidFill>
                  <a:srgbClr val="CC0066"/>
                </a:solidFill>
              </a:rPr>
              <a:t>мазевые </a:t>
            </a:r>
            <a:r>
              <a:rPr lang="ru-RU" sz="2200" dirty="0">
                <a:solidFill>
                  <a:srgbClr val="CC0066"/>
                </a:solidFill>
              </a:rPr>
              <a:t> </a:t>
            </a:r>
            <a:r>
              <a:rPr lang="ru-RU" sz="2200" b="1" dirty="0">
                <a:solidFill>
                  <a:srgbClr val="CC0066"/>
                </a:solidFill>
              </a:rPr>
              <a:t>повязки</a:t>
            </a:r>
            <a:r>
              <a:rPr lang="ru-RU" sz="2200" dirty="0">
                <a:solidFill>
                  <a:srgbClr val="CC0066"/>
                </a:solidFill>
              </a:rPr>
              <a:t>, </a:t>
            </a:r>
            <a:r>
              <a:rPr lang="ru-RU" sz="2200" b="1" dirty="0">
                <a:solidFill>
                  <a:srgbClr val="CC0066"/>
                </a:solidFill>
              </a:rPr>
              <a:t>использовать масляные растворы</a:t>
            </a:r>
            <a:r>
              <a:rPr lang="ru-RU" sz="2200" dirty="0">
                <a:solidFill>
                  <a:srgbClr val="CC0066"/>
                </a:solidFill>
              </a:rPr>
              <a:t>.</a:t>
            </a:r>
            <a:endParaRPr lang="ru-RU" sz="1050" dirty="0">
              <a:solidFill>
                <a:srgbClr val="CC0066"/>
              </a:solidFill>
            </a:endParaRPr>
          </a:p>
          <a:p>
            <a:pPr marL="0" indent="0">
              <a:buNone/>
            </a:pPr>
            <a:r>
              <a:rPr lang="ru-RU" sz="2200" dirty="0">
                <a:solidFill>
                  <a:srgbClr val="CC0066"/>
                </a:solidFill>
              </a:rPr>
              <a:t> 	Кожу в месте присасывания клеща после его удаления обрабатывают настойкой йода или спиртом. Наложения повязки, как правило, не требуется. Нельзя удалять клеща зубами, в этом случае не исключается заражение  возбудителями  инфекций через рот.</a:t>
            </a:r>
            <a:endParaRPr lang="ru-RU" sz="2200" dirty="0">
              <a:solidFill>
                <a:srgbClr val="CC0066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Человеку, который извлек клеща, 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тщательно вымыть руки 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мылом, так как через ранки и 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микротрещины на руках возбудители 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инфекций могут проникнуть в организм.</a:t>
            </a:r>
          </a:p>
        </p:txBody>
      </p:sp>
      <p:pic>
        <p:nvPicPr>
          <p:cNvPr id="5" name="Объект 4" descr="http://y-tver.com/users/75/color131143582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214818"/>
            <a:ext cx="2528118" cy="232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11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Отправляясь в лес, будьте аккуратны!</a:t>
            </a:r>
          </a:p>
        </p:txBody>
      </p:sp>
      <p:pic>
        <p:nvPicPr>
          <p:cNvPr id="4" name="Объект 3" descr="Памятка - Ваши действия при встрече с дикими животными, насекомыми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0" y="1700808"/>
            <a:ext cx="4187378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860032" y="1670928"/>
            <a:ext cx="4010526" cy="4758468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+mj-lt"/>
              </a:rPr>
              <a:t>Собираясь в лес, оденьтесь так, чтобы открытых участков тела было как можно меньше. </a:t>
            </a:r>
          </a:p>
          <a:p>
            <a:endParaRPr lang="ru-RU" sz="2000" b="1" dirty="0">
              <a:solidFill>
                <a:srgbClr val="663300"/>
              </a:solidFill>
              <a:latin typeface="+mj-lt"/>
            </a:endParaRPr>
          </a:p>
          <a:p>
            <a:r>
              <a:rPr lang="ru-RU" sz="2000" b="1" dirty="0">
                <a:solidFill>
                  <a:srgbClr val="663300"/>
                </a:solidFill>
                <a:latin typeface="+mj-lt"/>
              </a:rPr>
              <a:t>Избегайте отдыха на траве, особенно в весенние и первые летние месяцы. </a:t>
            </a:r>
          </a:p>
          <a:p>
            <a:endParaRPr lang="ru-RU" sz="2000" b="1" dirty="0">
              <a:solidFill>
                <a:srgbClr val="663300"/>
              </a:solidFill>
              <a:latin typeface="+mj-lt"/>
            </a:endParaRPr>
          </a:p>
          <a:p>
            <a:r>
              <a:rPr lang="ru-RU" sz="2000" b="1" dirty="0">
                <a:solidFill>
                  <a:srgbClr val="663300"/>
                </a:solidFill>
                <a:latin typeface="+mj-lt"/>
              </a:rPr>
              <a:t>При выходе из леса осмотрите одежду, тело и ощупайте голову на наличие клещей. </a:t>
            </a:r>
          </a:p>
          <a:p>
            <a:endParaRPr lang="ru-RU" sz="2000" b="1" dirty="0">
              <a:solidFill>
                <a:srgbClr val="663300"/>
              </a:solidFill>
              <a:latin typeface="+mj-lt"/>
            </a:endParaRPr>
          </a:p>
          <a:p>
            <a:r>
              <a:rPr lang="ru-RU" sz="2000" b="1" dirty="0">
                <a:solidFill>
                  <a:srgbClr val="663300"/>
                </a:solidFill>
                <a:latin typeface="+mj-lt"/>
              </a:rPr>
              <a:t>В случае обнаружения клеща, присосавшегося к коже, – его необходимо удалить. </a:t>
            </a:r>
          </a:p>
        </p:txBody>
      </p:sp>
      <p:pic>
        <p:nvPicPr>
          <p:cNvPr id="6" name="Рисунок 5" descr="клещ, укус клеща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" r="16448" b="5141"/>
          <a:stretch/>
        </p:blipFill>
        <p:spPr bwMode="auto">
          <a:xfrm>
            <a:off x="3779912" y="1700809"/>
            <a:ext cx="661616" cy="648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9292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Осторожно, лесной пожар!</a:t>
            </a:r>
          </a:p>
        </p:txBody>
      </p:sp>
      <p:pic>
        <p:nvPicPr>
          <p:cNvPr id="6" name="Объект 5" descr="C:\Users\Светлана\Pictures\ОБЖ\tri_pojara_zaregistrirovani_v_altaiskix_lesax_za_sutki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3608442"/>
            <a:ext cx="8712968" cy="3132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1484784"/>
            <a:ext cx="87849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Лесные пожары летом 2014 в Тверской области уничтожили более 350 гектаров лесных массивов и миллионы деревьев превратились  в пепел. </a:t>
            </a:r>
          </a:p>
          <a:p>
            <a:pPr algn="just"/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Всему виной жаркие погодные  условия и неосторожное обращение с огнем людей пребывающих в лесах на отдыхе.</a:t>
            </a: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9266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Лесные пожары в России 2010 и 2014</a:t>
            </a:r>
          </a:p>
        </p:txBody>
      </p:sp>
      <p:pic>
        <p:nvPicPr>
          <p:cNvPr id="3" name="Рисунок 2" descr="лесные пожары в России 2010, тушение пожаров, фот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0507"/>
            <a:ext cx="4824536" cy="2378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лесные пожары в России 2010, тушение пожаров, фото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34" y="4005064"/>
            <a:ext cx="4801038" cy="25945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652120" y="1410507"/>
            <a:ext cx="3096344" cy="5189113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Вы оказались в зоне пожара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Окунитесь в ближайший водоем или хотя бы смочите одежду, дышите через мокрый платок.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Пригнувшись, бегите в наветренную сторону по возможности параллельно фронту огня.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Пошлите гонца в ближайшее жилище. </a:t>
            </a:r>
            <a:endParaRPr lang="ru-RU" sz="2000" dirty="0"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8496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Лесные пожары в России 2010 и 2014</a:t>
            </a:r>
          </a:p>
        </p:txBody>
      </p:sp>
      <p:pic>
        <p:nvPicPr>
          <p:cNvPr id="4" name="Рисунок 3" descr="лесные пожары в России 2010, тушение пожаров, фото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0507"/>
            <a:ext cx="4772438" cy="252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лесные пожары в России 2010, тушение пожаров, фото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88457"/>
            <a:ext cx="4780880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292080" y="1410507"/>
            <a:ext cx="3600400" cy="5370701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правильно выйти из горящего леса</a:t>
            </a:r>
          </a:p>
          <a:p>
            <a:pPr>
              <a:spcAft>
                <a:spcPts val="0"/>
              </a:spcAft>
            </a:pPr>
            <a:r>
              <a:rPr lang="ru-RU" dirty="0"/>
              <a:t>Определив направление ветра и распространения огня, бегите из леса навстречу ветру по возможности параллельно фронту пожара.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горит торфяное поле (болото)</a:t>
            </a:r>
            <a:r>
              <a:rPr lang="ru-RU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</a:t>
            </a:r>
            <a:r>
              <a:rPr lang="ru-RU" dirty="0"/>
              <a:t>Не пытайтесь сами тушить пожар. </a:t>
            </a:r>
            <a:r>
              <a:rPr lang="ru-RU" sz="1400" dirty="0"/>
              <a:t> </a:t>
            </a:r>
            <a:r>
              <a:rPr lang="ru-RU" dirty="0"/>
              <a:t>Двигайтесь против ветра, внимательно осматривая и ощупывая шестом дорогу. Горячая земля и дым из нее показывают, что торф выгорает, образуя пустоты, в которые можно провалиться и сгореть. </a:t>
            </a:r>
            <a:endParaRPr lang="ru-RU" sz="12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2315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690864" cy="92471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пожароопасный сезон в лесу</a:t>
            </a:r>
            <a:br>
              <a:rPr lang="ru-RU" sz="1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Запрещается:</a:t>
            </a:r>
          </a:p>
        </p:txBody>
      </p:sp>
      <p:pic>
        <p:nvPicPr>
          <p:cNvPr id="3" name="Рисунок 2" descr="http://dsov8usinsc.ucoz.ru/_si/0/s23324442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410" y="836712"/>
            <a:ext cx="3363062" cy="2837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1668887"/>
            <a:ext cx="4824536" cy="1938992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Blip>
                <a:blip r:embed="rId4"/>
              </a:buBlip>
            </a:pPr>
            <a:r>
              <a:rPr lang="ru-RU" sz="2000" dirty="0"/>
              <a:t>пользоваться открытым огнем (бросать горящие спички, окурки, вытряхивать горячую золу); </a:t>
            </a:r>
            <a:endParaRPr lang="ru-RU" sz="1600" dirty="0"/>
          </a:p>
          <a:p>
            <a:pPr marL="342900" lvl="0" indent="-342900">
              <a:spcAft>
                <a:spcPts val="0"/>
              </a:spcAft>
              <a:buFont typeface="Symbol"/>
              <a:buBlip>
                <a:blip r:embed="rId4"/>
              </a:buBlip>
            </a:pPr>
            <a:r>
              <a:rPr lang="ru-RU" sz="2000" dirty="0"/>
              <a:t>использовать пыжи из легковоспламеняющихся  или тлеющих</a:t>
            </a:r>
            <a:r>
              <a:rPr lang="ru-RU" sz="1600" dirty="0"/>
              <a:t> </a:t>
            </a:r>
            <a:r>
              <a:rPr lang="ru-RU" sz="2000" dirty="0"/>
              <a:t>материалов;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789040"/>
            <a:ext cx="8496944" cy="2862322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Blip>
                <a:blip r:embed="rId4"/>
              </a:buBlip>
            </a:pPr>
            <a:r>
              <a:rPr lang="ru-RU" sz="2000" dirty="0"/>
              <a:t>оставлять промасленный или пропитанный бензином, керосином и иными горючими веществами обтирочный материал; </a:t>
            </a:r>
            <a:endParaRPr lang="ru-RU" sz="1600" dirty="0"/>
          </a:p>
          <a:p>
            <a:pPr marL="342900" lvl="0" indent="-342900">
              <a:spcAft>
                <a:spcPts val="0"/>
              </a:spcAft>
              <a:buFont typeface="Symbol"/>
              <a:buBlip>
                <a:blip r:embed="rId4"/>
              </a:buBlip>
            </a:pPr>
            <a:r>
              <a:rPr lang="ru-RU" sz="2000" dirty="0"/>
              <a:t>заправлять топливные баки, использовать машины с неисправной</a:t>
            </a:r>
            <a:r>
              <a:rPr lang="ru-RU" sz="1600" dirty="0"/>
              <a:t> </a:t>
            </a:r>
            <a:r>
              <a:rPr lang="ru-RU" sz="2000" dirty="0"/>
              <a:t>системой питания горючим, курить или пользоваться открытым огнем вблизи машин; </a:t>
            </a:r>
            <a:endParaRPr lang="ru-RU" sz="1600" dirty="0"/>
          </a:p>
          <a:p>
            <a:pPr marL="342900" lvl="0" indent="-342900">
              <a:spcAft>
                <a:spcPts val="0"/>
              </a:spcAft>
              <a:buFont typeface="Symbol"/>
              <a:buBlip>
                <a:blip r:embed="rId4"/>
              </a:buBlip>
            </a:pPr>
            <a:r>
              <a:rPr lang="ru-RU" sz="2000" dirty="0"/>
              <a:t>оставлять на освещаемых солнцем местах бутылки или осколки стекла, которые могут стать зажигательными линзами; </a:t>
            </a:r>
          </a:p>
          <a:p>
            <a:pPr marL="342900" lvl="0" indent="-342900">
              <a:spcAft>
                <a:spcPts val="0"/>
              </a:spcAft>
              <a:buFont typeface="Symbol"/>
              <a:buBlip>
                <a:blip r:embed="rId4"/>
              </a:buBlip>
            </a:pPr>
            <a:r>
              <a:rPr lang="ru-RU" sz="2000" dirty="0"/>
              <a:t>выжигать траву;</a:t>
            </a:r>
          </a:p>
          <a:p>
            <a:pPr marL="342900" lvl="0" indent="-342900">
              <a:spcAft>
                <a:spcPts val="0"/>
              </a:spcAft>
              <a:buFont typeface="Symbol"/>
              <a:buBlip>
                <a:blip r:embed="rId4"/>
              </a:buBlip>
            </a:pPr>
            <a:r>
              <a:rPr lang="ru-RU" sz="2000" dirty="0"/>
              <a:t>разводить костры. </a:t>
            </a:r>
            <a:endParaRPr lang="ru-RU" sz="20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4688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704088"/>
            <a:ext cx="8305800" cy="49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Лесные пожары в России 2010 и 2014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лесные пожары в России 2010, тушение пожаров, фото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4" y="1340769"/>
            <a:ext cx="4207257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лесные пожары в России 2010, тушение пожаров, фот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340769"/>
            <a:ext cx="4030855" cy="237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лесные пожары в России 2010, тушение пожаров, фото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900228"/>
            <a:ext cx="4030856" cy="2665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лесные пожары в России 2010, тушение пожаров, фото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3" y="3933056"/>
            <a:ext cx="4207257" cy="2665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700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ветлана\Pictures\untitle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8800"/>
            <a:ext cx="2971056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/>
          <a:lstStyle/>
          <a:p>
            <a:pPr algn="ctr"/>
            <a:br>
              <a:rPr lang="ru-RU" b="1" dirty="0"/>
            </a:br>
            <a:br>
              <a:rPr lang="ru-RU" b="1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sz="4400" b="1" dirty="0">
                <a:solidFill>
                  <a:srgbClr val="CCCCFF"/>
                </a:solidFill>
                <a:effectLst>
                  <a:glow rad="139700">
                    <a:schemeClr val="bg2">
                      <a:lumMod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Осторожно, гроза!</a:t>
            </a:r>
            <a:endParaRPr lang="ru-RU" sz="4400" dirty="0">
              <a:solidFill>
                <a:srgbClr val="CCCCFF"/>
              </a:solidFill>
              <a:effectLst>
                <a:glow rad="139700">
                  <a:schemeClr val="bg2">
                    <a:lumMod val="2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491880" y="1628799"/>
            <a:ext cx="5194920" cy="4896545"/>
          </a:xfrm>
          <a:solidFill>
            <a:schemeClr val="accent5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Прямое попадание молнии в человека обычно заканчивается смертельным исходом. Ежегодно в мире от молнии погибает около 3000 человек.</a:t>
            </a:r>
          </a:p>
          <a:p>
            <a:pPr marL="0" indent="0" algn="just">
              <a:buNone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ударяет молния? Разряд статического электричества обычно проходит по пути наименьшего электрического сопротивления.</a:t>
            </a:r>
          </a:p>
          <a:p>
            <a:pPr marL="0" indent="0" algn="just">
              <a:buNone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Следовательно, молния поразит в первую очередь высокий предмет (мачту, дерево и т.п.).</a:t>
            </a:r>
          </a:p>
        </p:txBody>
      </p:sp>
    </p:spTree>
    <p:extLst>
      <p:ext uri="{BB962C8B-B14F-4D97-AF65-F5344CB8AC3E}">
        <p14:creationId xmlns:p14="http://schemas.microsoft.com/office/powerpoint/2010/main" val="37736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ветлана\Pictures\landscape1280x1024_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901950" cy="500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262"/>
          </a:xfrm>
        </p:spPr>
        <p:txBody>
          <a:bodyPr/>
          <a:lstStyle/>
          <a:p>
            <a:pPr algn="ctr"/>
            <a:br>
              <a:rPr lang="ru-RU" b="1" dirty="0"/>
            </a:br>
            <a:br>
              <a:rPr lang="ru-RU" b="1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sz="4400" b="1" dirty="0">
                <a:solidFill>
                  <a:srgbClr val="CCCCFF"/>
                </a:solidFill>
                <a:effectLst>
                  <a:glow rad="139700">
                    <a:schemeClr val="bg2">
                      <a:lumMod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Действия во время грозы</a:t>
            </a:r>
            <a:endParaRPr lang="ru-RU" sz="4400" dirty="0">
              <a:solidFill>
                <a:srgbClr val="CCCCFF"/>
              </a:solidFill>
              <a:effectLst>
                <a:glow rad="139700">
                  <a:schemeClr val="bg2">
                    <a:lumMod val="2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3419872" y="1484784"/>
            <a:ext cx="5266928" cy="5003799"/>
          </a:xfrm>
          <a:solidFill>
            <a:schemeClr val="tx2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20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Молния опасна тогда, когда вслед за вспышкой следует раскат грома. В этом случае необходимо срочно принять меры предосторожности.</a:t>
            </a:r>
          </a:p>
          <a:p>
            <a:pPr algn="just"/>
            <a:r>
              <a:rPr lang="ru-RU" sz="20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во время грозы Вы находитесь в сельской местности, закройте окна, двери, дымоходы и вентиляционные отверстия.</a:t>
            </a:r>
          </a:p>
          <a:p>
            <a:pPr algn="just"/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Не растапливайте печь, поскольку высокотемпературные газы, выходящие из печной трубы, имеют низкое сопротивление. </a:t>
            </a:r>
          </a:p>
          <a:p>
            <a:pPr algn="just"/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Не разговаривайте по телефону, т.к. молния иногда попадает в натянутые между столбами провода.</a:t>
            </a:r>
            <a:endParaRPr lang="ru-RU" sz="20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665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/>
          <a:lstStyle/>
          <a:p>
            <a:pPr algn="ctr"/>
            <a:br>
              <a:rPr lang="ru-RU" b="1" dirty="0"/>
            </a:br>
            <a:br>
              <a:rPr lang="ru-RU" b="1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sz="4400" b="1" dirty="0">
                <a:solidFill>
                  <a:srgbClr val="CCCCFF"/>
                </a:solidFill>
                <a:effectLst>
                  <a:glow rad="139700">
                    <a:schemeClr val="bg2">
                      <a:lumMod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Действия во время грозы</a:t>
            </a:r>
            <a:endParaRPr lang="ru-RU" sz="4400" dirty="0">
              <a:solidFill>
                <a:srgbClr val="CCCCFF"/>
              </a:solidFill>
              <a:effectLst>
                <a:glow rad="139700">
                  <a:schemeClr val="bg2">
                    <a:lumMod val="2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C:\Users\Светлана\Pictures\groz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024336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11"/>
          <p:cNvSpPr>
            <a:spLocks noGrp="1"/>
          </p:cNvSpPr>
          <p:nvPr>
            <p:ph idx="1"/>
          </p:nvPr>
        </p:nvSpPr>
        <p:spPr>
          <a:xfrm>
            <a:off x="3491880" y="1412776"/>
            <a:ext cx="5328592" cy="5112568"/>
          </a:xfr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ударов молнии не подходите близко к электропроводке, молниеотводу, водостокам с крыш, антенне, не стойте рядом с окном, выключите телевизор, радио и другие электробытовые приборы.</a:t>
            </a:r>
          </a:p>
          <a:p>
            <a:pPr marL="0" indent="0">
              <a:buNone/>
            </a:pPr>
            <a:endParaRPr lang="ru-RU" sz="1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Если Вы находитесь в лесу, то укройтесь на низкорослом участке леса. Не укрывайтесь вблизи высоких деревьев, особенно возле сосен, дубов и тополей.</a:t>
            </a:r>
          </a:p>
          <a:p>
            <a:pPr marL="0" indent="0">
              <a:buNone/>
            </a:pPr>
            <a:endParaRPr lang="ru-RU" sz="1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находитесь в водоеме или на его берегу. Отойдите  от  берега, спуститесь  с  </a:t>
            </a:r>
            <a:r>
              <a:rPr lang="ru-RU" sz="1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возвы-шенного</a:t>
            </a:r>
            <a:r>
              <a:rPr 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места  в  низину.</a:t>
            </a:r>
            <a:r>
              <a:rPr lang="ru-RU" sz="1800" dirty="0"/>
              <a:t> </a:t>
            </a:r>
            <a:r>
              <a:rPr 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Сядьте  на корточки  в  ложбине,  овраге  или  другом естественном  углублении, обхватив  ноги руками.</a:t>
            </a:r>
          </a:p>
        </p:txBody>
      </p:sp>
    </p:spTree>
    <p:extLst>
      <p:ext uri="{BB962C8B-B14F-4D97-AF65-F5344CB8AC3E}">
        <p14:creationId xmlns:p14="http://schemas.microsoft.com/office/powerpoint/2010/main" val="343347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2736304"/>
          </a:xfrm>
          <a:solidFill>
            <a:schemeClr val="tx2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предосторожности на улице:</a:t>
            </a:r>
          </a:p>
          <a:p>
            <a:pPr lvl="0"/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началась гроза, а вы находитесь на улице, то постарайтесь зайти в дом или в автомобиль.</a:t>
            </a:r>
          </a:p>
          <a:p>
            <a:pPr lvl="0"/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грозы нельзя находиться рядом с высокими деревьями, башнями, оградами, электрическими и телефонными проводами, рядом с автобусными остановками.</a:t>
            </a:r>
          </a:p>
          <a:p>
            <a:pPr lvl="0"/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Запрещено пользоваться мобильным телефоном, зонтиком.</a:t>
            </a:r>
          </a:p>
          <a:p>
            <a:pPr lvl="0"/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Опасно находиться в толпе.</a:t>
            </a:r>
          </a:p>
        </p:txBody>
      </p:sp>
      <p:pic>
        <p:nvPicPr>
          <p:cNvPr id="4" name="Рисунок 3" descr="Опасность грозы и молни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312368" cy="3338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3707904" y="3117934"/>
            <a:ext cx="5112568" cy="350535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dk1">
                <a:shade val="50000"/>
                <a:satMod val="103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000" b="1" dirty="0"/>
              <a:t>Если вы находитесь в лесу, то можно укрыться от опасности под низкими кустами. Отдельно стоящие деревья являются прекрасным проводником для молний, так как она ударяет в высокие предметы, дуб, сосна, ель хорошо притягивают молнию.</a:t>
            </a:r>
          </a:p>
          <a:p>
            <a:pPr lvl="0"/>
            <a:r>
              <a:rPr lang="ru-RU" sz="2000" b="1" dirty="0"/>
              <a:t>Если в это время вы находитесь в лодке, то следует пригнуться к ее дну, соединить ноги, накрыть голову и уши руками.</a:t>
            </a:r>
          </a:p>
        </p:txBody>
      </p:sp>
    </p:spTree>
    <p:extLst>
      <p:ext uri="{BB962C8B-B14F-4D97-AF65-F5344CB8AC3E}">
        <p14:creationId xmlns:p14="http://schemas.microsoft.com/office/powerpoint/2010/main" val="208892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2376264"/>
          </a:xfrm>
          <a:solidFill>
            <a:schemeClr val="tx2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2000" b="1" dirty="0"/>
              <a:t>Меры предосторожности в автомобиле:</a:t>
            </a:r>
            <a:endParaRPr lang="ru-RU" sz="2000" dirty="0"/>
          </a:p>
          <a:p>
            <a:pPr lvl="0"/>
            <a:r>
              <a:rPr lang="ru-RU" sz="2000" b="1" dirty="0"/>
              <a:t>Находясь  в  автомобиле  во  время  грозы,  нужно  остановиться, обязательно  закрыть  окна,  опустить  радиоантенну  и  не покидать  автомобиль  пока  гроза  не  прекратится. </a:t>
            </a:r>
          </a:p>
          <a:p>
            <a:pPr lvl="0"/>
            <a:r>
              <a:rPr lang="ru-RU" sz="2000" b="1" dirty="0"/>
              <a:t>Если  автомобиль  полностью  закрыт,  то  вы  находитесь  вне опасности.  Автомобиль  представляет  собой  заземленную клетку,  он  является  хорошо  проводящим  материалом.</a:t>
            </a:r>
          </a:p>
          <a:p>
            <a:pPr marL="0" indent="0">
              <a:buNone/>
            </a:pPr>
            <a:endParaRPr lang="ru-RU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3707904" y="2852936"/>
            <a:ext cx="5112568" cy="377035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dk1">
                <a:shade val="50000"/>
                <a:satMod val="103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000" b="1" dirty="0"/>
              <a:t>Если  вы  находитесь  на  открытом транспорте,  будь  это мотоцикл  или велосипед,  немедленно остановитесь, и  отойдите  метров на 30  от  этого транспортного средства.</a:t>
            </a:r>
          </a:p>
          <a:p>
            <a:pPr lvl="0"/>
            <a:r>
              <a:rPr lang="ru-RU" sz="2000" b="1" dirty="0"/>
              <a:t>Если  грозовой  фронт  настиг  Вас  во  время  занятий  спортом,  то немедленно  прекратите  их. Металлические  предметы (мотоцикл,  велосипед,  скутер  и др.) поставьте  в  сторону,  отойдите  от них  на  20–30  м.  </a:t>
            </a:r>
          </a:p>
        </p:txBody>
      </p:sp>
      <p:pic>
        <p:nvPicPr>
          <p:cNvPr id="7" name="Рисунок 6" descr="C:\Users\Светлана\Pictures\2674854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312368" cy="3338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384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11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3672408"/>
          </a:xfrm>
          <a:solidFill>
            <a:schemeClr val="tx2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Меры предосторожности в доме:</a:t>
            </a:r>
            <a:endParaRPr lang="ru-RU" sz="2000" dirty="0">
              <a:ln>
                <a:solidFill>
                  <a:schemeClr val="bg1"/>
                </a:solidFill>
              </a:ln>
            </a:endParaRPr>
          </a:p>
          <a:p>
            <a:pPr lvl="0"/>
            <a:r>
              <a:rPr lang="ru-RU" sz="2000" b="1" dirty="0"/>
              <a:t>Первое что нужно сделать, это закрыть окна и двери.</a:t>
            </a:r>
          </a:p>
          <a:p>
            <a:pPr lvl="0"/>
            <a:r>
              <a:rPr lang="ru-RU" sz="2000" b="1" dirty="0"/>
              <a:t>Из розеток необходимо выключить электроприборы и к ним не прикасаться.</a:t>
            </a:r>
          </a:p>
          <a:p>
            <a:pPr lvl="0"/>
            <a:r>
              <a:rPr lang="ru-RU" sz="2000" b="1" dirty="0"/>
              <a:t>К кранам, ваннам и раковинам также нельзя прикасаться, так как металлические трубы проводят электричество.</a:t>
            </a:r>
          </a:p>
          <a:p>
            <a:pPr marL="0" indent="0" algn="just">
              <a:buNone/>
            </a:pPr>
            <a:r>
              <a:rPr lang="ru-RU" sz="2000" b="1" dirty="0"/>
              <a:t>Очень редко в дом может залететь шаровая молния. При этом нельзя делать резких движений, убегать. В это время нельзя прикасаться к электроприборам или к другим металлическим предметам. Необходимо сохранять спокойствие и спустя минуту, она исчезнет сама собой.</a:t>
            </a:r>
          </a:p>
        </p:txBody>
      </p:sp>
      <p:pic>
        <p:nvPicPr>
          <p:cNvPr id="8" name="Рисунок 7" descr="C:\Users\Светлана\Pictures\26781c4fd6f0538a4c4fe22617f10592_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1048"/>
            <a:ext cx="5152306" cy="2766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1737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251520" y="620688"/>
            <a:ext cx="87129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br>
              <a:rPr lang="ru-RU" dirty="0"/>
            </a:b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sz="2800" dirty="0">
                <a:effectLst/>
              </a:rPr>
              <a:t>!</a:t>
            </a:r>
          </a:p>
          <a:p>
            <a:pPr algn="ctr"/>
            <a:r>
              <a:rPr lang="ru-RU" sz="16000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Осторожно, </a:t>
            </a:r>
          </a:p>
          <a:p>
            <a:pPr algn="ctr"/>
            <a:r>
              <a:rPr lang="ru-RU" sz="16000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атакуют  энцефалитные  клещи</a:t>
            </a:r>
          </a:p>
        </p:txBody>
      </p:sp>
      <p:pic>
        <p:nvPicPr>
          <p:cNvPr id="3" name="Рисунок 2" descr="клещ, укус клещ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96" y="4581128"/>
            <a:ext cx="6307336" cy="2035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клещ, укус клещ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60232" y="4581127"/>
            <a:ext cx="2037026" cy="1997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352896" y="1844824"/>
            <a:ext cx="8439349" cy="26642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Прошлым летом в Тверской области клещи  проявили особую активность. Как сообщает Управление Роспотребнадзора по Тверской области, было зарегистрировано 5800 укусов клещей. Среди обратившихся 1948 детей. В сравнении с прошлым годом число пострадавших на 76,8% больше, чем в 2013 году.</a:t>
            </a:r>
            <a:endParaRPr lang="ru-RU" sz="24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Первая помощь при укусе клеща</a:t>
            </a:r>
          </a:p>
        </p:txBody>
      </p:sp>
      <p:sp>
        <p:nvSpPr>
          <p:cNvPr id="6" name="Объект 15"/>
          <p:cNvSpPr txBox="1">
            <a:spLocks/>
          </p:cNvSpPr>
          <p:nvPr/>
        </p:nvSpPr>
        <p:spPr bwMode="auto">
          <a:xfrm>
            <a:off x="179512" y="1196752"/>
            <a:ext cx="8712967" cy="5472608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самостоятельном удалении клеща соблюдайте следующие рекомендации: 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u="sng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способ</a:t>
            </a:r>
            <a:r>
              <a:rPr lang="ru-RU" sz="2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прочную нитку завяжите в узел как можно ближе к хоботку клеща и, растянув концы нитки </a:t>
            </a:r>
          </a:p>
          <a:p>
            <a:pPr marL="0" lvl="0" indent="0"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2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 стороны, извлеките клеща, подтягивая его вверх.</a:t>
            </a:r>
          </a:p>
          <a:p>
            <a:pPr marL="0" lvl="0" indent="0"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2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Резкие движения недопустимы. </a:t>
            </a:r>
          </a:p>
          <a:p>
            <a:pPr marL="0" lvl="0" indent="0"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2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при извлечении клеща оторвалась его </a:t>
            </a:r>
          </a:p>
          <a:p>
            <a:pPr marL="0" lvl="0" indent="0"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2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головка, которая обычно остается в коже </a:t>
            </a:r>
          </a:p>
          <a:p>
            <a:pPr marL="0" lvl="0" indent="0"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2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имеет вид черной точки, место </a:t>
            </a:r>
          </a:p>
          <a:p>
            <a:pPr marL="0" lvl="0" indent="0"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2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присасывания протрите ватой или бинтом, </a:t>
            </a:r>
          </a:p>
          <a:p>
            <a:pPr marL="0" lvl="0" indent="0"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2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смоченными спиртом, а затем удалите </a:t>
            </a:r>
          </a:p>
          <a:p>
            <a:pPr marL="0" lvl="0" indent="0"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2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головку стерильной иглой, прокаленной </a:t>
            </a:r>
            <a:br>
              <a:rPr lang="ru-RU" sz="2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предварительно на огне.</a:t>
            </a:r>
          </a:p>
          <a:p>
            <a:pPr marL="0" indent="0" algn="just">
              <a:buFont typeface="Wingdings 2" pitchFamily="18" charset="2"/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3" descr="клещ, укус клещ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3139" y="3877212"/>
            <a:ext cx="2379340" cy="2771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8661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486</TotalTime>
  <Words>1308</Words>
  <Application>Microsoft Office PowerPoint</Application>
  <PresentationFormat>Экран (4:3)</PresentationFormat>
  <Paragraphs>101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Constantia</vt:lpstr>
      <vt:lpstr>Symbol</vt:lpstr>
      <vt:lpstr>Wingdings 2</vt:lpstr>
      <vt:lpstr>Поток</vt:lpstr>
      <vt:lpstr>    Осторожно, гроза!</vt:lpstr>
      <vt:lpstr>    Осторожно, гроза!</vt:lpstr>
      <vt:lpstr>    Действия во время грозы</vt:lpstr>
      <vt:lpstr>    Действия во время грозы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Первая помощь при укусе клеща</vt:lpstr>
      <vt:lpstr>Первая помощь при укусе клеща</vt:lpstr>
      <vt:lpstr>Презентация PowerPoint</vt:lpstr>
      <vt:lpstr>Отправляясь в лес, будьте аккуратны!</vt:lpstr>
      <vt:lpstr>Осторожно, лесной пожар!</vt:lpstr>
      <vt:lpstr>Лесные пожары в России 2010 и 2014</vt:lpstr>
      <vt:lpstr>Лесные пожары в России 2010 и 2014</vt:lpstr>
      <vt:lpstr>В пожароопасный сезон в лесу Запрещается: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общеобразовательное учреждение Квитокская  средняя  общеобразовательная школа  № 1 </dc:title>
  <cp:lastModifiedBy>Марина Щербина</cp:lastModifiedBy>
  <cp:revision>60</cp:revision>
  <dcterms:modified xsi:type="dcterms:W3CDTF">2020-05-31T18:03:56Z</dcterms:modified>
</cp:coreProperties>
</file>