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428037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400467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216028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6699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22378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8DE532-8EF3-41A5-B99D-C8F2EC5CC8E5}"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249725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8DE532-8EF3-41A5-B99D-C8F2EC5CC8E5}" type="datetimeFigureOut">
              <a:rPr lang="ru-RU" smtClean="0"/>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317566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8DE532-8EF3-41A5-B99D-C8F2EC5CC8E5}"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26780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8DE532-8EF3-41A5-B99D-C8F2EC5CC8E5}"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410442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8DE532-8EF3-41A5-B99D-C8F2EC5CC8E5}"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2504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8DE532-8EF3-41A5-B99D-C8F2EC5CC8E5}"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809004-39C0-4446-8888-71088FE146B4}" type="slidenum">
              <a:rPr lang="ru-RU" smtClean="0"/>
              <a:t>‹#›</a:t>
            </a:fld>
            <a:endParaRPr lang="ru-RU"/>
          </a:p>
        </p:txBody>
      </p:sp>
    </p:spTree>
    <p:extLst>
      <p:ext uri="{BB962C8B-B14F-4D97-AF65-F5344CB8AC3E}">
        <p14:creationId xmlns:p14="http://schemas.microsoft.com/office/powerpoint/2010/main" val="192899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DE532-8EF3-41A5-B99D-C8F2EC5CC8E5}" type="datetimeFigureOut">
              <a:rPr lang="ru-RU" smtClean="0"/>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09004-39C0-4446-8888-71088FE146B4}" type="slidenum">
              <a:rPr lang="ru-RU" smtClean="0"/>
              <a:t>‹#›</a:t>
            </a:fld>
            <a:endParaRPr lang="ru-RU"/>
          </a:p>
        </p:txBody>
      </p:sp>
    </p:spTree>
    <p:extLst>
      <p:ext uri="{BB962C8B-B14F-4D97-AF65-F5344CB8AC3E}">
        <p14:creationId xmlns:p14="http://schemas.microsoft.com/office/powerpoint/2010/main" val="22374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324279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1"/>
                  </a:solidFill>
                </a:ln>
                <a:solidFill>
                  <a:srgbClr val="C00000"/>
                </a:solidFill>
                <a:effectLst>
                  <a:outerShdw blurRad="50800" dist="39000" dir="5460000" algn="tl">
                    <a:srgbClr val="000000">
                      <a:alpha val="38000"/>
                    </a:srgbClr>
                  </a:outerShdw>
                </a:effectLst>
                <a:latin typeface="Georgia" pitchFamily="18" charset="0"/>
              </a:rPr>
              <a:t>Великие спортсмены, которые служили на войне</a:t>
            </a:r>
            <a:endParaRPr lang="ru-RU" b="1" dirty="0">
              <a:ln w="11430">
                <a:solidFill>
                  <a:schemeClr val="tx1"/>
                </a:solidFill>
              </a:ln>
              <a:solidFill>
                <a:srgbClr val="C00000"/>
              </a:solidFill>
              <a:effectLst>
                <a:outerShdw blurRad="50800" dist="39000" dir="5460000" algn="tl">
                  <a:srgbClr val="000000">
                    <a:alpha val="38000"/>
                  </a:srgbClr>
                </a:outerShdw>
              </a:effectLst>
              <a:latin typeface="Georgia" pitchFamily="18" charset="0"/>
            </a:endParaRPr>
          </a:p>
        </p:txBody>
      </p:sp>
    </p:spTree>
    <p:extLst>
      <p:ext uri="{BB962C8B-B14F-4D97-AF65-F5344CB8AC3E}">
        <p14:creationId xmlns:p14="http://schemas.microsoft.com/office/powerpoint/2010/main" val="309098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800200"/>
          </a:xfrm>
        </p:spPr>
        <p:txBody>
          <a:bodyPr>
            <a:normAutofit/>
          </a:bodyPr>
          <a:lstStyle/>
          <a:p>
            <a:pPr algn="ctr"/>
            <a:r>
              <a:rPr lang="ru-RU" sz="1800" dirty="0" smtClean="0">
                <a:latin typeface="Georgia" pitchFamily="18" charset="0"/>
              </a:rPr>
              <a:t>Королев </a:t>
            </a:r>
            <a:br>
              <a:rPr lang="ru-RU" sz="1800" dirty="0" smtClean="0">
                <a:latin typeface="Georgia" pitchFamily="18" charset="0"/>
              </a:rPr>
            </a:br>
            <a:r>
              <a:rPr lang="ru-RU" sz="1800" dirty="0" smtClean="0">
                <a:latin typeface="Georgia" pitchFamily="18" charset="0"/>
              </a:rPr>
              <a:t>Николай Фёдорович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852936"/>
            <a:ext cx="2376263" cy="2880320"/>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492896"/>
            <a:ext cx="5400600" cy="4104456"/>
          </a:xfrm>
        </p:spPr>
        <p:txBody>
          <a:bodyPr>
            <a:normAutofit/>
          </a:bodyPr>
          <a:lstStyle/>
          <a:p>
            <a:pPr algn="just"/>
            <a:r>
              <a:rPr lang="ru-RU" b="1" dirty="0" smtClean="0">
                <a:latin typeface="Georgia" pitchFamily="18" charset="0"/>
              </a:rPr>
              <a:t>             </a:t>
            </a:r>
            <a:r>
              <a:rPr lang="ru-RU" b="1" dirty="0" smtClean="0"/>
              <a:t>К началу Великой Отечественной войны он был всемирно известным боксером и носил звание чемпиона Рабочей Олимпиады в Антверпене, 4-кратного чемпиона СССР и 2-кратного абсолютного чемпиона СССР. Еще в 1939 году Королев поступил в школу летчиков-истребителей, но во время тренировочного полета, попав в аварию, получил серьезную травму, из-за чего был вынужден уволиться в запас. Именно эта травма стала причиной отказа в военкомате, когда Николай пришел записаться в 1941 году в ряды добровольцев на фронт.</a:t>
            </a:r>
            <a:endParaRPr lang="ru-RU" b="1" dirty="0">
              <a:latin typeface="Georgia" pitchFamily="18" charset="0"/>
            </a:endParaRPr>
          </a:p>
        </p:txBody>
      </p:sp>
    </p:spTree>
    <p:extLst>
      <p:ext uri="{BB962C8B-B14F-4D97-AF65-F5344CB8AC3E}">
        <p14:creationId xmlns:p14="http://schemas.microsoft.com/office/powerpoint/2010/main" val="86329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944216"/>
          </a:xfrm>
        </p:spPr>
        <p:txBody>
          <a:bodyPr>
            <a:normAutofit/>
          </a:bodyPr>
          <a:lstStyle/>
          <a:p>
            <a:pPr algn="ctr"/>
            <a:r>
              <a:rPr lang="ru-RU" sz="1800" dirty="0" err="1" smtClean="0">
                <a:latin typeface="Georgia" pitchFamily="18" charset="0"/>
              </a:rPr>
              <a:t>Капчинский</a:t>
            </a:r>
            <a:r>
              <a:rPr lang="ru-RU" sz="1800" dirty="0" smtClean="0">
                <a:latin typeface="Georgia" pitchFamily="18" charset="0"/>
              </a:rPr>
              <a:t> Анатолий Константинович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708920"/>
            <a:ext cx="2448272" cy="2880320"/>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412776"/>
            <a:ext cx="5400600" cy="5328592"/>
          </a:xfrm>
        </p:spPr>
        <p:txBody>
          <a:bodyPr>
            <a:normAutofit fontScale="92500" lnSpcReduction="20000"/>
          </a:bodyPr>
          <a:lstStyle/>
          <a:p>
            <a:pPr algn="just"/>
            <a:r>
              <a:rPr lang="ru-RU" b="1" dirty="0" smtClean="0">
                <a:latin typeface="Georgia" pitchFamily="18" charset="0"/>
              </a:rPr>
              <a:t>              В 1934 году Анатолий </a:t>
            </a:r>
            <a:r>
              <a:rPr lang="ru-RU" b="1" dirty="0" err="1" smtClean="0">
                <a:latin typeface="Georgia" pitchFamily="18" charset="0"/>
              </a:rPr>
              <a:t>Капчинский</a:t>
            </a:r>
            <a:r>
              <a:rPr lang="ru-RU" b="1" dirty="0" smtClean="0">
                <a:latin typeface="Georgia" pitchFamily="18" charset="0"/>
              </a:rPr>
              <a:t> принял участие в первом для себя чемпионате СССР по конькобежному спорту и занял лишь 37-е место. Однако бойцовский характер и безусловный талант привели к тому, что спустя всего два года он становится чемпионом СССР на дистанции 500 метров. Всего за несколько месяцев до войны, в марте 1941 года, </a:t>
            </a:r>
            <a:r>
              <a:rPr lang="ru-RU" b="1" dirty="0" err="1" smtClean="0">
                <a:latin typeface="Georgia" pitchFamily="18" charset="0"/>
              </a:rPr>
              <a:t>Капчинский</a:t>
            </a:r>
            <a:r>
              <a:rPr lang="ru-RU" b="1" dirty="0" smtClean="0">
                <a:latin typeface="Georgia" pitchFamily="18" charset="0"/>
              </a:rPr>
              <a:t> становится абсолютным чемпионом СССР и устанавливает новый рекорд на дистанции 1000 метров. А в июне началась война, на которую Анатолий </a:t>
            </a:r>
            <a:r>
              <a:rPr lang="ru-RU" b="1" dirty="0" err="1" smtClean="0">
                <a:latin typeface="Georgia" pitchFamily="18" charset="0"/>
              </a:rPr>
              <a:t>Капчинский</a:t>
            </a:r>
            <a:r>
              <a:rPr lang="ru-RU" b="1" dirty="0" smtClean="0">
                <a:latin typeface="Georgia" pitchFamily="18" charset="0"/>
              </a:rPr>
              <a:t> собирался отправиться добровольцем. Но, будучи по профессии инженером транспорта, сначала получил отказ. Посчитали, что Анатолий будет более полезен для работы в тылу. И все же, как и Николаю Королеву, </a:t>
            </a:r>
            <a:r>
              <a:rPr lang="ru-RU" b="1" dirty="0" err="1" smtClean="0">
                <a:latin typeface="Georgia" pitchFamily="18" charset="0"/>
              </a:rPr>
              <a:t>Капчинскому</a:t>
            </a:r>
            <a:r>
              <a:rPr lang="ru-RU" b="1" dirty="0" smtClean="0">
                <a:latin typeface="Georgia" pitchFamily="18" charset="0"/>
              </a:rPr>
              <a:t> удалось поступить в отдельную мотострелковую бригаду особо назначения. Основной задачей его группы было совершение диверсионных действий в тылу врага, а также поиск и обезвреживание немецких диверсантов на нашей территории. В июне 1942 года Анатолий </a:t>
            </a:r>
            <a:r>
              <a:rPr lang="ru-RU" b="1" dirty="0" err="1" smtClean="0">
                <a:latin typeface="Georgia" pitchFamily="18" charset="0"/>
              </a:rPr>
              <a:t>Капчинский</a:t>
            </a:r>
            <a:r>
              <a:rPr lang="ru-RU" b="1" dirty="0" smtClean="0">
                <a:latin typeface="Georgia" pitchFamily="18" charset="0"/>
              </a:rPr>
              <a:t> в составе особой группы был переброшен за линию фронта. Советским диверсантам пришлось лицом к лицу столкнуться с противником, многократно превышавших их по численности.</a:t>
            </a:r>
          </a:p>
          <a:p>
            <a:pPr algn="just"/>
            <a:r>
              <a:rPr lang="ru-RU" b="1" dirty="0" smtClean="0">
                <a:latin typeface="Georgia" pitchFamily="18" charset="0"/>
              </a:rPr>
              <a:t>           Спортсмен, привыкший всегда и во всем быть первым, кинулся на врагов и закрыл своих товарищей, получив 18 пуль в грудь. Анатолий </a:t>
            </a:r>
            <a:r>
              <a:rPr lang="ru-RU" b="1" dirty="0" err="1" smtClean="0">
                <a:latin typeface="Georgia" pitchFamily="18" charset="0"/>
              </a:rPr>
              <a:t>Капчинский</a:t>
            </a:r>
            <a:r>
              <a:rPr lang="ru-RU" b="1" dirty="0" smtClean="0">
                <a:latin typeface="Georgia" pitchFamily="18" charset="0"/>
              </a:rPr>
              <a:t> погиб, выполняя ответственное задание и спасая жизни других бойцов. За этот подвиг в 1944 году Указом Президиума Верховного Совета СССР он был награжден орденом Отечественной войны I степени посмертно.</a:t>
            </a:r>
            <a:endParaRPr lang="ru-RU" b="1" dirty="0">
              <a:latin typeface="Georgia" pitchFamily="18" charset="0"/>
            </a:endParaRPr>
          </a:p>
        </p:txBody>
      </p:sp>
    </p:spTree>
    <p:extLst>
      <p:ext uri="{BB962C8B-B14F-4D97-AF65-F5344CB8AC3E}">
        <p14:creationId xmlns:p14="http://schemas.microsoft.com/office/powerpoint/2010/main" val="252891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85184"/>
            <a:ext cx="3008313" cy="1656184"/>
          </a:xfrm>
        </p:spPr>
        <p:txBody>
          <a:bodyPr>
            <a:normAutofit/>
          </a:bodyPr>
          <a:lstStyle/>
          <a:p>
            <a:pPr algn="ctr"/>
            <a:r>
              <a:rPr lang="ru-RU" sz="1800" dirty="0">
                <a:solidFill>
                  <a:srgbClr val="212529"/>
                </a:solidFill>
                <a:latin typeface="Source Sans Pro"/>
              </a:rPr>
              <a:t>Мешков </a:t>
            </a:r>
            <a:r>
              <a:rPr lang="ru-RU" sz="1800" dirty="0" smtClean="0">
                <a:solidFill>
                  <a:srgbClr val="212529"/>
                </a:solidFill>
                <a:latin typeface="Source Sans Pro"/>
              </a:rPr>
              <a:t/>
            </a:r>
            <a:br>
              <a:rPr lang="ru-RU" sz="1800" dirty="0" smtClean="0">
                <a:solidFill>
                  <a:srgbClr val="212529"/>
                </a:solidFill>
                <a:latin typeface="Source Sans Pro"/>
              </a:rPr>
            </a:br>
            <a:r>
              <a:rPr lang="ru-RU" sz="1800" dirty="0" smtClean="0">
                <a:solidFill>
                  <a:srgbClr val="212529"/>
                </a:solidFill>
                <a:latin typeface="Source Sans Pro"/>
              </a:rPr>
              <a:t>Леонид </a:t>
            </a:r>
            <a:r>
              <a:rPr lang="ru-RU" sz="1800" dirty="0" err="1">
                <a:solidFill>
                  <a:srgbClr val="212529"/>
                </a:solidFill>
                <a:latin typeface="Source Sans Pro"/>
              </a:rPr>
              <a:t>Карпович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636912"/>
            <a:ext cx="2088232" cy="3240360"/>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276872"/>
            <a:ext cx="5400600" cy="4464496"/>
          </a:xfrm>
        </p:spPr>
        <p:txBody>
          <a:bodyPr>
            <a:normAutofit/>
          </a:bodyPr>
          <a:lstStyle/>
          <a:p>
            <a:pPr algn="just"/>
            <a:r>
              <a:rPr lang="ru-RU" b="1" dirty="0" smtClean="0">
                <a:latin typeface="Georgia" pitchFamily="18" charset="0"/>
              </a:rPr>
              <a:t>              В 1932—1952 многократный чемпион СССР (42 золотые медали). Установил свыше 120 рекордов на чемпионатах СССР, Европы и мира. Участник Великой Отечественной войны 1941—1945. Известно, что в 1941 году, сам будучи раненым в руку, Мешков спас своего раненого товарища, проплыв с ним через реку Луга (Ленинградская область).</a:t>
            </a:r>
          </a:p>
          <a:p>
            <a:pPr algn="just"/>
            <a:r>
              <a:rPr lang="ru-RU" b="1" dirty="0" smtClean="0">
                <a:latin typeface="Georgia" pitchFamily="18" charset="0"/>
              </a:rPr>
              <a:t>               С 1952 доцент МГУ. После смерти </a:t>
            </a:r>
            <a:r>
              <a:rPr lang="ru-RU" b="1" dirty="0" err="1" smtClean="0">
                <a:latin typeface="Georgia" pitchFamily="18" charset="0"/>
              </a:rPr>
              <a:t>Мешкова</a:t>
            </a:r>
            <a:r>
              <a:rPr lang="ru-RU" b="1" dirty="0" smtClean="0">
                <a:latin typeface="Georgia" pitchFamily="18" charset="0"/>
              </a:rPr>
              <a:t> его именем назовут бассейн, находящийся в подвальном помещении главного здания МГУ.</a:t>
            </a:r>
          </a:p>
          <a:p>
            <a:pPr algn="just"/>
            <a:r>
              <a:rPr lang="ru-RU" b="1" dirty="0" smtClean="0">
                <a:latin typeface="Georgia" pitchFamily="18" charset="0"/>
              </a:rPr>
              <a:t>                С именем </a:t>
            </a:r>
            <a:r>
              <a:rPr lang="ru-RU" b="1" dirty="0" err="1" smtClean="0">
                <a:latin typeface="Georgia" pitchFamily="18" charset="0"/>
              </a:rPr>
              <a:t>Мешкова</a:t>
            </a:r>
            <a:r>
              <a:rPr lang="ru-RU" b="1" dirty="0" smtClean="0">
                <a:latin typeface="Georgia" pitchFamily="18" charset="0"/>
              </a:rPr>
              <a:t>, а также другого выдающегося советского пловца Семёна Бойченко связано становление и развитие спортивного плавания в СССР.</a:t>
            </a:r>
            <a:endParaRPr lang="ru-RU" b="1" dirty="0">
              <a:latin typeface="Georgia" pitchFamily="18" charset="0"/>
            </a:endParaRPr>
          </a:p>
        </p:txBody>
      </p:sp>
    </p:spTree>
    <p:extLst>
      <p:ext uri="{BB962C8B-B14F-4D97-AF65-F5344CB8AC3E}">
        <p14:creationId xmlns:p14="http://schemas.microsoft.com/office/powerpoint/2010/main" val="62054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584176"/>
          </a:xfrm>
        </p:spPr>
        <p:txBody>
          <a:bodyPr>
            <a:normAutofit/>
          </a:bodyPr>
          <a:lstStyle/>
          <a:p>
            <a:pPr algn="ctr"/>
            <a:r>
              <a:rPr lang="ru-RU" sz="1800" dirty="0" err="1" smtClean="0">
                <a:solidFill>
                  <a:srgbClr val="212529"/>
                </a:solidFill>
                <a:latin typeface="Source Sans Pro"/>
              </a:rPr>
              <a:t>Пыльнов</a:t>
            </a:r>
            <a:r>
              <a:rPr lang="ru-RU" sz="1800" dirty="0" smtClean="0">
                <a:solidFill>
                  <a:srgbClr val="212529"/>
                </a:solidFill>
                <a:latin typeface="Source Sans Pro"/>
              </a:rPr>
              <a:t> </a:t>
            </a:r>
            <a:br>
              <a:rPr lang="ru-RU" sz="1800" dirty="0" smtClean="0">
                <a:solidFill>
                  <a:srgbClr val="212529"/>
                </a:solidFill>
                <a:latin typeface="Source Sans Pro"/>
              </a:rPr>
            </a:br>
            <a:r>
              <a:rPr lang="ru-RU" sz="1800" dirty="0" smtClean="0">
                <a:solidFill>
                  <a:srgbClr val="212529"/>
                </a:solidFill>
                <a:latin typeface="Source Sans Pro"/>
              </a:rPr>
              <a:t>Григорий Дмитриевич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780928"/>
            <a:ext cx="2808312" cy="2707801"/>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276872"/>
            <a:ext cx="5400600" cy="4464496"/>
          </a:xfrm>
        </p:spPr>
        <p:txBody>
          <a:bodyPr>
            <a:normAutofit/>
          </a:bodyPr>
          <a:lstStyle/>
          <a:p>
            <a:pPr algn="just"/>
            <a:r>
              <a:rPr lang="ru-RU" b="1" dirty="0" smtClean="0">
                <a:latin typeface="Georgia" pitchFamily="18" charset="0"/>
              </a:rPr>
              <a:t>             Советский борец классического стиля, многократный чемпион и призёр чемпионатов СССР, Заслуженный мастер спорта СССР (1942). В 1933—41 гг. преподаватель Государственного центрального института физической культуры (Москва).</a:t>
            </a:r>
          </a:p>
          <a:p>
            <a:pPr algn="just"/>
            <a:r>
              <a:rPr lang="ru-RU" b="1" dirty="0" smtClean="0">
                <a:latin typeface="Georgia" pitchFamily="18" charset="0"/>
              </a:rPr>
              <a:t>             В начале войны был призван в ряды Отдельной мотострелковой бригады особого назначения НКВД. Зимой 1941/1942 годов мобильные отряды ОМСБОН провели множество дерзких рейдов и налетов в тылу немцев. При выполнении одного из таких боевых заданий в тылу противника младший лейтенант </a:t>
            </a:r>
            <a:r>
              <a:rPr lang="ru-RU" b="1" dirty="0" err="1" smtClean="0">
                <a:latin typeface="Georgia" pitchFamily="18" charset="0"/>
              </a:rPr>
              <a:t>Пыльнов</a:t>
            </a:r>
            <a:r>
              <a:rPr lang="ru-RU" b="1" dirty="0" smtClean="0">
                <a:latin typeface="Georgia" pitchFamily="18" charset="0"/>
              </a:rPr>
              <a:t> пал смертью храбрых. Останки Г. Д. </a:t>
            </a:r>
            <a:r>
              <a:rPr lang="ru-RU" b="1" dirty="0" err="1" smtClean="0">
                <a:latin typeface="Georgia" pitchFamily="18" charset="0"/>
              </a:rPr>
              <a:t>Пыльнова</a:t>
            </a:r>
            <a:r>
              <a:rPr lang="ru-RU" b="1" dirty="0" smtClean="0">
                <a:latin typeface="Georgia" pitchFamily="18" charset="0"/>
              </a:rPr>
              <a:t> покоятся в воинском захоронении, находящемся в д. Старая Брынь </a:t>
            </a:r>
            <a:r>
              <a:rPr lang="ru-RU" b="1" dirty="0" err="1" smtClean="0">
                <a:latin typeface="Georgia" pitchFamily="18" charset="0"/>
              </a:rPr>
              <a:t>Сухиничского</a:t>
            </a:r>
            <a:r>
              <a:rPr lang="ru-RU" b="1" dirty="0" smtClean="0">
                <a:latin typeface="Georgia" pitchFamily="18" charset="0"/>
              </a:rPr>
              <a:t> р-на Калужской области.</a:t>
            </a:r>
          </a:p>
          <a:p>
            <a:pPr algn="just"/>
            <a:r>
              <a:rPr lang="ru-RU" b="1" dirty="0" smtClean="0">
                <a:latin typeface="Georgia" pitchFamily="18" charset="0"/>
              </a:rPr>
              <a:t>            С 1958 г. в Москве проводятся соревнования по классической борьбе, посвященные памяти </a:t>
            </a:r>
            <a:r>
              <a:rPr lang="ru-RU" b="1" dirty="0" err="1" smtClean="0">
                <a:latin typeface="Georgia" pitchFamily="18" charset="0"/>
              </a:rPr>
              <a:t>Пыльнова</a:t>
            </a:r>
            <a:r>
              <a:rPr lang="ru-RU" b="1" dirty="0" smtClean="0">
                <a:latin typeface="Georgia" pitchFamily="18" charset="0"/>
              </a:rPr>
              <a:t>.</a:t>
            </a:r>
            <a:endParaRPr lang="ru-RU" b="1" dirty="0">
              <a:latin typeface="Georgia" pitchFamily="18" charset="0"/>
            </a:endParaRPr>
          </a:p>
        </p:txBody>
      </p:sp>
    </p:spTree>
    <p:extLst>
      <p:ext uri="{BB962C8B-B14F-4D97-AF65-F5344CB8AC3E}">
        <p14:creationId xmlns:p14="http://schemas.microsoft.com/office/powerpoint/2010/main" val="376371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584176"/>
          </a:xfrm>
        </p:spPr>
        <p:txBody>
          <a:bodyPr>
            <a:normAutofit/>
          </a:bodyPr>
          <a:lstStyle/>
          <a:p>
            <a:pPr algn="ctr"/>
            <a:r>
              <a:rPr lang="ru-RU" sz="1800" dirty="0">
                <a:solidFill>
                  <a:srgbClr val="212529"/>
                </a:solidFill>
                <a:latin typeface="Source Sans Pro"/>
              </a:rPr>
              <a:t>Мягков </a:t>
            </a:r>
            <a:r>
              <a:rPr lang="ru-RU" sz="1800" dirty="0" smtClean="0">
                <a:solidFill>
                  <a:srgbClr val="212529"/>
                </a:solidFill>
                <a:latin typeface="Source Sans Pro"/>
              </a:rPr>
              <a:t/>
            </a:r>
            <a:br>
              <a:rPr lang="ru-RU" sz="1800" dirty="0" smtClean="0">
                <a:solidFill>
                  <a:srgbClr val="212529"/>
                </a:solidFill>
                <a:latin typeface="Source Sans Pro"/>
              </a:rPr>
            </a:br>
            <a:r>
              <a:rPr lang="ru-RU" sz="1800" dirty="0" smtClean="0">
                <a:solidFill>
                  <a:srgbClr val="212529"/>
                </a:solidFill>
                <a:latin typeface="Source Sans Pro"/>
              </a:rPr>
              <a:t>Владимир </a:t>
            </a:r>
            <a:r>
              <a:rPr lang="ru-RU" sz="1800" dirty="0">
                <a:solidFill>
                  <a:srgbClr val="212529"/>
                </a:solidFill>
                <a:latin typeface="Source Sans Pro"/>
              </a:rPr>
              <a:t>Андреевич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852936"/>
            <a:ext cx="1997558" cy="2707801"/>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276872"/>
            <a:ext cx="5400600" cy="4464496"/>
          </a:xfrm>
        </p:spPr>
        <p:txBody>
          <a:bodyPr>
            <a:normAutofit/>
          </a:bodyPr>
          <a:lstStyle/>
          <a:p>
            <a:pPr algn="just"/>
            <a:r>
              <a:rPr lang="ru-RU" b="1" dirty="0" smtClean="0">
                <a:latin typeface="Georgia" pitchFamily="18" charset="0"/>
              </a:rPr>
              <a:t>             Владимир Андреевич Мягков — советский лыжник, мастер спорта СССР, чемпион СССР, первый из известных советских спортсменов, удостоенный звания Героя Советского Союза.</a:t>
            </a:r>
          </a:p>
          <a:p>
            <a:pPr algn="just"/>
            <a:r>
              <a:rPr lang="ru-RU" b="1" dirty="0" smtClean="0">
                <a:latin typeface="Georgia" pitchFamily="18" charset="0"/>
              </a:rPr>
              <a:t>            В чемпионате СССР по лыжному спорту 1939 года Владимир Мягков занял первое место в гонке на 20 км. Добровольцем ушёл на фронт советско-финской войны в январе 1940 года. Был командиром взвода Особой лыжной диверсионно-разведывательной бригады 9-й армии под командованием Хаджи Мамсурова. 11 февраля 1940 года прорвался из окружения со всеми бойцами своей разведгруппы, лично уничтожив около 10 белофиннов. 6 марта 1940 года вновь попал в окружение, раненый, прикрыл отход своей разведгруппы, пал смертью храбрых на поле боя. </a:t>
            </a:r>
          </a:p>
          <a:p>
            <a:pPr algn="just"/>
            <a:r>
              <a:rPr lang="ru-RU" b="1" dirty="0" smtClean="0">
                <a:latin typeface="Georgia" pitchFamily="18" charset="0"/>
              </a:rPr>
              <a:t>          21 мая 1940 года за отвагу и героизм Владимиру Мягкову было присвоено звание Героя Советского Союза (посмертно) Имя Мягкова носит стадион в Москве.</a:t>
            </a:r>
            <a:endParaRPr lang="ru-RU" b="1" dirty="0">
              <a:latin typeface="Georgia" pitchFamily="18" charset="0"/>
            </a:endParaRPr>
          </a:p>
        </p:txBody>
      </p:sp>
    </p:spTree>
    <p:extLst>
      <p:ext uri="{BB962C8B-B14F-4D97-AF65-F5344CB8AC3E}">
        <p14:creationId xmlns:p14="http://schemas.microsoft.com/office/powerpoint/2010/main" val="112496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584176"/>
          </a:xfrm>
        </p:spPr>
        <p:txBody>
          <a:bodyPr>
            <a:normAutofit/>
          </a:bodyPr>
          <a:lstStyle/>
          <a:p>
            <a:pPr algn="ctr"/>
            <a:r>
              <a:rPr lang="ru-RU" sz="1800" dirty="0" smtClean="0">
                <a:solidFill>
                  <a:srgbClr val="212529"/>
                </a:solidFill>
                <a:latin typeface="Source Sans Pro"/>
              </a:rPr>
              <a:t>Петрова</a:t>
            </a:r>
            <a:br>
              <a:rPr lang="ru-RU" sz="1800" dirty="0" smtClean="0">
                <a:solidFill>
                  <a:srgbClr val="212529"/>
                </a:solidFill>
                <a:latin typeface="Source Sans Pro"/>
              </a:rPr>
            </a:br>
            <a:r>
              <a:rPr lang="ru-RU" sz="1800" dirty="0" smtClean="0">
                <a:solidFill>
                  <a:srgbClr val="212529"/>
                </a:solidFill>
                <a:latin typeface="Source Sans Pro"/>
              </a:rPr>
              <a:t> Нина Павловна</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924944"/>
            <a:ext cx="3168352" cy="2160240"/>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00808"/>
            <a:ext cx="5400600" cy="5040560"/>
          </a:xfrm>
        </p:spPr>
        <p:txBody>
          <a:bodyPr>
            <a:normAutofit fontScale="92500" lnSpcReduction="20000"/>
          </a:bodyPr>
          <a:lstStyle/>
          <a:p>
            <a:pPr algn="just"/>
            <a:r>
              <a:rPr lang="ru-RU" b="1" dirty="0" smtClean="0">
                <a:latin typeface="Georgia" pitchFamily="18" charset="0"/>
              </a:rPr>
              <a:t>             Нина Павловна Петрова — участница Великой Отечественной войны, снайпер, полный кавалер ордена Славы. Работала инструктором физкультуры и стрелкового спорта в спортивном обществе «Спартак» в Ленинграде. Она увлекалась верховой ездой, велосипедом, греблей, плаванием, баскетболом, лыжами, хоккеем с мячом, конькобежным спортом. В 1934—1935 годах Петрова была капитаном сборной женской команды по хоккею с мячом Ленинградского военного округа. Заняла первое место в лыжном пробеге на всеармейской зимней спартакиаде 1934 года, занимала призовые места на различных стрелковых соревнованиях. Одной из первых в Ленинграде заслужила значок ГТО I ступени. Однако главным видом спорта для Петровой стала пулевая стрельба. На Всесоюзной летней спартакиаде ЦК профсоюза работников местного транспорта завоевала командное первое место и получила именную малокалиберную винтовку. Она поступила в снайперскую школу, которую окончила и в которой стала потом инструктором. Только за 1936 год она выпустила 102 ворошиловских стрелка. С ноября 1941 года находилась в действующей армии, став снайпером 1-го стрелкового батальона 284-го стрелкового полка 86-й Тартуской стрелковой дивизии. Начав службу рядовым снайпером, она дослужилась до звания старшины и должности командира отделения снайперов. За беспримерное мужество и отвагу, героизм и высокое воинское мастерство Указом Президиума Верховного Совета СССР от 29 июня 1945 года Н. П. Петрова награждена орденом Славы I степени.</a:t>
            </a:r>
            <a:endParaRPr lang="ru-RU" b="1" dirty="0">
              <a:latin typeface="Georgia" pitchFamily="18" charset="0"/>
            </a:endParaRPr>
          </a:p>
        </p:txBody>
      </p:sp>
    </p:spTree>
    <p:extLst>
      <p:ext uri="{BB962C8B-B14F-4D97-AF65-F5344CB8AC3E}">
        <p14:creationId xmlns:p14="http://schemas.microsoft.com/office/powerpoint/2010/main" val="269358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584176"/>
          </a:xfrm>
        </p:spPr>
        <p:txBody>
          <a:bodyPr>
            <a:normAutofit/>
          </a:bodyPr>
          <a:lstStyle/>
          <a:p>
            <a:pPr algn="ctr"/>
            <a:r>
              <a:rPr lang="ru-RU" sz="1800" dirty="0" smtClean="0">
                <a:solidFill>
                  <a:srgbClr val="212529"/>
                </a:solidFill>
                <a:latin typeface="Source Sans Pro"/>
              </a:rPr>
              <a:t>Кулакова</a:t>
            </a:r>
            <a:br>
              <a:rPr lang="ru-RU" sz="1800" dirty="0" smtClean="0">
                <a:solidFill>
                  <a:srgbClr val="212529"/>
                </a:solidFill>
                <a:latin typeface="Source Sans Pro"/>
              </a:rPr>
            </a:br>
            <a:r>
              <a:rPr lang="ru-RU" sz="1800" dirty="0" smtClean="0">
                <a:solidFill>
                  <a:srgbClr val="212529"/>
                </a:solidFill>
                <a:latin typeface="Source Sans Pro"/>
              </a:rPr>
              <a:t> Любовь Алексеевна</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780928"/>
            <a:ext cx="2034226" cy="2664296"/>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348880"/>
            <a:ext cx="5400600" cy="4392488"/>
          </a:xfrm>
        </p:spPr>
        <p:txBody>
          <a:bodyPr>
            <a:normAutofit/>
          </a:bodyPr>
          <a:lstStyle/>
          <a:p>
            <a:pPr algn="just"/>
            <a:r>
              <a:rPr lang="ru-RU" b="1" dirty="0" smtClean="0">
                <a:latin typeface="Georgia" pitchFamily="18" charset="0"/>
              </a:rPr>
              <a:t>             Любовь Алексеевна Кулакова — советская лыжница и горнолыжница, 3-кратная чемпионка СССР по лыжным гонкам (1938: гонка на 5 км и эстафета 3×5 км; 1941: гонка на 5 км). Победительница всесоюзных соревнований по горнолыжному спорту. Заслуженный мастер спорта СССР (1942). Партизанка Великой Отечественной войны, погибла в боях за Родину. Посмертно награждена орденом Отечественной войны I степени.</a:t>
            </a:r>
            <a:endParaRPr lang="ru-RU" b="1" dirty="0">
              <a:latin typeface="Georgia" pitchFamily="18" charset="0"/>
            </a:endParaRPr>
          </a:p>
        </p:txBody>
      </p:sp>
    </p:spTree>
    <p:extLst>
      <p:ext uri="{BB962C8B-B14F-4D97-AF65-F5344CB8AC3E}">
        <p14:creationId xmlns:p14="http://schemas.microsoft.com/office/powerpoint/2010/main" val="186555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872208"/>
          </a:xfrm>
        </p:spPr>
        <p:txBody>
          <a:bodyPr>
            <a:normAutofit/>
          </a:bodyPr>
          <a:lstStyle/>
          <a:p>
            <a:pPr algn="ctr"/>
            <a:r>
              <a:rPr lang="ru-RU" sz="1800" dirty="0" smtClean="0">
                <a:solidFill>
                  <a:srgbClr val="212529"/>
                </a:solidFill>
                <a:latin typeface="Source Sans Pro"/>
              </a:rPr>
              <a:t>Мельников</a:t>
            </a:r>
            <a: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t/>
            </a:r>
            <a:b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br>
            <a:r>
              <a:rPr lang="ru-RU" sz="1800" dirty="0" smtClean="0">
                <a:solidFill>
                  <a:srgbClr val="212529"/>
                </a:solidFill>
                <a:latin typeface="Source Sans Pro"/>
              </a:rPr>
              <a:t>Яков Федорович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708920"/>
            <a:ext cx="2278333" cy="3096344"/>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348880"/>
            <a:ext cx="5400600" cy="4392488"/>
          </a:xfrm>
        </p:spPr>
        <p:txBody>
          <a:bodyPr>
            <a:normAutofit/>
          </a:bodyPr>
          <a:lstStyle/>
          <a:p>
            <a:pPr algn="just"/>
            <a:r>
              <a:rPr lang="ru-RU" b="1" dirty="0" smtClean="0">
                <a:latin typeface="Georgia" pitchFamily="18" charset="0"/>
              </a:rPr>
              <a:t>             Заслуженный мастер спорта СССР, бронзовый призёр Чемпионата мира 1923 г. в классическом многоборье, 34-кратный победитель различных дистанций чемпионатов страны многократный чемпион России, РСФСР и СССР в многоборье, установил 27 национальных рекордов.</a:t>
            </a:r>
          </a:p>
          <a:p>
            <a:pPr algn="just"/>
            <a:r>
              <a:rPr lang="ru-RU" b="1" dirty="0" smtClean="0">
                <a:latin typeface="Georgia" pitchFamily="18" charset="0"/>
              </a:rPr>
              <a:t>            Мельников имел бронь, но в 1941 году ушел на фронт и стал командиром автомобильной роты Первой московской дивизии народного ополчения. Рота снабжала боевые подразделения всем необходимым: четко и бесперебойно – в любых условиях.</a:t>
            </a:r>
            <a:endParaRPr lang="ru-RU" b="1" dirty="0">
              <a:latin typeface="Georgia" pitchFamily="18" charset="0"/>
            </a:endParaRPr>
          </a:p>
        </p:txBody>
      </p:sp>
    </p:spTree>
    <p:extLst>
      <p:ext uri="{BB962C8B-B14F-4D97-AF65-F5344CB8AC3E}">
        <p14:creationId xmlns:p14="http://schemas.microsoft.com/office/powerpoint/2010/main" val="306373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872208"/>
          </a:xfrm>
        </p:spPr>
        <p:txBody>
          <a:bodyPr>
            <a:normAutofit/>
          </a:bodyPr>
          <a:lstStyle/>
          <a:p>
            <a:pPr algn="ctr"/>
            <a:r>
              <a:rPr lang="ru-RU" sz="1800" dirty="0" err="1" smtClean="0">
                <a:solidFill>
                  <a:srgbClr val="212529"/>
                </a:solidFill>
                <a:latin typeface="Source Sans Pro"/>
              </a:rPr>
              <a:t>Мазур</a:t>
            </a:r>
            <a: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t/>
            </a:r>
            <a:b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br>
            <a:r>
              <a:rPr lang="ru-RU" sz="1800" dirty="0" smtClean="0">
                <a:solidFill>
                  <a:srgbClr val="212529"/>
                </a:solidFill>
                <a:latin typeface="Source Sans Pro"/>
              </a:rPr>
              <a:t>Александр Григорьевич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780928"/>
            <a:ext cx="2167440" cy="3096344"/>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2348880"/>
            <a:ext cx="5400600" cy="4392488"/>
          </a:xfrm>
        </p:spPr>
        <p:txBody>
          <a:bodyPr>
            <a:normAutofit/>
          </a:bodyPr>
          <a:lstStyle/>
          <a:p>
            <a:pPr algn="just"/>
            <a:r>
              <a:rPr lang="ru-RU" b="1" dirty="0" smtClean="0">
                <a:latin typeface="Georgia" pitchFamily="18" charset="0"/>
              </a:rPr>
              <a:t>             Александр </a:t>
            </a:r>
            <a:r>
              <a:rPr lang="ru-RU" b="1" dirty="0" err="1" smtClean="0">
                <a:latin typeface="Georgia" pitchFamily="18" charset="0"/>
              </a:rPr>
              <a:t>Мазур</a:t>
            </a:r>
            <a:r>
              <a:rPr lang="ru-RU" b="1" dirty="0" smtClean="0">
                <a:latin typeface="Georgia" pitchFamily="18" charset="0"/>
              </a:rPr>
              <a:t> – уникальное явление для отечественной борьбы. В 30-е он выступал на арене цирка вместе с легендарным Иваном </a:t>
            </a:r>
            <a:r>
              <a:rPr lang="ru-RU" b="1" dirty="0" err="1" smtClean="0">
                <a:latin typeface="Georgia" pitchFamily="18" charset="0"/>
              </a:rPr>
              <a:t>Поддубным</a:t>
            </a:r>
            <a:r>
              <a:rPr lang="ru-RU" b="1" dirty="0" smtClean="0">
                <a:latin typeface="Georgia" pitchFamily="18" charset="0"/>
              </a:rPr>
              <a:t>, а в 55-м стал первым советским чемпионом мира в тяжелом весе, причем завоевал титул в 42 года.</a:t>
            </a:r>
          </a:p>
          <a:p>
            <a:pPr algn="just"/>
            <a:r>
              <a:rPr lang="ru-RU" b="1" dirty="0" smtClean="0">
                <a:latin typeface="Georgia" pitchFamily="18" charset="0"/>
              </a:rPr>
              <a:t>            Но свою главную победу он одержал в 1945-м. Александр </a:t>
            </a:r>
            <a:r>
              <a:rPr lang="ru-RU" b="1" dirty="0" err="1" smtClean="0">
                <a:latin typeface="Georgia" pitchFamily="18" charset="0"/>
              </a:rPr>
              <a:t>Мазур</a:t>
            </a:r>
            <a:r>
              <a:rPr lang="ru-RU" b="1" dirty="0" smtClean="0">
                <a:latin typeface="Georgia" pitchFamily="18" charset="0"/>
              </a:rPr>
              <a:t> отправился на фронт 15 июля 1941 года, отказавшись от брони, имевшейся на него в </a:t>
            </a:r>
            <a:r>
              <a:rPr lang="ru-RU" b="1" dirty="0" err="1" smtClean="0">
                <a:latin typeface="Georgia" pitchFamily="18" charset="0"/>
              </a:rPr>
              <a:t>Госцирке</a:t>
            </a:r>
            <a:r>
              <a:rPr lang="ru-RU" b="1" dirty="0" smtClean="0">
                <a:latin typeface="Georgia" pitchFamily="18" charset="0"/>
              </a:rPr>
              <a:t>. Воевал в составе 805-го отдельного саперного батальона под Можайском и Звенигородом, на одном из главных направлений наступления фашистов на Москву. Судьба хранила Александра </a:t>
            </a:r>
            <a:r>
              <a:rPr lang="ru-RU" b="1" dirty="0" err="1" smtClean="0">
                <a:latin typeface="Georgia" pitchFamily="18" charset="0"/>
              </a:rPr>
              <a:t>Мазура</a:t>
            </a:r>
            <a:r>
              <a:rPr lang="ru-RU" b="1" dirty="0" smtClean="0">
                <a:latin typeface="Georgia" pitchFamily="18" charset="0"/>
              </a:rPr>
              <a:t> – из его батальона уцелело только двенадцать человек.</a:t>
            </a:r>
            <a:endParaRPr lang="ru-RU" b="1" dirty="0">
              <a:latin typeface="Georgia" pitchFamily="18" charset="0"/>
            </a:endParaRPr>
          </a:p>
        </p:txBody>
      </p:sp>
    </p:spTree>
    <p:extLst>
      <p:ext uri="{BB962C8B-B14F-4D97-AF65-F5344CB8AC3E}">
        <p14:creationId xmlns:p14="http://schemas.microsoft.com/office/powerpoint/2010/main" val="312591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944216"/>
          </a:xfrm>
        </p:spPr>
        <p:txBody>
          <a:bodyPr>
            <a:normAutofit/>
          </a:bodyPr>
          <a:lstStyle/>
          <a:p>
            <a:pPr algn="ctr"/>
            <a:r>
              <a:rPr lang="ru-RU" sz="1800" dirty="0" err="1" smtClean="0">
                <a:solidFill>
                  <a:srgbClr val="212529"/>
                </a:solidFill>
                <a:latin typeface="Source Sans Pro"/>
              </a:rPr>
              <a:t>Миклашевский</a:t>
            </a:r>
            <a: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t/>
            </a:r>
            <a:b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br>
            <a:r>
              <a:rPr lang="ru-RU" sz="1800" dirty="0" smtClean="0">
                <a:solidFill>
                  <a:srgbClr val="212529"/>
                </a:solidFill>
                <a:latin typeface="Source Sans Pro"/>
              </a:rPr>
              <a:t>Игорь Львович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708920"/>
            <a:ext cx="2074550" cy="3096344"/>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844824"/>
            <a:ext cx="5400600" cy="4896544"/>
          </a:xfrm>
        </p:spPr>
        <p:txBody>
          <a:bodyPr>
            <a:normAutofit fontScale="92500" lnSpcReduction="10000"/>
          </a:bodyPr>
          <a:lstStyle/>
          <a:p>
            <a:pPr algn="just"/>
            <a:r>
              <a:rPr lang="ru-RU" b="1" dirty="0" smtClean="0">
                <a:latin typeface="Georgia" pitchFamily="18" charset="0"/>
              </a:rPr>
              <a:t>           Мастер спорта ССР, чемпион Ленинграда по боксу в среднем весе (1941 год), участник войны, сотрудник НКВД, тренер, спортивный судья.</a:t>
            </a:r>
          </a:p>
          <a:p>
            <a:pPr algn="just"/>
            <a:r>
              <a:rPr lang="ru-RU" b="1" dirty="0" smtClean="0">
                <a:latin typeface="Georgia" pitchFamily="18" charset="0"/>
              </a:rPr>
              <a:t>          В 1938 был призван в армию, служил в Ленинграде в зенитных частях, недолго участвовал в Советско-финской войне. Войну встретил сержантом — заряжающим зенитно-артиллерийского орудия на Ленинградском фронте. </a:t>
            </a:r>
          </a:p>
          <a:p>
            <a:pPr algn="just"/>
            <a:r>
              <a:rPr lang="ru-RU" b="1" dirty="0">
                <a:latin typeface="Georgia" pitchFamily="18" charset="0"/>
              </a:rPr>
              <a:t> </a:t>
            </a:r>
            <a:r>
              <a:rPr lang="ru-RU" b="1" dirty="0" smtClean="0">
                <a:latin typeface="Georgia" pitchFamily="18" charset="0"/>
              </a:rPr>
              <a:t>          Как спортсмен, хорошо владеющий немецким языком, попал в поле зрения разведывательных служб. Его «вербовкой» в конце 1941 года занимались лично офицеры НКВД. В декабре 1942 года были инсценированы его побег через линию фронта и сдача в плен. Проведя несколько месяцев в лагерях для военнопленных и вступив для получения доверия у немцев в так называемую «Русскую освободительную армию» (РОА) генерала Власова, Игорь был отправлен в Берлин. Имел задание – получить доступ к Гитлеру для покушения на него. Вернулся в Советский Союз в 1947 году, был награждён орденом Красного Знамени. Спецзадание Игоря </a:t>
            </a:r>
            <a:r>
              <a:rPr lang="ru-RU" b="1" dirty="0" err="1" smtClean="0">
                <a:latin typeface="Georgia" pitchFamily="18" charset="0"/>
              </a:rPr>
              <a:t>Миклашевского</a:t>
            </a:r>
            <a:r>
              <a:rPr lang="ru-RU" b="1" dirty="0" smtClean="0">
                <a:latin typeface="Georgia" pitchFamily="18" charset="0"/>
              </a:rPr>
              <a:t> было экранизировано в передаче «Следствие вели…», в серии «Ликвидаторы», в сериале «Апперкот для Гитлера» (2015).</a:t>
            </a:r>
            <a:endParaRPr lang="ru-RU" b="1" dirty="0">
              <a:latin typeface="Georgia" pitchFamily="18" charset="0"/>
            </a:endParaRPr>
          </a:p>
        </p:txBody>
      </p:sp>
    </p:spTree>
    <p:extLst>
      <p:ext uri="{BB962C8B-B14F-4D97-AF65-F5344CB8AC3E}">
        <p14:creationId xmlns:p14="http://schemas.microsoft.com/office/powerpoint/2010/main" val="311565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420888"/>
            <a:ext cx="8229600" cy="4248472"/>
          </a:xfrm>
        </p:spPr>
        <p:txBody>
          <a:bodyPr>
            <a:normAutofit fontScale="92500" lnSpcReduction="20000"/>
          </a:bodyPr>
          <a:lstStyle/>
          <a:p>
            <a:pPr marL="0" indent="0" algn="just">
              <a:buNone/>
            </a:pPr>
            <a:r>
              <a:rPr lang="ru-RU"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ru-RU" sz="4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Каждый спортсмен стоит в бою нескольких рядовых бойцов, а взвод спортсменов — надежнее батальона, если предстоит сложная боевая операция</a:t>
            </a:r>
            <a:r>
              <a:rPr lang="ru-RU"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a:t>
            </a:r>
          </a:p>
          <a:p>
            <a:pPr marL="0" indent="0" algn="just">
              <a:buNone/>
            </a:pPr>
            <a:r>
              <a:rPr lang="ru-RU"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эти слова произнес Герой Советского Союза генерал армии И. Е. Петров, оценивая вклад воинов-спортсменов в победу в Великой Отечественной войне.</a:t>
            </a:r>
            <a:endParaRPr lang="ru-RU"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291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584176"/>
          </a:xfrm>
        </p:spPr>
        <p:txBody>
          <a:bodyPr>
            <a:normAutofit/>
          </a:bodyPr>
          <a:lstStyle/>
          <a:p>
            <a:pPr algn="ctr"/>
            <a:r>
              <a:rPr lang="ru-RU" sz="1800" dirty="0" smtClean="0">
                <a:solidFill>
                  <a:srgbClr val="212529"/>
                </a:solidFill>
                <a:latin typeface="Source Sans Pro"/>
              </a:rPr>
              <a:t>Лопатин</a:t>
            </a:r>
            <a: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t/>
            </a:r>
            <a:br>
              <a:rPr lang="ru-RU" sz="1800" dirty="0" smtClean="0">
                <a:ln w="17780" cmpd="sng">
                  <a:solidFill>
                    <a:schemeClr val="tx1"/>
                  </a:solidFill>
                  <a:prstDash val="solid"/>
                  <a:miter lim="800000"/>
                </a:ln>
                <a:effectLst>
                  <a:outerShdw blurRad="50800" algn="tl" rotWithShape="0">
                    <a:srgbClr val="000000"/>
                  </a:outerShdw>
                </a:effectLst>
                <a:latin typeface="Georgia" pitchFamily="18" charset="0"/>
              </a:rPr>
            </a:br>
            <a:r>
              <a:rPr lang="ru-RU" sz="1800" dirty="0" smtClean="0">
                <a:solidFill>
                  <a:srgbClr val="212529"/>
                </a:solidFill>
                <a:latin typeface="Source Sans Pro"/>
              </a:rPr>
              <a:t>Евгений Иванович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708920"/>
            <a:ext cx="2074550" cy="2816131"/>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844824"/>
            <a:ext cx="5400600" cy="4896544"/>
          </a:xfrm>
        </p:spPr>
        <p:txBody>
          <a:bodyPr>
            <a:normAutofit/>
          </a:bodyPr>
          <a:lstStyle/>
          <a:p>
            <a:pPr algn="just"/>
            <a:r>
              <a:rPr lang="ru-RU" b="1" dirty="0" smtClean="0">
                <a:latin typeface="Georgia" pitchFamily="18" charset="0"/>
              </a:rPr>
              <a:t>           Заслуженный мастер спорта СССР по тяжелой атлетике, серебряном призере XV Олимпийских игр в Хельсинки (1952 год), чемпион Европы 1950 и 1952 годов, четырехкратном чемпионе СССР по тяжелой атлетике (1947, 1948, 1950, 1952), заслуженном тренере РСФСР. Награжден орденами Отечественной войны I и II степени, Красной Звезды и 22 медалями.</a:t>
            </a:r>
          </a:p>
          <a:p>
            <a:pPr algn="just"/>
            <a:r>
              <a:rPr lang="ru-RU" b="1" dirty="0" smtClean="0">
                <a:latin typeface="Georgia" pitchFamily="18" charset="0"/>
              </a:rPr>
              <a:t>           С началом войны был призван во 2-е ленинградское стрелково-пулемётное пехотное училище. В августе 1942 года он был направлен на Сталинградский фронт, в качестве командира роты противотанковых ружей, в звании лейтенанта. Воевал в составе 120-й стрелковой дивизии 66 армии. Это герой и спортсмен, который, несмотря на участие в боях, тяжелое ранение и долгие месяцы в госпиталях, вернулся на помост после войны и внес неоценимый вклад в развитие спортивного движения. У тяжелоатлета Евгения Лопатина одна кисть была малоподвижной (её перебило пулемётной очередью в бою под Ерзовкой). Он взял на Олимпийских Играх 1952 года в Хельсинки серебро.</a:t>
            </a:r>
            <a:endParaRPr lang="ru-RU" b="1" dirty="0">
              <a:latin typeface="Georgia" pitchFamily="18" charset="0"/>
            </a:endParaRPr>
          </a:p>
        </p:txBody>
      </p:sp>
    </p:spTree>
    <p:extLst>
      <p:ext uri="{BB962C8B-B14F-4D97-AF65-F5344CB8AC3E}">
        <p14:creationId xmlns:p14="http://schemas.microsoft.com/office/powerpoint/2010/main" val="10314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492896"/>
            <a:ext cx="8229600" cy="4104456"/>
          </a:xfrm>
        </p:spPr>
        <p:txBody>
          <a:bodyPr>
            <a:normAutofit fontScale="62500" lnSpcReduction="20000"/>
          </a:bodyPr>
          <a:lstStyle/>
          <a:p>
            <a:pPr marL="0" indent="0" algn="just">
              <a:buNone/>
            </a:pPr>
            <a:r>
              <a:rPr lang="ru-RU" dirty="0" smtClean="0"/>
              <a:t>               </a:t>
            </a:r>
            <a:r>
              <a:rPr lang="ru-RU" b="1" dirty="0" smtClean="0">
                <a:latin typeface="Georgia" pitchFamily="18" charset="0"/>
              </a:rPr>
              <a:t>С первых дней войны весь советский народ поднялся на борьбу с фашизмом. Не могли остаться в стороне и спортсмены. Уже 27 июня 1941 года из спортсменов-добровольцев были сформированы первые отряды отдельной мотострелковой бригады особого назначения (ОМСБОН). </a:t>
            </a:r>
          </a:p>
          <a:p>
            <a:pPr marL="0" indent="0" algn="just">
              <a:buNone/>
            </a:pPr>
            <a:r>
              <a:rPr lang="ru-RU" b="1" dirty="0">
                <a:latin typeface="Georgia" pitchFamily="18" charset="0"/>
              </a:rPr>
              <a:t> </a:t>
            </a:r>
            <a:r>
              <a:rPr lang="ru-RU" b="1" dirty="0" smtClean="0">
                <a:latin typeface="Georgia" pitchFamily="18" charset="0"/>
              </a:rPr>
              <a:t>         Бригада представляла собой то, что на Западе теперь называют «коммандос». Спортсмены учились минировать шоссейные Ии железные дороги, стрелять без промаха, бесшумно снимать часовых. Всего за линию фронта, в 1941-1945 гг. было отправлено свыше 200 оперативных групп, в которые входило более 7000 человек. В тылу противника они пустили под откос 1500 воинских эшелонов с вооружением и гитлеровскими захватчиками, разрушили сотни мостов и переправ, уничтожили 50 самолетов и 145 танков.</a:t>
            </a:r>
            <a:endParaRPr lang="ru-RU" b="1" dirty="0">
              <a:latin typeface="Georgia" pitchFamily="18" charset="0"/>
            </a:endParaRPr>
          </a:p>
        </p:txBody>
      </p:sp>
    </p:spTree>
    <p:extLst>
      <p:ext uri="{BB962C8B-B14F-4D97-AF65-F5344CB8AC3E}">
        <p14:creationId xmlns:p14="http://schemas.microsoft.com/office/powerpoint/2010/main" val="154408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36912"/>
            <a:ext cx="8229600" cy="3489251"/>
          </a:xfrm>
        </p:spPr>
        <p:txBody>
          <a:bodyPr>
            <a:normAutofit lnSpcReduction="10000"/>
          </a:bodyPr>
          <a:lstStyle/>
          <a:p>
            <a:pPr marL="0" indent="0" algn="ctr">
              <a:buNone/>
            </a:pPr>
            <a:r>
              <a:rPr lang="ru-RU" dirty="0" smtClean="0"/>
              <a:t>         </a:t>
            </a:r>
            <a:r>
              <a:rPr lang="ru-RU" b="1" dirty="0" smtClean="0">
                <a:latin typeface="Georgia" pitchFamily="18" charset="0"/>
              </a:rPr>
              <a:t>Невозможно назвать всех, кто своими рекордами и достижениями славил советский спорт, был примером для молодежи в мирное время и кто отдал свою жизнь за отчизну, когда над нею нависла смертельная опасность.</a:t>
            </a:r>
            <a:endParaRPr lang="ru-RU" b="1" dirty="0">
              <a:latin typeface="Georgia" pitchFamily="18" charset="0"/>
            </a:endParaRPr>
          </a:p>
        </p:txBody>
      </p:sp>
    </p:spTree>
    <p:extLst>
      <p:ext uri="{BB962C8B-B14F-4D97-AF65-F5344CB8AC3E}">
        <p14:creationId xmlns:p14="http://schemas.microsoft.com/office/powerpoint/2010/main" val="31407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81128"/>
            <a:ext cx="3491879" cy="1080120"/>
          </a:xfrm>
        </p:spPr>
        <p:txBody>
          <a:bodyPr/>
          <a:lstStyle/>
          <a:p>
            <a:pPr algn="ctr"/>
            <a:r>
              <a:rPr lang="ru-RU" dirty="0" err="1" smtClean="0">
                <a:ln w="10541" cmpd="sng">
                  <a:solidFill>
                    <a:schemeClr val="tx1"/>
                  </a:solidFill>
                  <a:prstDash val="solid"/>
                </a:ln>
                <a:solidFill>
                  <a:schemeClr val="tx1">
                    <a:lumMod val="95000"/>
                    <a:lumOff val="5000"/>
                  </a:schemeClr>
                </a:solidFill>
                <a:latin typeface="Georgia" pitchFamily="18" charset="0"/>
              </a:rPr>
              <a:t>Чукарин</a:t>
            </a:r>
            <a:r>
              <a:rPr lang="ru-RU" dirty="0" smtClean="0">
                <a:ln w="10541" cmpd="sng">
                  <a:solidFill>
                    <a:schemeClr val="tx1"/>
                  </a:solidFill>
                  <a:prstDash val="solid"/>
                </a:ln>
                <a:solidFill>
                  <a:schemeClr val="tx1">
                    <a:lumMod val="95000"/>
                    <a:lumOff val="5000"/>
                  </a:schemeClr>
                </a:solidFill>
                <a:latin typeface="Georgia" pitchFamily="18" charset="0"/>
              </a:rPr>
              <a:t/>
            </a:r>
            <a:br>
              <a:rPr lang="ru-RU" dirty="0" smtClean="0">
                <a:ln w="10541" cmpd="sng">
                  <a:solidFill>
                    <a:schemeClr val="tx1"/>
                  </a:solidFill>
                  <a:prstDash val="solid"/>
                </a:ln>
                <a:solidFill>
                  <a:schemeClr val="tx1">
                    <a:lumMod val="95000"/>
                    <a:lumOff val="5000"/>
                  </a:schemeClr>
                </a:solidFill>
                <a:latin typeface="Georgia" pitchFamily="18" charset="0"/>
              </a:rPr>
            </a:br>
            <a:r>
              <a:rPr lang="ru-RU" dirty="0" smtClean="0">
                <a:ln w="10541" cmpd="sng">
                  <a:solidFill>
                    <a:schemeClr val="tx1"/>
                  </a:solidFill>
                  <a:prstDash val="solid"/>
                </a:ln>
                <a:solidFill>
                  <a:schemeClr val="tx1">
                    <a:lumMod val="95000"/>
                    <a:lumOff val="5000"/>
                  </a:schemeClr>
                </a:solidFill>
                <a:latin typeface="Georgia" pitchFamily="18" charset="0"/>
              </a:rPr>
              <a:t> Виктор Иванович</a:t>
            </a:r>
            <a:endParaRPr lang="ru-RU" dirty="0">
              <a:ln w="10541" cmpd="sng">
                <a:solidFill>
                  <a:schemeClr val="tx1"/>
                </a:solidFill>
                <a:prstDash val="solid"/>
              </a:ln>
              <a:solidFill>
                <a:schemeClr val="tx1">
                  <a:lumMod val="95000"/>
                  <a:lumOff val="5000"/>
                </a:schemeClr>
              </a:solidFill>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636912"/>
            <a:ext cx="3289548" cy="2304256"/>
          </a:xfrm>
          <a:prstGeom prst="rect">
            <a:avLst/>
          </a:prstGeom>
          <a:ln w="889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72816"/>
            <a:ext cx="5328592" cy="4680520"/>
          </a:xfrm>
        </p:spPr>
        <p:txBody>
          <a:bodyPr/>
          <a:lstStyle/>
          <a:p>
            <a:pPr algn="just"/>
            <a:r>
              <a:rPr lang="ru-RU" dirty="0" smtClean="0">
                <a:latin typeface="Georgia" pitchFamily="18" charset="0"/>
              </a:rPr>
              <a:t>             В 1941 году он добровольцем ушел на фронт. Был ранен, попал в плен. Немцы отправили его в концлагерь, потом — в другой, третий. Всего он сменил 17 лагерей, в том числе Бухенвальд. Был на волосок от смерти, но чудом удалось спастись: он оказался в числе заключенных, которых погрузили в баржу, предназначенную для затопления. Однако план реализовать не удалось, и корабль бросили в Балтийском море. Там его и подобрало английское сторожевое судно. Когда по окончании войны он вернулся домой, родная мать не узнала в истощенном мужчине родного сына. Его вес в тот момент составлял не более 40 кг.</a:t>
            </a:r>
          </a:p>
          <a:p>
            <a:pPr algn="just"/>
            <a:r>
              <a:rPr lang="ru-RU" dirty="0" smtClean="0">
                <a:latin typeface="Georgia" pitchFamily="18" charset="0"/>
              </a:rPr>
              <a:t>            Вскоре Виктор начал тренировки и вернул спортивную форму. В 1946 году он принял участие в чемпионате СССР по гимнастике, а в 1948 стал его победителем. Попал в сборную страны, отправился на Олимпийские игры-1952 в Хельсинки. Там он произвел фурор, став абсолютным чемпионом: выиграл 4 золотые и 2 серебряные медали. Более того, через четыре года в Мельбурне он повторил успех. Причем на момент финской Олимпиады ему был 31 год, а в Австралии — 35.</a:t>
            </a:r>
            <a:endParaRPr lang="ru-RU" dirty="0">
              <a:latin typeface="Georgia" pitchFamily="18" charset="0"/>
            </a:endParaRPr>
          </a:p>
        </p:txBody>
      </p:sp>
    </p:spTree>
    <p:extLst>
      <p:ext uri="{BB962C8B-B14F-4D97-AF65-F5344CB8AC3E}">
        <p14:creationId xmlns:p14="http://schemas.microsoft.com/office/powerpoint/2010/main" val="306123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81128"/>
            <a:ext cx="3491879" cy="1800200"/>
          </a:xfrm>
        </p:spPr>
        <p:txBody>
          <a:bodyPr/>
          <a:lstStyle/>
          <a:p>
            <a:pPr algn="ctr"/>
            <a:r>
              <a:rPr lang="ru-RU" dirty="0" smtClean="0">
                <a:ln w="10541" cmpd="sng">
                  <a:solidFill>
                    <a:schemeClr val="tx1"/>
                  </a:solidFill>
                  <a:prstDash val="solid"/>
                </a:ln>
                <a:solidFill>
                  <a:schemeClr val="tx1">
                    <a:lumMod val="95000"/>
                    <a:lumOff val="5000"/>
                  </a:schemeClr>
                </a:solidFill>
                <a:latin typeface="Georgia" pitchFamily="18" charset="0"/>
              </a:rPr>
              <a:t>Воробьёв </a:t>
            </a:r>
            <a:br>
              <a:rPr lang="ru-RU" dirty="0" smtClean="0">
                <a:ln w="10541" cmpd="sng">
                  <a:solidFill>
                    <a:schemeClr val="tx1"/>
                  </a:solidFill>
                  <a:prstDash val="solid"/>
                </a:ln>
                <a:solidFill>
                  <a:schemeClr val="tx1">
                    <a:lumMod val="95000"/>
                    <a:lumOff val="5000"/>
                  </a:schemeClr>
                </a:solidFill>
                <a:latin typeface="Georgia" pitchFamily="18" charset="0"/>
              </a:rPr>
            </a:br>
            <a:r>
              <a:rPr lang="ru-RU" dirty="0" smtClean="0">
                <a:ln w="10541" cmpd="sng">
                  <a:solidFill>
                    <a:schemeClr val="tx1"/>
                  </a:solidFill>
                  <a:prstDash val="solid"/>
                </a:ln>
                <a:solidFill>
                  <a:schemeClr val="tx1">
                    <a:lumMod val="95000"/>
                    <a:lumOff val="5000"/>
                  </a:schemeClr>
                </a:solidFill>
                <a:latin typeface="Georgia" pitchFamily="18" charset="0"/>
              </a:rPr>
              <a:t>Аркадий Никитич</a:t>
            </a:r>
            <a:endParaRPr lang="ru-RU" dirty="0">
              <a:ln w="10541" cmpd="sng">
                <a:solidFill>
                  <a:schemeClr val="tx1"/>
                </a:solidFill>
                <a:prstDash val="solid"/>
              </a:ln>
              <a:solidFill>
                <a:schemeClr val="tx1">
                  <a:lumMod val="95000"/>
                  <a:lumOff val="5000"/>
                </a:schemeClr>
              </a:solidFill>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780928"/>
            <a:ext cx="2736304" cy="2592288"/>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72816"/>
            <a:ext cx="5328592" cy="4680520"/>
          </a:xfrm>
        </p:spPr>
        <p:txBody>
          <a:bodyPr/>
          <a:lstStyle/>
          <a:p>
            <a:pPr algn="just"/>
            <a:r>
              <a:rPr lang="ru-RU" dirty="0" smtClean="0">
                <a:latin typeface="Georgia" pitchFamily="18" charset="0"/>
              </a:rPr>
              <a:t>             </a:t>
            </a:r>
            <a:r>
              <a:rPr lang="ru-RU" b="1" i="0" u="none" strike="noStrike" dirty="0" smtClean="0">
                <a:solidFill>
                  <a:srgbClr val="212529"/>
                </a:solidFill>
                <a:effectLst/>
                <a:latin typeface="Georgia" pitchFamily="18" charset="0"/>
              </a:rPr>
              <a:t>Тяжелоатлет Аркадий Воробьев навсегда вписал свое имя в историю отечественного спорта. В 17 лет он с третьей попытки все-таки ушел на фронт, война к тому времени шла уже два года. Его отправили в морскую пехоту, а в Геленджике Аркадия обучали в школе водолазов. По ее окончании отправили служить на Черноморский флот. Сразу по завершении войны увлекся тяжелой атлетикой, получил звание Мастера спорта СССР. В 1952 году поехал на свои первые Олимпийские игры в Хельсинки, где выиграл бронзовую медаль. Зато через четыре года в Мельбурне сумел завоевать золотую награду, а еще через четыре года в Риме повторил свой успех, будучи уже 36-летним спортсменом. Аркадий Воробьев также является пятикратным чемпионом мира, пятикратным чемпионом Европы, десятикратным чемпионом СССР. За свою карьеру в среднем и полутяжелом весах он установил 21 рекорд мира и 37 рекордов СССР.</a:t>
            </a:r>
            <a:endParaRPr lang="ru-RU" b="1" dirty="0">
              <a:latin typeface="Georgia" pitchFamily="18" charset="0"/>
            </a:endParaRPr>
          </a:p>
        </p:txBody>
      </p:sp>
    </p:spTree>
    <p:extLst>
      <p:ext uri="{BB962C8B-B14F-4D97-AF65-F5344CB8AC3E}">
        <p14:creationId xmlns:p14="http://schemas.microsoft.com/office/powerpoint/2010/main" val="58213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13176"/>
            <a:ext cx="3008313" cy="1368152"/>
          </a:xfrm>
        </p:spPr>
        <p:txBody>
          <a:bodyPr/>
          <a:lstStyle/>
          <a:p>
            <a:pPr algn="ctr"/>
            <a:r>
              <a:rPr lang="ru-RU"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Сологубов </a:t>
            </a:r>
            <a:br>
              <a:rPr lang="ru-RU"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Николай Михайлович</a:t>
            </a:r>
            <a:endParaRPr lang="ru-RU"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852936"/>
            <a:ext cx="3123090" cy="2376264"/>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00808"/>
            <a:ext cx="5400600" cy="4896544"/>
          </a:xfrm>
        </p:spPr>
        <p:txBody>
          <a:bodyPr>
            <a:normAutofit/>
          </a:bodyPr>
          <a:lstStyle/>
          <a:p>
            <a:pPr algn="just"/>
            <a:r>
              <a:rPr lang="ru-RU" dirty="0" smtClean="0">
                <a:latin typeface="Georgia" pitchFamily="18" charset="0"/>
              </a:rPr>
              <a:t>             Николаю </a:t>
            </a:r>
            <a:r>
              <a:rPr lang="ru-RU" dirty="0" err="1" smtClean="0">
                <a:latin typeface="Georgia" pitchFamily="18" charset="0"/>
              </a:rPr>
              <a:t>Сологубову</a:t>
            </a:r>
            <a:r>
              <a:rPr lang="ru-RU" dirty="0" smtClean="0">
                <a:latin typeface="Georgia" pitchFamily="18" charset="0"/>
              </a:rPr>
              <a:t> не было и 17 лет, когда началась война. Сначала он служил на флоте, после первого ранения его перевели в разведчики. Война для него закончилась на Дальнем Востоке, где он продолжил армейскую службу. В то же время он играл в хоккей с мячом за хабаровский Дом офицеров. Вскоре на него обратили внимание в ЦДКА и порекомендовали тренеру Анатолию Тарасову.</a:t>
            </a:r>
          </a:p>
          <a:p>
            <a:pPr algn="just"/>
            <a:r>
              <a:rPr lang="ru-RU" dirty="0" smtClean="0">
                <a:latin typeface="Georgia" pitchFamily="18" charset="0"/>
              </a:rPr>
              <a:t>             Сологубов обладал богатырским здоровьем, так что в хоккее он быстро завоевал авторитет. Будучи защитником, он не только грамотно справлялся со своими обязанностями, но и помогал партнерам в атаке. За свою карьеру, которая началась только в 25 лет, он забросил 128 шайб. Его именем назван специальный клуб, в который входят самые результативные игроки обороны. В 1956 году стал олимпийским чемпионом со сборной СССР, а также дважды побеждал на чемпионатах мира (1956, 1963).</a:t>
            </a:r>
          </a:p>
          <a:p>
            <a:pPr algn="just"/>
            <a:r>
              <a:rPr lang="ru-RU" dirty="0" smtClean="0">
                <a:latin typeface="Georgia" pitchFamily="18" charset="0"/>
              </a:rPr>
              <a:t>            Награжден орденом Отечественной войны II степени, орденом Трудового Красного Знамени, медалью «За трудовую доблесть», медалью «За боевые заслуги» и другими.</a:t>
            </a:r>
            <a:endParaRPr lang="ru-RU" dirty="0">
              <a:latin typeface="Georgia" pitchFamily="18" charset="0"/>
            </a:endParaRPr>
          </a:p>
        </p:txBody>
      </p:sp>
    </p:spTree>
    <p:extLst>
      <p:ext uri="{BB962C8B-B14F-4D97-AF65-F5344CB8AC3E}">
        <p14:creationId xmlns:p14="http://schemas.microsoft.com/office/powerpoint/2010/main" val="410702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45224"/>
            <a:ext cx="3008313" cy="1080120"/>
          </a:xfrm>
        </p:spPr>
        <p:txBody>
          <a:bodyPr>
            <a:normAutofit/>
          </a:bodyPr>
          <a:lstStyle/>
          <a:p>
            <a:pPr algn="ctr"/>
            <a:r>
              <a:rPr lang="ru-RU" sz="1800" dirty="0" smtClean="0">
                <a:latin typeface="Georgia" pitchFamily="18" charset="0"/>
              </a:rPr>
              <a:t>Парфенов</a:t>
            </a:r>
            <a:br>
              <a:rPr lang="ru-RU" sz="1800" dirty="0" smtClean="0">
                <a:latin typeface="Georgia" pitchFamily="18" charset="0"/>
              </a:rPr>
            </a:br>
            <a:r>
              <a:rPr lang="ru-RU" sz="1800" dirty="0" smtClean="0">
                <a:latin typeface="Georgia" pitchFamily="18" charset="0"/>
              </a:rPr>
              <a:t> </a:t>
            </a:r>
            <a:r>
              <a:rPr lang="ru-RU" sz="1800" dirty="0" smtClean="0">
                <a:latin typeface="Georgia" pitchFamily="18" charset="0"/>
              </a:rPr>
              <a:t>Анатолий  </a:t>
            </a:r>
            <a:r>
              <a:rPr lang="ru-RU" sz="1800" dirty="0" smtClean="0">
                <a:latin typeface="Georgia" pitchFamily="18" charset="0"/>
              </a:rPr>
              <a:t>Иванович</a:t>
            </a:r>
            <a:endParaRPr lang="ru-RU" sz="18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780928"/>
            <a:ext cx="2136237" cy="2736304"/>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00808"/>
            <a:ext cx="5400600" cy="4896544"/>
          </a:xfrm>
        </p:spPr>
        <p:txBody>
          <a:bodyPr>
            <a:normAutofit lnSpcReduction="10000"/>
          </a:bodyPr>
          <a:lstStyle/>
          <a:p>
            <a:pPr algn="just"/>
            <a:r>
              <a:rPr lang="ru-RU" b="1" dirty="0" smtClean="0">
                <a:latin typeface="Georgia" pitchFamily="18" charset="0"/>
              </a:rPr>
              <a:t>             </a:t>
            </a:r>
            <a:r>
              <a:rPr lang="ru-RU" b="1" dirty="0"/>
              <a:t>Историю Анатолия Парфенова по прозвищу Русский танк можно и нужно рассказывать в школах на уроках истории. Ему не было еще и 17 лет, когда в октябре 1942 года его в составе 69-й гвардейской стрелковой дивизии отправили на фронт. А через год он совершил подвиг, за который позже был представлен к ордену Ленина. Его рота получила задание с помощью подручных средств переправиться через реку Днепр с пулеметом и захватить стратегически важный безымянный остров. Во время переправы группу заметили немцы. Они открыли огонь, многих убили на месте. Парфенов был серьезно ранен, но сумел достать со дна выпавшее из рук товарища орудие, доставить его на берег и открыть ответный огонь. Вылечившись, Парфенов стал механиком-водителем на Т-34 в 108-й танковой бригаде. Когда закончилась война, наш герой не сразу попал в спорт. Первое время после демобилизации Парфенов работал слесарем. И только в 1951 году он нашел применение своей недюжинной силе в классической борьбе. Буквально через несколько месяцев после начала тренировок он занял третье место в первенстве Москвы. Через три года выиграл чемпионат СССР, что дало ему возможность принять участие в Олимпийских играх-1956 в Мельбурне в категории свыше 87 кг (тяжелый вес). На турнире он выиграл три схватки, одну проиграл, еще один соперник не явился на бой. В итоге советский спортсмен стал олимпийским чемпионом.</a:t>
            </a:r>
            <a:endParaRPr lang="ru-RU" b="1" dirty="0">
              <a:latin typeface="Georgia" pitchFamily="18" charset="0"/>
            </a:endParaRPr>
          </a:p>
        </p:txBody>
      </p:sp>
    </p:spTree>
    <p:extLst>
      <p:ext uri="{BB962C8B-B14F-4D97-AF65-F5344CB8AC3E}">
        <p14:creationId xmlns:p14="http://schemas.microsoft.com/office/powerpoint/2010/main" val="135949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97152"/>
            <a:ext cx="3008313" cy="1162050"/>
          </a:xfrm>
        </p:spPr>
        <p:txBody>
          <a:bodyPr>
            <a:normAutofit/>
          </a:bodyPr>
          <a:lstStyle/>
          <a:p>
            <a:pPr algn="ctr"/>
            <a:r>
              <a:rPr lang="ru-RU" sz="1800" dirty="0">
                <a:latin typeface="Georgia" pitchFamily="18" charset="0"/>
              </a:rPr>
              <a:t>Удодов </a:t>
            </a:r>
            <a:r>
              <a:rPr lang="ru-RU" sz="1800" dirty="0" smtClean="0">
                <a:latin typeface="Georgia" pitchFamily="18" charset="0"/>
              </a:rPr>
              <a:t/>
            </a:r>
            <a:br>
              <a:rPr lang="ru-RU" sz="1800" dirty="0" smtClean="0">
                <a:latin typeface="Georgia" pitchFamily="18" charset="0"/>
              </a:rPr>
            </a:br>
            <a:r>
              <a:rPr lang="ru-RU" sz="1800" dirty="0" smtClean="0">
                <a:latin typeface="Georgia" pitchFamily="18" charset="0"/>
              </a:rPr>
              <a:t>Иван </a:t>
            </a:r>
            <a:r>
              <a:rPr lang="ru-RU" sz="1800" dirty="0">
                <a:latin typeface="Georgia" pitchFamily="18" charset="0"/>
              </a:rPr>
              <a:t>Васильевич</a:t>
            </a:r>
            <a:endParaRPr lang="ru-RU" sz="1800" dirty="0">
              <a:ln w="17780" cmpd="sng">
                <a:solidFill>
                  <a:schemeClr val="tx1"/>
                </a:solidFill>
                <a:prstDash val="solid"/>
                <a:miter lim="800000"/>
              </a:ln>
              <a:effectLst>
                <a:outerShdw blurRad="50800" algn="tl" rotWithShape="0">
                  <a:srgbClr val="000000"/>
                </a:outerShdw>
              </a:effectLst>
              <a:latin typeface="Georgia"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780929"/>
            <a:ext cx="3024336" cy="2232248"/>
          </a:xfrm>
          <a:prstGeom prst="rect">
            <a:avLst/>
          </a:prstGeom>
          <a:ln w="228600" cap="sq" cmpd="thickThin">
            <a:solidFill>
              <a:srgbClr val="FF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3563888" y="1700808"/>
            <a:ext cx="5400600" cy="4896544"/>
          </a:xfrm>
        </p:spPr>
        <p:txBody>
          <a:bodyPr>
            <a:normAutofit/>
          </a:bodyPr>
          <a:lstStyle/>
          <a:p>
            <a:pPr algn="just"/>
            <a:r>
              <a:rPr lang="ru-RU" b="1" dirty="0" smtClean="0">
                <a:latin typeface="Georgia" pitchFamily="18" charset="0"/>
              </a:rPr>
              <a:t>             </a:t>
            </a:r>
            <a:r>
              <a:rPr lang="ru-RU" b="1" dirty="0" smtClean="0"/>
              <a:t>Послевоенные Олимпийские игры 1952 года стали первыми, в которых приняла участие сборная СССР. Первую золотую медаль нашей команде принесла метательница диска Нина Пономарева. Ну а первым мужчиной, повесившим на шею золотую медаль, стал ростовский тяжелоатлет Иван Удодов. Он выступал в наилегчайшем весе до 56 кг. Однако свой главный подвиг он совершил все-таки не на помосте. В 1944 году его, семнадцатилетнего юношу, немцы взяли в плен прямо в родном Ростове-на-Дону и отправили в Германию на принудительные работы. Однажды он решился на побег, но его поймали и отправили в концлагерь вместе с другими беглецами. До самого окончания войны он пробыл в Бухенвальде, но выжил. В 1945 году американские солдаты буквально на руках переправили его в госпиталь: паренек весил всего 29 кг. Он заново учился ходить. Когда вернулся в Ростов, врачи посоветовали ему для быстрого набора мышечной массы, поднимать тяжести. Днем Иван подрабатывал шофером, а по вечерам отправлялся в спортзал. Так неожиданно даже для самого себя он превратился в профессионального штангиста. Карьера шла по нарастающей: в 1949 занял 5 место в чемпионате СССР, в 1951 его выиграл, а еще через год победил на летних Олимпийских играх в Хельсинки.</a:t>
            </a:r>
            <a:endParaRPr lang="ru-RU" b="1" dirty="0">
              <a:latin typeface="Georgia" pitchFamily="18" charset="0"/>
            </a:endParaRPr>
          </a:p>
        </p:txBody>
      </p:sp>
    </p:spTree>
    <p:extLst>
      <p:ext uri="{BB962C8B-B14F-4D97-AF65-F5344CB8AC3E}">
        <p14:creationId xmlns:p14="http://schemas.microsoft.com/office/powerpoint/2010/main" val="28851966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2475</Words>
  <Application>Microsoft Office PowerPoint</Application>
  <PresentationFormat>Экран (4:3)</PresentationFormat>
  <Paragraphs>53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Великие спортсмены, которые служили на войне</vt:lpstr>
      <vt:lpstr>Презентация PowerPoint</vt:lpstr>
      <vt:lpstr>Презентация PowerPoint</vt:lpstr>
      <vt:lpstr>Презентация PowerPoint</vt:lpstr>
      <vt:lpstr>Чукарин  Виктор Иванович</vt:lpstr>
      <vt:lpstr>Воробьёв  Аркадий Никитич</vt:lpstr>
      <vt:lpstr>Сологубов  Николай Михайлович</vt:lpstr>
      <vt:lpstr>Парфенов  Анатолий  Иванович</vt:lpstr>
      <vt:lpstr>Удодов  Иван Васильевич</vt:lpstr>
      <vt:lpstr>Королев  Николай Фёдорович</vt:lpstr>
      <vt:lpstr>Капчинский Анатолий Константинович</vt:lpstr>
      <vt:lpstr>Мешков  Леонид Карпович</vt:lpstr>
      <vt:lpstr>Пыльнов  Григорий Дмитриевич</vt:lpstr>
      <vt:lpstr>Мягков  Владимир Андреевич</vt:lpstr>
      <vt:lpstr>Петрова  Нина Павловна</vt:lpstr>
      <vt:lpstr>Кулакова  Любовь Алексеевна</vt:lpstr>
      <vt:lpstr>Мельников Яков Федорович</vt:lpstr>
      <vt:lpstr>Мазур Александр Григорьевич</vt:lpstr>
      <vt:lpstr>Миклашевский Игорь Львович</vt:lpstr>
      <vt:lpstr>Лопатин Евгений Иванович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Великие спортсмены, которые служили на войне</dc:title>
  <dc:creator>Григоращенко</dc:creator>
  <cp:lastModifiedBy>Григоращенко</cp:lastModifiedBy>
  <cp:revision>14</cp:revision>
  <dcterms:created xsi:type="dcterms:W3CDTF">2020-04-14T08:03:33Z</dcterms:created>
  <dcterms:modified xsi:type="dcterms:W3CDTF">2020-04-14T15:20:28Z</dcterms:modified>
</cp:coreProperties>
</file>