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8" r:id="rId2"/>
    <p:sldId id="283" r:id="rId3"/>
    <p:sldId id="282" r:id="rId4"/>
    <p:sldId id="258" r:id="rId5"/>
    <p:sldId id="292" r:id="rId6"/>
    <p:sldId id="262" r:id="rId7"/>
    <p:sldId id="259" r:id="rId8"/>
    <p:sldId id="264" r:id="rId9"/>
    <p:sldId id="274" r:id="rId10"/>
    <p:sldId id="279" r:id="rId11"/>
    <p:sldId id="281" r:id="rId12"/>
    <p:sldId id="268" r:id="rId13"/>
    <p:sldId id="275" r:id="rId14"/>
    <p:sldId id="267" r:id="rId15"/>
    <p:sldId id="289" r:id="rId16"/>
    <p:sldId id="286" r:id="rId17"/>
    <p:sldId id="290" r:id="rId18"/>
    <p:sldId id="266" r:id="rId19"/>
    <p:sldId id="260" r:id="rId20"/>
    <p:sldId id="293"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E0A3"/>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794" y="-3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8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40504A-F296-4F13-8AA7-0FC7D7DE3F18}" type="datetimeFigureOut">
              <a:rPr lang="ru-RU" smtClean="0"/>
              <a:t>19.03.2020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47AD8E-7DE0-46B8-8F2D-F7D88CCFCFD1}" type="slidenum">
              <a:rPr lang="ru-RU" smtClean="0"/>
              <a:t>‹#›</a:t>
            </a:fld>
            <a:endParaRPr lang="ru-RU"/>
          </a:p>
        </p:txBody>
      </p:sp>
    </p:spTree>
    <p:extLst>
      <p:ext uri="{BB962C8B-B14F-4D97-AF65-F5344CB8AC3E}">
        <p14:creationId xmlns:p14="http://schemas.microsoft.com/office/powerpoint/2010/main" val="1544343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8" name="Нижний колонтитул 4"/>
          <p:cNvSpPr>
            <a:spLocks noGrp="1"/>
          </p:cNvSpPr>
          <p:nvPr>
            <p:ph type="ftr" sz="quarter" idx="11"/>
          </p:nvPr>
        </p:nvSpPr>
        <p:spPr/>
        <p:txBody>
          <a:bodyPr/>
          <a:lstStyle>
            <a:lvl1pPr>
              <a:defRPr/>
            </a:lvl1pPr>
          </a:lstStyle>
          <a:p>
            <a:endParaRPr lang="ru-RU"/>
          </a:p>
        </p:txBody>
      </p:sp>
      <p:sp>
        <p:nvSpPr>
          <p:cNvPr id="9"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4" name="Нижний колонтитул 4"/>
          <p:cNvSpPr>
            <a:spLocks noGrp="1"/>
          </p:cNvSpPr>
          <p:nvPr>
            <p:ph type="ftr" sz="quarter" idx="11"/>
          </p:nvPr>
        </p:nvSpPr>
        <p:spPr/>
        <p:txBody>
          <a:bodyPr/>
          <a:lstStyle>
            <a:lvl1pPr>
              <a:defRPr/>
            </a:lvl1pPr>
          </a:lstStyle>
          <a:p>
            <a:endParaRPr lang="ru-RU"/>
          </a:p>
        </p:txBody>
      </p:sp>
      <p:sp>
        <p:nvSpPr>
          <p:cNvPr id="5"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3" name="Нижний колонтитул 4"/>
          <p:cNvSpPr>
            <a:spLocks noGrp="1"/>
          </p:cNvSpPr>
          <p:nvPr>
            <p:ph type="ftr" sz="quarter" idx="11"/>
          </p:nvPr>
        </p:nvSpPr>
        <p:spPr/>
        <p:txBody>
          <a:bodyPr/>
          <a:lstStyle>
            <a:lvl1pPr>
              <a:defRPr/>
            </a:lvl1pPr>
          </a:lstStyle>
          <a:p>
            <a:endParaRPr lang="ru-RU"/>
          </a:p>
        </p:txBody>
      </p:sp>
      <p:sp>
        <p:nvSpPr>
          <p:cNvPr id="4"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fld id="{5B106E36-FD25-4E2D-B0AA-010F637433A0}" type="datetimeFigureOut">
              <a:rPr lang="ru-RU" smtClean="0"/>
              <a:pPr/>
              <a:t>19.03.2020</a:t>
            </a:fld>
            <a:endParaRPr lang="ru-RU"/>
          </a:p>
        </p:txBody>
      </p:sp>
      <p:sp>
        <p:nvSpPr>
          <p:cNvPr id="6" name="Нижний колонтитул 4"/>
          <p:cNvSpPr>
            <a:spLocks noGrp="1"/>
          </p:cNvSpPr>
          <p:nvPr>
            <p:ph type="ftr" sz="quarter" idx="11"/>
          </p:nvPr>
        </p:nvSpPr>
        <p:spPr/>
        <p:txBody>
          <a:bodyPr/>
          <a:lstStyle>
            <a:lvl1pPr>
              <a:defRPr/>
            </a:lvl1pPr>
          </a:lstStyle>
          <a:p>
            <a:endParaRPr lang="ru-RU"/>
          </a:p>
        </p:txBody>
      </p:sp>
      <p:sp>
        <p:nvSpPr>
          <p:cNvPr id="7"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stretch>
            <a:fillRect t="-1000" b="-1000"/>
          </a:stretch>
        </a:blip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fld id="{5B106E36-FD25-4E2D-B0AA-010F637433A0}" type="datetimeFigureOut">
              <a:rPr lang="ru-RU" smtClean="0"/>
              <a:pPr/>
              <a:t>19.03.2020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1045;&#1097;&#1077;%20&#1088;&#1072;&#1079;%20&#1086;%20&#1074;&#1086;&#1081;&#1085;&#1077;...%20Kseniya%20Simonova%20continues%20her%20famous%20Requiem..mp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1050;&#1072;&#1090;&#1102;&#1096;&#1072;.mp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мама\Documents\физика и война\ae36dd01ee6763392175aa067fe.jpg"/>
          <p:cNvPicPr>
            <a:picLocks noChangeAspect="1" noChangeArrowheads="1"/>
          </p:cNvPicPr>
          <p:nvPr/>
        </p:nvPicPr>
        <p:blipFill>
          <a:blip r:embed="rId2" cstate="email"/>
          <a:srcRect/>
          <a:stretch>
            <a:fillRect/>
          </a:stretch>
        </p:blipFill>
        <p:spPr bwMode="auto">
          <a:xfrm>
            <a:off x="285720" y="1000108"/>
            <a:ext cx="3088720" cy="407194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3643306" y="1071546"/>
            <a:ext cx="5072066" cy="2862322"/>
          </a:xfrm>
          <a:prstGeom prst="rect">
            <a:avLst/>
          </a:prstGeom>
        </p:spPr>
        <p:txBody>
          <a:bodyPr wrap="square">
            <a:spAutoFit/>
          </a:bodyPr>
          <a:lstStyle/>
          <a:p>
            <a:pPr algn="ctr" eaLnBrk="0" hangingPunct="0"/>
            <a:r>
              <a:rPr lang="ru-RU" sz="2000" dirty="0" smtClean="0">
                <a:solidFill>
                  <a:srgbClr val="002060"/>
                </a:solidFill>
                <a:latin typeface="Times New Roman" pitchFamily="18" charset="0"/>
                <a:cs typeface="Times New Roman" pitchFamily="18" charset="0"/>
              </a:rPr>
              <a:t>9 </a:t>
            </a:r>
            <a:r>
              <a:rPr lang="ru-RU" sz="2000" smtClean="0">
                <a:solidFill>
                  <a:srgbClr val="002060"/>
                </a:solidFill>
                <a:latin typeface="Times New Roman" pitchFamily="18" charset="0"/>
                <a:cs typeface="Times New Roman" pitchFamily="18" charset="0"/>
              </a:rPr>
              <a:t>мая 2020 </a:t>
            </a:r>
            <a:r>
              <a:rPr lang="ru-RU" sz="2000" dirty="0" smtClean="0">
                <a:solidFill>
                  <a:srgbClr val="002060"/>
                </a:solidFill>
                <a:latin typeface="Times New Roman" pitchFamily="18" charset="0"/>
                <a:cs typeface="Times New Roman" pitchFamily="18" charset="0"/>
              </a:rPr>
              <a:t>г наша страна </a:t>
            </a:r>
            <a:r>
              <a:rPr lang="ru-RU" sz="2000" smtClean="0">
                <a:solidFill>
                  <a:srgbClr val="002060"/>
                </a:solidFill>
                <a:latin typeface="Times New Roman" pitchFamily="18" charset="0"/>
                <a:cs typeface="Times New Roman" pitchFamily="18" charset="0"/>
              </a:rPr>
              <a:t>отмечает 75 </a:t>
            </a:r>
            <a:r>
              <a:rPr lang="ru-RU" sz="2000" dirty="0" smtClean="0">
                <a:solidFill>
                  <a:srgbClr val="002060"/>
                </a:solidFill>
                <a:latin typeface="Times New Roman" pitchFamily="18" charset="0"/>
                <a:cs typeface="Times New Roman" pitchFamily="18" charset="0"/>
              </a:rPr>
              <a:t>лет победы Советского Союза над гитлеровской Германией. </a:t>
            </a:r>
          </a:p>
          <a:p>
            <a:pPr algn="ctr" eaLnBrk="0" hangingPunct="0"/>
            <a:r>
              <a:rPr lang="ru-RU" sz="2000" dirty="0" smtClean="0">
                <a:solidFill>
                  <a:srgbClr val="002060"/>
                </a:solidFill>
                <a:latin typeface="Times New Roman" pitchFamily="18" charset="0"/>
                <a:cs typeface="Times New Roman" pitchFamily="18" charset="0"/>
              </a:rPr>
              <a:t>Эта победы означала спасение человечества от ужасов фашизма. Она спасла народы от порабощения и уничтожения.</a:t>
            </a:r>
          </a:p>
          <a:p>
            <a:pPr algn="ctr" eaLnBrk="0" hangingPunct="0"/>
            <a:r>
              <a:rPr lang="ru-RU" sz="2000" dirty="0" smtClean="0">
                <a:solidFill>
                  <a:srgbClr val="002060"/>
                </a:solidFill>
                <a:latin typeface="Times New Roman" pitchFamily="18" charset="0"/>
                <a:cs typeface="Times New Roman" pitchFamily="18" charset="0"/>
              </a:rPr>
              <a:t>Оставшиеся в живых должны помнить, а их внуки и потомки – знать, какой ценой она была завоёвана.</a:t>
            </a:r>
            <a:endParaRPr lang="ru-RU" sz="2000" dirty="0">
              <a:latin typeface="Times New Roman" pitchFamily="18" charset="0"/>
              <a:cs typeface="Times New Roman" pitchFamily="18" charset="0"/>
            </a:endParaRPr>
          </a:p>
        </p:txBody>
      </p:sp>
      <p:sp>
        <p:nvSpPr>
          <p:cNvPr id="4" name="Прямоугольник 3"/>
          <p:cNvSpPr/>
          <p:nvPr/>
        </p:nvSpPr>
        <p:spPr>
          <a:xfrm>
            <a:off x="4000496" y="4214818"/>
            <a:ext cx="4572000" cy="156966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«Кто не уважает прошлого, </a:t>
            </a:r>
          </a:p>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тот лишен будущего…»</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kurs.znate.ru/pars_docs/refs/108/107291/107291_html_m32513e0d.gif"/>
          <p:cNvPicPr>
            <a:picLocks noChangeAspect="1" noChangeArrowheads="1"/>
          </p:cNvPicPr>
          <p:nvPr/>
        </p:nvPicPr>
        <p:blipFill>
          <a:blip r:embed="rId2"/>
          <a:srcRect/>
          <a:stretch>
            <a:fillRect/>
          </a:stretch>
        </p:blipFill>
        <p:spPr bwMode="auto">
          <a:xfrm>
            <a:off x="5000628" y="1571612"/>
            <a:ext cx="3951889" cy="3214710"/>
          </a:xfrm>
          <a:prstGeom prst="rect">
            <a:avLst/>
          </a:prstGeom>
          <a:noFill/>
        </p:spPr>
      </p:pic>
      <p:sp>
        <p:nvSpPr>
          <p:cNvPr id="5" name="Прямоугольник 4"/>
          <p:cNvSpPr/>
          <p:nvPr/>
        </p:nvSpPr>
        <p:spPr>
          <a:xfrm>
            <a:off x="332639" y="1286141"/>
            <a:ext cx="4286850" cy="3785652"/>
          </a:xfrm>
          <a:prstGeom prst="rect">
            <a:avLst/>
          </a:prstGeom>
        </p:spPr>
        <p:txBody>
          <a:bodyPr wrap="square">
            <a:spAutoFit/>
          </a:bodyPr>
          <a:lstStyle/>
          <a:p>
            <a:pPr algn="just"/>
            <a:r>
              <a:rPr lang="ru-RU" sz="2000" dirty="0" smtClean="0">
                <a:latin typeface="Times New Roman" pitchFamily="18" charset="0"/>
                <a:cs typeface="Times New Roman" pitchFamily="18" charset="0"/>
              </a:rPr>
              <a:t>Флаттер протекает очень быстро, за 5-20 с. При большой скорости полета под действием набегающего воздушного потока начинает вибрировать обшивка самолета, что приводило к разрушению машины и гибели летчиков. </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Возникновение флаттера можно предотвратить, повысив жесткость конструкции, жесткость кручения крыла самолета, сужение крыла и др.</a:t>
            </a:r>
            <a:endParaRPr lang="ru-RU" sz="20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00100" y="3071810"/>
            <a:ext cx="1441357" cy="369332"/>
          </a:xfrm>
          <a:prstGeom prst="rect">
            <a:avLst/>
          </a:prstGeom>
          <a:noFill/>
        </p:spPr>
        <p:txBody>
          <a:bodyPr wrap="none">
            <a:spAutoFit/>
          </a:bodyPr>
          <a:lstStyle/>
          <a:p>
            <a:pPr>
              <a:defRPr/>
            </a:pPr>
            <a:r>
              <a:rPr lang="ru-RU" dirty="0" smtClean="0">
                <a:solidFill>
                  <a:srgbClr val="002060"/>
                </a:solidFill>
                <a:latin typeface="Times New Roman" pitchFamily="18" charset="0"/>
                <a:cs typeface="Times New Roman" pitchFamily="18" charset="0"/>
              </a:rPr>
              <a:t>А.Н.Туполев</a:t>
            </a:r>
            <a:endParaRPr lang="ru-RU" dirty="0">
              <a:solidFill>
                <a:srgbClr val="002060"/>
              </a:solidFill>
              <a:latin typeface="Times New Roman" pitchFamily="18" charset="0"/>
              <a:cs typeface="Times New Roman" pitchFamily="18" charset="0"/>
            </a:endParaRPr>
          </a:p>
        </p:txBody>
      </p:sp>
      <p:sp>
        <p:nvSpPr>
          <p:cNvPr id="12" name="Прямоугольник 11"/>
          <p:cNvSpPr/>
          <p:nvPr/>
        </p:nvSpPr>
        <p:spPr>
          <a:xfrm>
            <a:off x="2928926" y="928670"/>
            <a:ext cx="6000760" cy="2862322"/>
          </a:xfrm>
          <a:prstGeom prst="rect">
            <a:avLst/>
          </a:prstGeom>
        </p:spPr>
        <p:txBody>
          <a:bodyPr wrap="square">
            <a:spAutoFit/>
          </a:bodyPr>
          <a:lstStyle/>
          <a:p>
            <a:pPr algn="just"/>
            <a:r>
              <a:rPr lang="ru-RU" sz="2000" b="1" i="1" u="sng" dirty="0" smtClean="0">
                <a:solidFill>
                  <a:srgbClr val="002060"/>
                </a:solidFill>
                <a:latin typeface="Times New Roman" pitchFamily="18" charset="0"/>
                <a:cs typeface="Times New Roman" pitchFamily="18" charset="0"/>
              </a:rPr>
              <a:t>В 1943г - пикирующий бомбардировщик Ту-2 </a:t>
            </a:r>
            <a:r>
              <a:rPr lang="ru-RU" sz="2000" dirty="0" smtClean="0">
                <a:solidFill>
                  <a:srgbClr val="002060"/>
                </a:solidFill>
                <a:latin typeface="Times New Roman" pitchFamily="18" charset="0"/>
                <a:cs typeface="Times New Roman" pitchFamily="18" charset="0"/>
              </a:rPr>
              <a:t>позднее Ту-2С   ( КБ А.Н.Туполев) с двумя двигателями мощностью по 1361,6 кВт, потолок 9,5 км, дальность полёта 2100 км; скорость до 570 км/ч, бомбовая нагрузка 100 кг! Специальное оборудование позволяло прицельно сбрасывать бомбы при разных режимах полёта – по горизонтали и при пикировании, возможность полета на одном моторе. </a:t>
            </a:r>
            <a:endParaRPr lang="ru-RU" sz="2000" dirty="0">
              <a:solidFill>
                <a:srgbClr val="002060"/>
              </a:solidFill>
              <a:latin typeface="Times New Roman" pitchFamily="18" charset="0"/>
              <a:cs typeface="Times New Roman" pitchFamily="18" charset="0"/>
            </a:endParaRPr>
          </a:p>
        </p:txBody>
      </p:sp>
      <p:pic>
        <p:nvPicPr>
          <p:cNvPr id="25602" name="Picture 2" descr="http://pics2.pokazuha.ru/p442/w/y/2879075pyw.jpg"/>
          <p:cNvPicPr>
            <a:picLocks noChangeAspect="1" noChangeArrowheads="1"/>
          </p:cNvPicPr>
          <p:nvPr/>
        </p:nvPicPr>
        <p:blipFill>
          <a:blip r:embed="rId2" cstate="email"/>
          <a:srcRect/>
          <a:stretch>
            <a:fillRect/>
          </a:stretch>
        </p:blipFill>
        <p:spPr bwMode="auto">
          <a:xfrm>
            <a:off x="4429124" y="3571876"/>
            <a:ext cx="4286248" cy="2858895"/>
          </a:xfrm>
          <a:prstGeom prst="rect">
            <a:avLst/>
          </a:prstGeom>
          <a:ln>
            <a:noFill/>
          </a:ln>
          <a:effectLst>
            <a:outerShdw blurRad="292100" dist="139700" dir="2700000" algn="tl" rotWithShape="0">
              <a:srgbClr val="333333">
                <a:alpha val="65000"/>
              </a:srgbClr>
            </a:outerShdw>
          </a:effectLst>
        </p:spPr>
      </p:pic>
      <p:pic>
        <p:nvPicPr>
          <p:cNvPr id="25604" name="Picture 4" descr="http://img.panama.ua/products_pictures/b/bo/bombardirovshhik-tu-2----icm-77905-20140620193347_1_m.jpg"/>
          <p:cNvPicPr>
            <a:picLocks noChangeAspect="1" noChangeArrowheads="1"/>
          </p:cNvPicPr>
          <p:nvPr/>
        </p:nvPicPr>
        <p:blipFill>
          <a:blip r:embed="rId3" cstate="email"/>
          <a:srcRect/>
          <a:stretch>
            <a:fillRect/>
          </a:stretch>
        </p:blipFill>
        <p:spPr bwMode="auto">
          <a:xfrm>
            <a:off x="357158" y="3857628"/>
            <a:ext cx="3357586" cy="2440352"/>
          </a:xfrm>
          <a:prstGeom prst="rect">
            <a:avLst/>
          </a:prstGeom>
          <a:ln>
            <a:noFill/>
          </a:ln>
          <a:effectLst>
            <a:outerShdw blurRad="292100" dist="139700" dir="2700000" algn="tl" rotWithShape="0">
              <a:srgbClr val="333333">
                <a:alpha val="65000"/>
              </a:srgbClr>
            </a:outerShdw>
          </a:effectLst>
        </p:spPr>
      </p:pic>
      <p:pic>
        <p:nvPicPr>
          <p:cNvPr id="25606" name="Picture 6" descr="http://xn--80apfbog4e.com.ua/Filmi/12/14135711-1-1-.jpg"/>
          <p:cNvPicPr>
            <a:picLocks noChangeAspect="1" noChangeArrowheads="1"/>
          </p:cNvPicPr>
          <p:nvPr/>
        </p:nvPicPr>
        <p:blipFill>
          <a:blip r:embed="rId4" cstate="email"/>
          <a:srcRect/>
          <a:stretch>
            <a:fillRect/>
          </a:stretch>
        </p:blipFill>
        <p:spPr bwMode="auto">
          <a:xfrm>
            <a:off x="571472" y="500042"/>
            <a:ext cx="2123586" cy="2428868"/>
          </a:xfrm>
          <a:prstGeom prst="rect">
            <a:avLst/>
          </a:prstGeom>
          <a:ln>
            <a:solidFill>
              <a:schemeClr val="accent1"/>
            </a:solid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357158" y="357166"/>
            <a:ext cx="5929354" cy="64294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219" name="Заголовок 1"/>
          <p:cNvSpPr>
            <a:spLocks noGrp="1"/>
          </p:cNvSpPr>
          <p:nvPr>
            <p:ph type="title"/>
          </p:nvPr>
        </p:nvSpPr>
        <p:spPr>
          <a:xfrm>
            <a:off x="428596" y="357166"/>
            <a:ext cx="6000792" cy="642938"/>
          </a:xfrm>
        </p:spPr>
        <p:txBody>
          <a:bodyPr/>
          <a:lstStyle/>
          <a:p>
            <a:pPr algn="l" eaLnBrk="1" hangingPunct="1"/>
            <a:r>
              <a:rPr lang="ru-RU" sz="3600" b="1" i="1" u="sng" dirty="0" smtClean="0">
                <a:solidFill>
                  <a:srgbClr val="C00000"/>
                </a:solidFill>
                <a:latin typeface="Arial" charset="0"/>
                <a:cs typeface="Arial" charset="0"/>
              </a:rPr>
              <a:t>Размагничивание судов </a:t>
            </a:r>
          </a:p>
        </p:txBody>
      </p:sp>
      <p:pic>
        <p:nvPicPr>
          <p:cNvPr id="9220" name="Picture 3" descr="J:\физика и война\Александров.jpeg"/>
          <p:cNvPicPr>
            <a:picLocks noGrp="1" noChangeAspect="1" noChangeArrowheads="1"/>
          </p:cNvPicPr>
          <p:nvPr>
            <p:ph idx="1"/>
          </p:nvPr>
        </p:nvPicPr>
        <p:blipFill>
          <a:blip r:embed="rId2"/>
          <a:srcRect/>
          <a:stretch>
            <a:fillRect/>
          </a:stretch>
        </p:blipFill>
        <p:spPr>
          <a:xfrm>
            <a:off x="6786578" y="1000108"/>
            <a:ext cx="1785950" cy="2466312"/>
          </a:xfrm>
          <a:prstGeom prst="rect">
            <a:avLst/>
          </a:prstGeom>
          <a:ln w="28575">
            <a:solidFill>
              <a:schemeClr val="accent6">
                <a:lumMod val="20000"/>
                <a:lumOff val="80000"/>
              </a:schemeClr>
            </a:solidFill>
          </a:ln>
          <a:effectLst>
            <a:outerShdw blurRad="292100" dist="139700" dir="2700000" algn="tl" rotWithShape="0">
              <a:srgbClr val="333333">
                <a:alpha val="65000"/>
              </a:srgbClr>
            </a:outerShdw>
          </a:effectLst>
        </p:spPr>
      </p:pic>
      <p:pic>
        <p:nvPicPr>
          <p:cNvPr id="3074" name="Picture 2" descr="http://copypast.ru/foto6/1917/ship_006.jpg"/>
          <p:cNvPicPr>
            <a:picLocks noChangeAspect="1" noChangeArrowheads="1"/>
          </p:cNvPicPr>
          <p:nvPr/>
        </p:nvPicPr>
        <p:blipFill>
          <a:blip r:embed="rId3" cstate="email"/>
          <a:srcRect/>
          <a:stretch>
            <a:fillRect/>
          </a:stretch>
        </p:blipFill>
        <p:spPr bwMode="auto">
          <a:xfrm>
            <a:off x="5595527" y="4196647"/>
            <a:ext cx="3548473" cy="2661354"/>
          </a:xfrm>
          <a:prstGeom prst="rect">
            <a:avLst/>
          </a:prstGeom>
          <a:noFill/>
        </p:spPr>
      </p:pic>
      <p:pic>
        <p:nvPicPr>
          <p:cNvPr id="9" name="Picture 2" descr="rmh-5.jpg (9199 bytes)"/>
          <p:cNvPicPr>
            <a:picLocks noChangeAspect="1" noChangeArrowheads="1"/>
          </p:cNvPicPr>
          <p:nvPr/>
        </p:nvPicPr>
        <p:blipFill>
          <a:blip r:embed="rId4" cstate="email"/>
          <a:srcRect/>
          <a:stretch>
            <a:fillRect/>
          </a:stretch>
        </p:blipFill>
        <p:spPr bwMode="auto">
          <a:xfrm>
            <a:off x="4143372" y="5527324"/>
            <a:ext cx="1388742" cy="1330676"/>
          </a:xfrm>
          <a:prstGeom prst="rect">
            <a:avLst/>
          </a:prstGeom>
          <a:noFill/>
        </p:spPr>
      </p:pic>
      <p:sp>
        <p:nvSpPr>
          <p:cNvPr id="7" name="Прямоугольник 6"/>
          <p:cNvSpPr/>
          <p:nvPr/>
        </p:nvSpPr>
        <p:spPr>
          <a:xfrm>
            <a:off x="5595528" y="3571876"/>
            <a:ext cx="3548472" cy="369332"/>
          </a:xfrm>
          <a:prstGeom prst="rect">
            <a:avLst/>
          </a:prstGeom>
        </p:spPr>
        <p:txBody>
          <a:bodyPr wrap="none">
            <a:spAutoFit/>
          </a:bodyPr>
          <a:lstStyle/>
          <a:p>
            <a:r>
              <a:rPr lang="ru-RU" dirty="0" smtClean="0">
                <a:latin typeface="Times New Roman" pitchFamily="18" charset="0"/>
                <a:cs typeface="Times New Roman" pitchFamily="18" charset="0"/>
              </a:rPr>
              <a:t>Анатолий Петрович Александров </a:t>
            </a:r>
            <a:endParaRPr lang="ru-RU" dirty="0">
              <a:latin typeface="Times New Roman" pitchFamily="18" charset="0"/>
              <a:cs typeface="Times New Roman" pitchFamily="18" charset="0"/>
            </a:endParaRPr>
          </a:p>
        </p:txBody>
      </p:sp>
      <p:sp>
        <p:nvSpPr>
          <p:cNvPr id="8" name="Прямоугольник 7"/>
          <p:cNvSpPr/>
          <p:nvPr/>
        </p:nvSpPr>
        <p:spPr>
          <a:xfrm>
            <a:off x="214282" y="1000108"/>
            <a:ext cx="6357982" cy="1938992"/>
          </a:xfrm>
          <a:prstGeom prst="rect">
            <a:avLst/>
          </a:prstGeom>
        </p:spPr>
        <p:txBody>
          <a:bodyPr wrap="square">
            <a:spAutoFit/>
          </a:bodyPr>
          <a:lstStyle/>
          <a:p>
            <a:pPr algn="just"/>
            <a:r>
              <a:rPr lang="ru-RU" sz="2000" dirty="0" smtClean="0">
                <a:latin typeface="Times New Roman" pitchFamily="18" charset="0"/>
                <a:cs typeface="Times New Roman" pitchFamily="18" charset="0"/>
              </a:rPr>
              <a:t>Еще до войны в Ленинградском физико-техническом  институте под руководством профессора </a:t>
            </a:r>
          </a:p>
          <a:p>
            <a:pPr algn="just"/>
            <a:r>
              <a:rPr lang="ru-RU" sz="2000" dirty="0" smtClean="0">
                <a:latin typeface="Times New Roman" pitchFamily="18" charset="0"/>
                <a:cs typeface="Times New Roman" pitchFamily="18" charset="0"/>
              </a:rPr>
              <a:t>А.П. Александрова  группой ученых были начаты работы по уменьшению  возможности поражения кораблей магнитными минами.  В их ходе был создан обмоточный метод размагничивания  судов. </a:t>
            </a:r>
            <a:endParaRPr lang="ru-RU" sz="2000" dirty="0"/>
          </a:p>
        </p:txBody>
      </p:sp>
      <p:sp>
        <p:nvSpPr>
          <p:cNvPr id="10" name="Прямоугольник 9"/>
          <p:cNvSpPr/>
          <p:nvPr/>
        </p:nvSpPr>
        <p:spPr>
          <a:xfrm>
            <a:off x="210310" y="2880059"/>
            <a:ext cx="4572000" cy="3170099"/>
          </a:xfrm>
          <a:prstGeom prst="rect">
            <a:avLst/>
          </a:prstGeom>
        </p:spPr>
        <p:txBody>
          <a:bodyPr>
            <a:spAutoFit/>
          </a:bodyPr>
          <a:lstStyle/>
          <a:p>
            <a:pPr algn="just"/>
            <a:r>
              <a:rPr lang="ru-RU" sz="2000" dirty="0" smtClean="0">
                <a:latin typeface="Times New Roman" pitchFamily="18" charset="0"/>
                <a:cs typeface="Times New Roman" pitchFamily="18" charset="0"/>
              </a:rPr>
              <a:t>Известно, что земной шар создает вокруг себя  магнитное поле, которое ориентирует стрелку компаса.   Если в этом поле находится массивный </a:t>
            </a:r>
            <a:r>
              <a:rPr lang="ru-RU" sz="2000" dirty="0" smtClean="0">
                <a:latin typeface="Times New Roman" pitchFamily="18" charset="0"/>
                <a:cs typeface="Times New Roman" pitchFamily="18" charset="0"/>
              </a:rPr>
              <a:t>железный или стальной предмет</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например</a:t>
            </a:r>
            <a:r>
              <a:rPr lang="ru-RU" sz="2000" dirty="0" smtClean="0">
                <a:latin typeface="Times New Roman" pitchFamily="18" charset="0"/>
                <a:cs typeface="Times New Roman" pitchFamily="18" charset="0"/>
              </a:rPr>
              <a:t>,    корабль, то магнитное поле концентрируется и может увеличиться в </a:t>
            </a:r>
            <a:r>
              <a:rPr lang="ru-RU" sz="2000" dirty="0" smtClean="0">
                <a:latin typeface="Times New Roman" pitchFamily="18" charset="0"/>
                <a:cs typeface="Times New Roman" pitchFamily="18" charset="0"/>
              </a:rPr>
              <a:t> десятки </a:t>
            </a:r>
            <a:r>
              <a:rPr lang="ru-RU" sz="2000" dirty="0" smtClean="0">
                <a:latin typeface="Times New Roman" pitchFamily="18" charset="0"/>
                <a:cs typeface="Times New Roman" pitchFamily="18" charset="0"/>
              </a:rPr>
              <a:t>раз. </a:t>
            </a:r>
            <a:r>
              <a:rPr lang="ru-RU" sz="2000" dirty="0" smtClean="0">
                <a:latin typeface="Times New Roman" pitchFamily="18" charset="0"/>
                <a:cs typeface="Times New Roman" pitchFamily="18" charset="0"/>
              </a:rPr>
              <a:t>Намагниченный корабль попадает в поле действия магнитных мин противника</a:t>
            </a:r>
            <a:endParaRPr lang="ru-RU" sz="2000" dirty="0">
              <a:latin typeface="Times New Roman" pitchFamily="18" charset="0"/>
              <a:cs typeface="Times New Roman" pitchFamily="18" charset="0"/>
            </a:endParaRPr>
          </a:p>
        </p:txBody>
      </p:sp>
      <p:sp>
        <p:nvSpPr>
          <p:cNvPr id="11" name="Прямоугольник 10"/>
          <p:cNvSpPr/>
          <p:nvPr/>
        </p:nvSpPr>
        <p:spPr>
          <a:xfrm>
            <a:off x="275030" y="6357934"/>
            <a:ext cx="3650743" cy="338554"/>
          </a:xfrm>
          <a:prstGeom prst="rect">
            <a:avLst/>
          </a:prstGeom>
        </p:spPr>
        <p:txBody>
          <a:bodyPr wrap="none">
            <a:spAutoFit/>
          </a:bodyPr>
          <a:lstStyle/>
          <a:p>
            <a:r>
              <a:rPr lang="ru-RU" sz="1600" dirty="0" smtClean="0">
                <a:solidFill>
                  <a:schemeClr val="bg1"/>
                </a:solidFill>
              </a:rPr>
              <a:t> Германская морская донная мина RMH</a:t>
            </a:r>
            <a:endParaRPr lang="ru-RU" sz="1600" dirty="0">
              <a:solidFill>
                <a:schemeClr val="bg1"/>
              </a:solidFill>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flot.com/publications/books/shelf/chainikov/images/98.jpg"/>
          <p:cNvPicPr>
            <a:picLocks noChangeAspect="1" noChangeArrowheads="1"/>
          </p:cNvPicPr>
          <p:nvPr/>
        </p:nvPicPr>
        <p:blipFill>
          <a:blip r:embed="rId2"/>
          <a:srcRect/>
          <a:stretch>
            <a:fillRect/>
          </a:stretch>
        </p:blipFill>
        <p:spPr bwMode="auto">
          <a:xfrm>
            <a:off x="0" y="0"/>
            <a:ext cx="4357686" cy="2302311"/>
          </a:xfrm>
          <a:prstGeom prst="rect">
            <a:avLst/>
          </a:prstGeom>
          <a:noFill/>
          <a:ln>
            <a:solidFill>
              <a:schemeClr val="accent1"/>
            </a:solidFill>
          </a:ln>
        </p:spPr>
      </p:pic>
      <p:sp>
        <p:nvSpPr>
          <p:cNvPr id="3" name="Прямоугольник 2"/>
          <p:cNvSpPr/>
          <p:nvPr/>
        </p:nvSpPr>
        <p:spPr>
          <a:xfrm>
            <a:off x="4429124" y="928670"/>
            <a:ext cx="4714876" cy="1200329"/>
          </a:xfrm>
          <a:prstGeom prst="rect">
            <a:avLst/>
          </a:prstGeom>
        </p:spPr>
        <p:txBody>
          <a:bodyPr wrap="square">
            <a:spAutoFit/>
          </a:bodyPr>
          <a:lstStyle/>
          <a:p>
            <a:r>
              <a:rPr lang="ru-RU" dirty="0" smtClean="0">
                <a:latin typeface="Times New Roman" pitchFamily="18" charset="0"/>
                <a:cs typeface="Times New Roman" pitchFamily="18" charset="0"/>
              </a:rPr>
              <a:t>Схема расположения обмоток размагничивающего устройства корабля. </a:t>
            </a:r>
          </a:p>
          <a:p>
            <a:r>
              <a:rPr lang="ru-RU" dirty="0" smtClean="0">
                <a:latin typeface="Times New Roman" pitchFamily="18" charset="0"/>
                <a:cs typeface="Times New Roman" pitchFamily="18" charset="0"/>
              </a:rPr>
              <a:t>1 — основная; 2 — </a:t>
            </a:r>
            <a:r>
              <a:rPr lang="ru-RU" dirty="0" err="1" smtClean="0">
                <a:latin typeface="Times New Roman" pitchFamily="18" charset="0"/>
                <a:cs typeface="Times New Roman" pitchFamily="18" charset="0"/>
              </a:rPr>
              <a:t>шпангоутная</a:t>
            </a:r>
            <a:r>
              <a:rPr lang="ru-RU" dirty="0" smtClean="0">
                <a:latin typeface="Times New Roman" pitchFamily="18" charset="0"/>
                <a:cs typeface="Times New Roman" pitchFamily="18" charset="0"/>
              </a:rPr>
              <a:t>; 3 — </a:t>
            </a:r>
            <a:r>
              <a:rPr lang="ru-RU" dirty="0" err="1" smtClean="0">
                <a:latin typeface="Times New Roman" pitchFamily="18" charset="0"/>
                <a:cs typeface="Times New Roman" pitchFamily="18" charset="0"/>
              </a:rPr>
              <a:t>батоксовая</a:t>
            </a:r>
            <a:r>
              <a:rPr lang="ru-RU" dirty="0" smtClean="0">
                <a:latin typeface="Times New Roman" pitchFamily="18" charset="0"/>
                <a:cs typeface="Times New Roman" pitchFamily="18" charset="0"/>
              </a:rPr>
              <a:t> обмотка.</a:t>
            </a:r>
            <a:endParaRPr lang="ru-RU" dirty="0">
              <a:latin typeface="Times New Roman" pitchFamily="18" charset="0"/>
              <a:cs typeface="Times New Roman" pitchFamily="18" charset="0"/>
            </a:endParaRPr>
          </a:p>
        </p:txBody>
      </p:sp>
      <p:sp>
        <p:nvSpPr>
          <p:cNvPr id="5" name="Прямоугольник 6"/>
          <p:cNvSpPr>
            <a:spLocks noChangeArrowheads="1"/>
          </p:cNvSpPr>
          <p:nvPr/>
        </p:nvSpPr>
        <p:spPr bwMode="auto">
          <a:xfrm>
            <a:off x="214282" y="2357430"/>
            <a:ext cx="6572296" cy="2031325"/>
          </a:xfrm>
          <a:prstGeom prst="rect">
            <a:avLst/>
          </a:prstGeom>
          <a:noFill/>
          <a:ln w="9525">
            <a:noFill/>
            <a:miter lim="800000"/>
            <a:headEnd/>
            <a:tailEnd/>
          </a:ln>
        </p:spPr>
        <p:txBody>
          <a:bodyPr wrap="square">
            <a:spAutoFit/>
          </a:bodyPr>
          <a:lstStyle/>
          <a:p>
            <a:pPr algn="just"/>
            <a:r>
              <a:rPr lang="ru-RU" dirty="0" smtClean="0">
                <a:latin typeface="Times New Roman" pitchFamily="18" charset="0"/>
                <a:cs typeface="Times New Roman" pitchFamily="18" charset="0"/>
              </a:rPr>
              <a:t>На </a:t>
            </a:r>
            <a:r>
              <a:rPr lang="ru-RU" dirty="0">
                <a:latin typeface="Times New Roman" pitchFamily="18" charset="0"/>
                <a:cs typeface="Times New Roman" pitchFamily="18" charset="0"/>
              </a:rPr>
              <a:t>кораблях специальным образом располагали большие катушки из проводов, по которым пропускался электрический ток. Он порождал магнитное поле, компенсирующее поле </a:t>
            </a:r>
            <a:r>
              <a:rPr lang="ru-RU" dirty="0" smtClean="0">
                <a:latin typeface="Times New Roman" pitchFamily="18" charset="0"/>
                <a:cs typeface="Times New Roman" pitchFamily="18" charset="0"/>
              </a:rPr>
              <a:t>корабля. </a:t>
            </a:r>
            <a:r>
              <a:rPr lang="ru-RU" dirty="0">
                <a:latin typeface="Times New Roman" pitchFamily="18" charset="0"/>
                <a:cs typeface="Times New Roman" pitchFamily="18" charset="0"/>
              </a:rPr>
              <a:t>Все боевые корабли подвергались в портах «антимагнитной обработке» и выходили в море размагниченными. Тем самым были спасены многие тысячи жизней наших военных моряков. </a:t>
            </a:r>
          </a:p>
        </p:txBody>
      </p:sp>
      <p:sp>
        <p:nvSpPr>
          <p:cNvPr id="6" name="Прямоугольник 5"/>
          <p:cNvSpPr/>
          <p:nvPr/>
        </p:nvSpPr>
        <p:spPr>
          <a:xfrm>
            <a:off x="214282" y="4293096"/>
            <a:ext cx="8715404" cy="923330"/>
          </a:xfrm>
          <a:prstGeom prst="rect">
            <a:avLst/>
          </a:prstGeom>
        </p:spPr>
        <p:txBody>
          <a:bodyPr wrap="square">
            <a:spAutoFit/>
          </a:bodyPr>
          <a:lstStyle/>
          <a:p>
            <a:pPr algn="just"/>
            <a:r>
              <a:rPr lang="ru-RU" u="sng" dirty="0" smtClean="0">
                <a:latin typeface="Times New Roman" pitchFamily="18" charset="0"/>
                <a:cs typeface="Times New Roman" pitchFamily="18" charset="0"/>
              </a:rPr>
              <a:t>К августу 1941 года ученые защитили </a:t>
            </a:r>
            <a:r>
              <a:rPr lang="ru-RU" dirty="0" smtClean="0">
                <a:latin typeface="Times New Roman" pitchFamily="18" charset="0"/>
                <a:cs typeface="Times New Roman" pitchFamily="18" charset="0"/>
              </a:rPr>
              <a:t>от магнитных мин основную часть боевых кораблей на всех действующих флотах и флотилиях. Этот подвиг ученых увековечен памятником им в Севастополе. </a:t>
            </a:r>
            <a:endParaRPr lang="ru-RU"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email"/>
          <a:srcRect/>
          <a:stretch>
            <a:fillRect/>
          </a:stretch>
        </p:blipFill>
        <p:spPr bwMode="auto">
          <a:xfrm>
            <a:off x="6681479" y="1844824"/>
            <a:ext cx="1962487" cy="2521843"/>
          </a:xfrm>
          <a:prstGeom prst="rect">
            <a:avLst/>
          </a:prstGeom>
          <a:noFill/>
          <a:ln w="9525">
            <a:solidFill>
              <a:schemeClr val="accent1"/>
            </a:solidFill>
            <a:miter lim="800000"/>
            <a:headEnd/>
            <a:tailEnd/>
          </a:ln>
          <a:effectLst/>
        </p:spPr>
      </p:pic>
      <p:sp>
        <p:nvSpPr>
          <p:cNvPr id="12" name="Прямоугольник 11"/>
          <p:cNvSpPr/>
          <p:nvPr/>
        </p:nvSpPr>
        <p:spPr>
          <a:xfrm>
            <a:off x="214314" y="5216426"/>
            <a:ext cx="8929686" cy="923330"/>
          </a:xfrm>
          <a:prstGeom prst="rect">
            <a:avLst/>
          </a:prstGeom>
        </p:spPr>
        <p:txBody>
          <a:bodyPr wrap="square">
            <a:spAutoFit/>
          </a:bodyPr>
          <a:lstStyle/>
          <a:p>
            <a:r>
              <a:rPr lang="ru-RU" dirty="0" smtClean="0">
                <a:latin typeface="Times New Roman" pitchFamily="18" charset="0"/>
                <a:cs typeface="Times New Roman" pitchFamily="18" charset="0"/>
              </a:rPr>
              <a:t>На нём надпись: «Здесь в 1941 году в сражающемся Севастополе группой ученых под руководством А. П. Александрова и И. В. Курчатова были проведены первые в стране успешные опыты размагничивания кораблей Черноморского флота».</a:t>
            </a:r>
            <a:endParaRPr lang="ru-RU"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714348" y="214290"/>
            <a:ext cx="5572164" cy="100013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267" name="Rectangle 5"/>
          <p:cNvSpPr>
            <a:spLocks noChangeArrowheads="1"/>
          </p:cNvSpPr>
          <p:nvPr/>
        </p:nvSpPr>
        <p:spPr bwMode="auto">
          <a:xfrm>
            <a:off x="142845" y="1500174"/>
            <a:ext cx="5375314" cy="1754326"/>
          </a:xfrm>
          <a:prstGeom prst="rect">
            <a:avLst/>
          </a:prstGeom>
          <a:noFill/>
          <a:ln w="9525">
            <a:noFill/>
            <a:miter lim="800000"/>
            <a:headEnd/>
            <a:tailEnd/>
          </a:ln>
        </p:spPr>
        <p:txBody>
          <a:bodyPr wrap="square" anchor="ctr">
            <a:spAutoFit/>
          </a:bodyPr>
          <a:lstStyle/>
          <a:p>
            <a:pPr algn="just" eaLnBrk="0" hangingPunct="0"/>
            <a:r>
              <a:rPr lang="ru-RU" dirty="0">
                <a:latin typeface="Times New Roman" pitchFamily="18" charset="0"/>
                <a:ea typeface="Times New Roman" pitchFamily="18" charset="0"/>
                <a:cs typeface="Times New Roman" pitchFamily="18" charset="0"/>
              </a:rPr>
              <a:t>В начале войны к ученым обратились представители </a:t>
            </a:r>
            <a:r>
              <a:rPr lang="ru-RU" dirty="0" smtClean="0">
                <a:latin typeface="Times New Roman" pitchFamily="18" charset="0"/>
                <a:ea typeface="Times New Roman" pitchFamily="18" charset="0"/>
                <a:cs typeface="Times New Roman" pitchFamily="18" charset="0"/>
              </a:rPr>
              <a:t> инженерных </a:t>
            </a:r>
            <a:r>
              <a:rPr lang="ru-RU" dirty="0">
                <a:latin typeface="Times New Roman" pitchFamily="18" charset="0"/>
                <a:ea typeface="Times New Roman" pitchFamily="18" charset="0"/>
                <a:cs typeface="Times New Roman" pitchFamily="18" charset="0"/>
              </a:rPr>
              <a:t>войск с просьбой выяснить, нельзя </a:t>
            </a:r>
            <a:r>
              <a:rPr lang="ru-RU" dirty="0" smtClean="0">
                <a:latin typeface="Times New Roman" pitchFamily="18" charset="0"/>
                <a:ea typeface="Times New Roman" pitchFamily="18" charset="0"/>
                <a:cs typeface="Times New Roman" pitchFamily="18" charset="0"/>
              </a:rPr>
              <a:t>ли  </a:t>
            </a:r>
            <a:r>
              <a:rPr lang="ru-RU" dirty="0">
                <a:latin typeface="Times New Roman" pitchFamily="18" charset="0"/>
                <a:ea typeface="Times New Roman" pitchFamily="18" charset="0"/>
                <a:cs typeface="Times New Roman" pitchFamily="18" charset="0"/>
              </a:rPr>
              <a:t>разработать подобную мину </a:t>
            </a:r>
            <a:r>
              <a:rPr lang="ru-RU" dirty="0" smtClean="0">
                <a:latin typeface="Times New Roman" pitchFamily="18" charset="0"/>
                <a:ea typeface="Times New Roman" pitchFamily="18" charset="0"/>
                <a:cs typeface="Times New Roman" pitchFamily="18" charset="0"/>
              </a:rPr>
              <a:t>для </a:t>
            </a:r>
            <a:r>
              <a:rPr lang="ru-RU" dirty="0">
                <a:latin typeface="Times New Roman" pitchFamily="18" charset="0"/>
                <a:ea typeface="Times New Roman" pitchFamily="18" charset="0"/>
                <a:cs typeface="Times New Roman" pitchFamily="18" charset="0"/>
              </a:rPr>
              <a:t>танков</a:t>
            </a:r>
            <a:r>
              <a:rPr lang="ru-RU" dirty="0" smtClean="0">
                <a:latin typeface="Times New Roman" pitchFamily="18" charset="0"/>
                <a:ea typeface="Times New Roman" pitchFamily="18" charset="0"/>
                <a:cs typeface="Times New Roman" pitchFamily="18" charset="0"/>
              </a:rPr>
              <a:t>.  </a:t>
            </a:r>
            <a:r>
              <a:rPr lang="ru-RU" dirty="0">
                <a:latin typeface="Times New Roman" pitchFamily="18" charset="0"/>
                <a:ea typeface="Times New Roman" pitchFamily="18" charset="0"/>
                <a:cs typeface="Times New Roman" pitchFamily="18" charset="0"/>
              </a:rPr>
              <a:t>Эта работа была сделана на Урале. Физикам </a:t>
            </a:r>
            <a:r>
              <a:rPr lang="ru-RU" dirty="0" smtClean="0">
                <a:latin typeface="Times New Roman" pitchFamily="18" charset="0"/>
                <a:ea typeface="Times New Roman" pitchFamily="18" charset="0"/>
                <a:cs typeface="Times New Roman" pitchFamily="18" charset="0"/>
              </a:rPr>
              <a:t>предоставили  </a:t>
            </a:r>
            <a:r>
              <a:rPr lang="ru-RU" dirty="0">
                <a:latin typeface="Times New Roman" pitchFamily="18" charset="0"/>
                <a:ea typeface="Times New Roman" pitchFamily="18" charset="0"/>
                <a:cs typeface="Times New Roman" pitchFamily="18" charset="0"/>
              </a:rPr>
              <a:t>несколько танков. Провели измерения магнитного поля </a:t>
            </a:r>
            <a:r>
              <a:rPr lang="ru-RU" dirty="0" smtClean="0">
                <a:latin typeface="Times New Roman" pitchFamily="18" charset="0"/>
                <a:ea typeface="Times New Roman" pitchFamily="18" charset="0"/>
                <a:cs typeface="Times New Roman" pitchFamily="18" charset="0"/>
              </a:rPr>
              <a:t>под  </a:t>
            </a:r>
            <a:r>
              <a:rPr lang="ru-RU" dirty="0">
                <a:latin typeface="Times New Roman" pitchFamily="18" charset="0"/>
                <a:ea typeface="Times New Roman" pitchFamily="18" charset="0"/>
                <a:cs typeface="Times New Roman" pitchFamily="18" charset="0"/>
              </a:rPr>
              <a:t>ними на разных глубинах. </a:t>
            </a:r>
          </a:p>
        </p:txBody>
      </p:sp>
      <p:pic>
        <p:nvPicPr>
          <p:cNvPr id="11268" name="Picture 7" descr="J:\физика и война\мина.jpeg"/>
          <p:cNvPicPr>
            <a:picLocks noChangeAspect="1" noChangeArrowheads="1"/>
          </p:cNvPicPr>
          <p:nvPr/>
        </p:nvPicPr>
        <p:blipFill>
          <a:blip r:embed="rId2"/>
          <a:srcRect/>
          <a:stretch>
            <a:fillRect/>
          </a:stretch>
        </p:blipFill>
        <p:spPr bwMode="auto">
          <a:xfrm>
            <a:off x="0" y="3714752"/>
            <a:ext cx="2017712" cy="1517650"/>
          </a:xfrm>
          <a:prstGeom prst="rect">
            <a:avLst/>
          </a:prstGeom>
          <a:noFill/>
          <a:ln w="9525">
            <a:noFill/>
            <a:miter lim="800000"/>
            <a:headEnd/>
            <a:tailEnd/>
          </a:ln>
        </p:spPr>
      </p:pic>
      <p:sp>
        <p:nvSpPr>
          <p:cNvPr id="11269" name="Заголовок 1"/>
          <p:cNvSpPr>
            <a:spLocks noGrp="1"/>
          </p:cNvSpPr>
          <p:nvPr>
            <p:ph type="title"/>
          </p:nvPr>
        </p:nvSpPr>
        <p:spPr>
          <a:xfrm>
            <a:off x="642910" y="214290"/>
            <a:ext cx="5857916" cy="1000125"/>
          </a:xfrm>
        </p:spPr>
        <p:txBody>
          <a:bodyPr>
            <a:normAutofit fontScale="90000"/>
          </a:bodyPr>
          <a:lstStyle/>
          <a:p>
            <a:pPr eaLnBrk="1" hangingPunct="1"/>
            <a:r>
              <a:rPr lang="ru-RU" sz="3600" b="1" i="1" u="sng" dirty="0" smtClean="0">
                <a:solidFill>
                  <a:srgbClr val="C00000"/>
                </a:solidFill>
                <a:latin typeface="Arial" charset="0"/>
                <a:cs typeface="Arial" charset="0"/>
              </a:rPr>
              <a:t>Магнитный механизм для </a:t>
            </a:r>
            <a:br>
              <a:rPr lang="ru-RU" sz="3600" b="1" i="1" u="sng" dirty="0" smtClean="0">
                <a:solidFill>
                  <a:srgbClr val="C00000"/>
                </a:solidFill>
                <a:latin typeface="Arial" charset="0"/>
                <a:cs typeface="Arial" charset="0"/>
              </a:rPr>
            </a:br>
            <a:r>
              <a:rPr lang="ru-RU" sz="3600" b="1" i="1" u="sng" dirty="0" smtClean="0">
                <a:solidFill>
                  <a:srgbClr val="C00000"/>
                </a:solidFill>
                <a:latin typeface="Arial" charset="0"/>
                <a:cs typeface="Arial" charset="0"/>
              </a:rPr>
              <a:t>подрыва танков</a:t>
            </a:r>
          </a:p>
        </p:txBody>
      </p:sp>
      <p:pic>
        <p:nvPicPr>
          <p:cNvPr id="4098" name="Picture 2" descr="http://i.uralweb.ru/albums/fotos/s/a23/a230a00e7d7adbdfb23d67ed0bcc9604.jpg"/>
          <p:cNvPicPr>
            <a:picLocks noChangeAspect="1" noChangeArrowheads="1"/>
          </p:cNvPicPr>
          <p:nvPr/>
        </p:nvPicPr>
        <p:blipFill>
          <a:blip r:embed="rId3" cstate="email"/>
          <a:srcRect/>
          <a:stretch>
            <a:fillRect/>
          </a:stretch>
        </p:blipFill>
        <p:spPr bwMode="auto">
          <a:xfrm>
            <a:off x="5712504" y="1214422"/>
            <a:ext cx="3303491" cy="2143140"/>
          </a:xfrm>
          <a:prstGeom prst="round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2017712" y="3714752"/>
            <a:ext cx="7000892" cy="2031325"/>
          </a:xfrm>
          <a:prstGeom prst="rect">
            <a:avLst/>
          </a:prstGeom>
        </p:spPr>
        <p:txBody>
          <a:bodyPr wrap="square">
            <a:spAutoFit/>
          </a:bodyPr>
          <a:lstStyle/>
          <a:p>
            <a:pPr algn="just" eaLnBrk="0" hangingPunct="0"/>
            <a:r>
              <a:rPr lang="ru-RU" dirty="0" smtClean="0">
                <a:latin typeface="Times New Roman" pitchFamily="18" charset="0"/>
                <a:ea typeface="Times New Roman" pitchFamily="18" charset="0"/>
                <a:cs typeface="Times New Roman" pitchFamily="18" charset="0"/>
              </a:rPr>
              <a:t>Ученые применили магнитный механизм для подрыва танков. Однако ставилось важное дополнительное требование: сама мина должна содержать как можно меньше металла. Ведь к тому времени уже были разработаны миноискатели.</a:t>
            </a:r>
          </a:p>
          <a:p>
            <a:pPr algn="just" eaLnBrk="0" hangingPunct="0"/>
            <a:r>
              <a:rPr lang="ru-RU" dirty="0" smtClean="0">
                <a:latin typeface="Times New Roman" pitchFamily="18" charset="0"/>
                <a:ea typeface="Times New Roman" pitchFamily="18" charset="0"/>
                <a:cs typeface="Times New Roman" pitchFamily="18" charset="0"/>
              </a:rPr>
              <a:t>Потребовалось придумать </a:t>
            </a:r>
            <a:r>
              <a:rPr lang="ru-RU" u="sng" dirty="0" smtClean="0">
                <a:latin typeface="Times New Roman" pitchFamily="18" charset="0"/>
                <a:ea typeface="Times New Roman" pitchFamily="18" charset="0"/>
                <a:cs typeface="Times New Roman" pitchFamily="18" charset="0"/>
              </a:rPr>
              <a:t>специальный </a:t>
            </a:r>
            <a:r>
              <a:rPr lang="ru-RU" u="sng" dirty="0" smtClean="0">
                <a:latin typeface="Times New Roman" pitchFamily="18" charset="0"/>
                <a:ea typeface="Times New Roman" pitchFamily="18" charset="0"/>
                <a:cs typeface="Times New Roman" pitchFamily="18" charset="0"/>
              </a:rPr>
              <a:t>сплав, </a:t>
            </a:r>
            <a:r>
              <a:rPr lang="ru-RU" dirty="0" smtClean="0">
                <a:latin typeface="Times New Roman" pitchFamily="18" charset="0"/>
                <a:ea typeface="Times New Roman" pitchFamily="18" charset="0"/>
                <a:cs typeface="Times New Roman" pitchFamily="18" charset="0"/>
              </a:rPr>
              <a:t>легко </a:t>
            </a:r>
            <a:r>
              <a:rPr lang="ru-RU" dirty="0" smtClean="0">
                <a:latin typeface="Times New Roman" pitchFamily="18" charset="0"/>
                <a:ea typeface="Times New Roman" pitchFamily="18" charset="0"/>
                <a:cs typeface="Times New Roman" pitchFamily="18" charset="0"/>
              </a:rPr>
              <a:t>намагничивающийся под действием поля танка. </a:t>
            </a:r>
            <a:r>
              <a:rPr lang="ru-RU" dirty="0" smtClean="0">
                <a:latin typeface="Times New Roman" pitchFamily="18" charset="0"/>
                <a:ea typeface="Times New Roman" pitchFamily="18" charset="0"/>
                <a:cs typeface="Times New Roman" pitchFamily="18" charset="0"/>
              </a:rPr>
              <a:t> Он позволял подорва</a:t>
            </a:r>
            <a:r>
              <a:rPr lang="ru-RU" dirty="0" smtClean="0">
                <a:latin typeface="Times New Roman" pitchFamily="18" charset="0"/>
                <a:ea typeface="Times New Roman" pitchFamily="18" charset="0"/>
                <a:cs typeface="Times New Roman" pitchFamily="18" charset="0"/>
              </a:rPr>
              <a:t>ть не только танк, но и автомашину.</a:t>
            </a:r>
            <a:endParaRPr lang="ru-RU" dirty="0">
              <a:solidFill>
                <a:schemeClr val="bg1"/>
              </a:solidFill>
              <a:latin typeface="Times New Roman" pitchFamily="18" charset="0"/>
              <a:ea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Прямоугольник 3"/>
          <p:cNvSpPr>
            <a:spLocks noChangeArrowheads="1"/>
          </p:cNvSpPr>
          <p:nvPr/>
        </p:nvSpPr>
        <p:spPr bwMode="auto">
          <a:xfrm>
            <a:off x="3685800" y="1363270"/>
            <a:ext cx="5150376" cy="2554545"/>
          </a:xfrm>
          <a:prstGeom prst="rect">
            <a:avLst/>
          </a:prstGeom>
          <a:noFill/>
          <a:ln w="9525">
            <a:noFill/>
            <a:miter lim="800000"/>
            <a:headEnd/>
            <a:tailEnd/>
          </a:ln>
        </p:spPr>
        <p:txBody>
          <a:bodyPr wrap="square">
            <a:spAutoFit/>
          </a:bodyPr>
          <a:lstStyle/>
          <a:p>
            <a:pPr algn="just">
              <a:defRPr/>
            </a:pPr>
            <a:r>
              <a:rPr lang="ru-RU" sz="2000" dirty="0" smtClean="0">
                <a:latin typeface="Times New Roman" pitchFamily="18" charset="0"/>
                <a:cs typeface="Times New Roman" pitchFamily="18" charset="0"/>
              </a:rPr>
              <a:t>Перед </a:t>
            </a:r>
            <a:r>
              <a:rPr lang="ru-RU" sz="2000" dirty="0">
                <a:latin typeface="Times New Roman" pitchFamily="18" charset="0"/>
                <a:cs typeface="Times New Roman" pitchFamily="18" charset="0"/>
              </a:rPr>
              <a:t>физиками </a:t>
            </a:r>
            <a:r>
              <a:rPr lang="ru-RU" sz="2000" dirty="0" smtClean="0">
                <a:latin typeface="Times New Roman" pitchFamily="18" charset="0"/>
                <a:cs typeface="Times New Roman" pitchFamily="18" charset="0"/>
              </a:rPr>
              <a:t>поставили важную </a:t>
            </a:r>
            <a:r>
              <a:rPr lang="ru-RU" sz="2000" dirty="0">
                <a:latin typeface="Times New Roman" pitchFamily="18" charset="0"/>
                <a:cs typeface="Times New Roman" pitchFamily="18" charset="0"/>
              </a:rPr>
              <a:t>научную проблему - </a:t>
            </a:r>
            <a:r>
              <a:rPr lang="ru-RU" sz="2000" dirty="0" smtClean="0">
                <a:latin typeface="Times New Roman" pitchFamily="18" charset="0"/>
                <a:cs typeface="Times New Roman" pitchFamily="18" charset="0"/>
              </a:rPr>
              <a:t>создать </a:t>
            </a:r>
            <a:r>
              <a:rPr lang="ru-RU" sz="2000" dirty="0">
                <a:latin typeface="Times New Roman" pitchFamily="18" charset="0"/>
                <a:cs typeface="Times New Roman" pitchFamily="18" charset="0"/>
              </a:rPr>
              <a:t>технику, которая бы позволяла </a:t>
            </a:r>
            <a:r>
              <a:rPr lang="ru-RU" sz="2000" dirty="0" smtClean="0">
                <a:latin typeface="Times New Roman" pitchFamily="18" charset="0"/>
                <a:cs typeface="Times New Roman" pitchFamily="18" charset="0"/>
              </a:rPr>
              <a:t>осуществлять </a:t>
            </a:r>
            <a:r>
              <a:rPr lang="ru-RU" sz="2000" dirty="0">
                <a:latin typeface="Times New Roman" pitchFamily="18" charset="0"/>
                <a:cs typeface="Times New Roman" pitchFamily="18" charset="0"/>
              </a:rPr>
              <a:t>обнаружение воздушных целей на дальних подступах от военных и гражданских объектов независимо от состояния погоды. Эта проблема оказалась успешно разрешенной при участии А.Ф. Иоффе. </a:t>
            </a:r>
          </a:p>
        </p:txBody>
      </p:sp>
      <p:pic>
        <p:nvPicPr>
          <p:cNvPr id="8195" name="Picture 1"/>
          <p:cNvPicPr>
            <a:picLocks noChangeAspect="1" noChangeArrowheads="1"/>
          </p:cNvPicPr>
          <p:nvPr/>
        </p:nvPicPr>
        <p:blipFill>
          <a:blip r:embed="rId2" cstate="email"/>
          <a:srcRect/>
          <a:stretch>
            <a:fillRect/>
          </a:stretch>
        </p:blipFill>
        <p:spPr bwMode="auto">
          <a:xfrm>
            <a:off x="357158" y="428604"/>
            <a:ext cx="3143272" cy="3489211"/>
          </a:xfrm>
          <a:prstGeom prst="rect">
            <a:avLst/>
          </a:prstGeom>
          <a:noFill/>
          <a:ln w="9525">
            <a:noFill/>
            <a:miter lim="800000"/>
            <a:headEnd/>
            <a:tailEnd/>
          </a:ln>
          <a:scene3d>
            <a:camera prst="orthographicFront"/>
            <a:lightRig rig="threePt" dir="t"/>
          </a:scene3d>
          <a:sp3d>
            <a:bevelT w="139700" prst="cross"/>
          </a:sp3d>
        </p:spPr>
      </p:pic>
      <p:sp>
        <p:nvSpPr>
          <p:cNvPr id="4" name="Прямоугольник 3"/>
          <p:cNvSpPr/>
          <p:nvPr/>
        </p:nvSpPr>
        <p:spPr>
          <a:xfrm>
            <a:off x="357158" y="4365104"/>
            <a:ext cx="8501122" cy="1323439"/>
          </a:xfrm>
          <a:prstGeom prst="rect">
            <a:avLst/>
          </a:prstGeom>
        </p:spPr>
        <p:txBody>
          <a:bodyPr wrap="square">
            <a:spAutoFit/>
          </a:bodyPr>
          <a:lstStyle/>
          <a:p>
            <a:pPr algn="just">
              <a:defRPr/>
            </a:pPr>
            <a:r>
              <a:rPr lang="ru-RU" sz="2000" dirty="0">
                <a:latin typeface="Times New Roman" pitchFamily="18" charset="0"/>
                <a:cs typeface="Times New Roman" pitchFamily="18" charset="0"/>
              </a:rPr>
              <a:t>Первая отечественная </a:t>
            </a:r>
            <a:r>
              <a:rPr lang="ru-RU" sz="2000" u="sng" dirty="0">
                <a:latin typeface="Times New Roman" pitchFamily="18" charset="0"/>
                <a:cs typeface="Times New Roman" pitchFamily="18" charset="0"/>
              </a:rPr>
              <a:t>радиолокационная</a:t>
            </a:r>
            <a:r>
              <a:rPr lang="ru-RU" sz="2000" dirty="0">
                <a:latin typeface="Times New Roman" pitchFamily="18" charset="0"/>
                <a:cs typeface="Times New Roman" pitchFamily="18" charset="0"/>
              </a:rPr>
              <a:t> установка была создана в лаборатории академика Ю.Б. </a:t>
            </a:r>
            <a:r>
              <a:rPr lang="ru-RU" sz="2000" dirty="0" err="1">
                <a:latin typeface="Times New Roman" pitchFamily="18" charset="0"/>
                <a:cs typeface="Times New Roman" pitchFamily="18" charset="0"/>
              </a:rPr>
              <a:t>Кобзарева</a:t>
            </a:r>
            <a:r>
              <a:rPr lang="ru-RU" sz="2000" dirty="0">
                <a:latin typeface="Times New Roman" pitchFamily="18" charset="0"/>
                <a:cs typeface="Times New Roman" pitchFamily="18" charset="0"/>
              </a:rPr>
              <a:t>, которая позволяла обнаруживать </a:t>
            </a:r>
            <a:r>
              <a:rPr lang="ru-RU" sz="2000" dirty="0" smtClean="0">
                <a:latin typeface="Times New Roman" pitchFamily="18" charset="0"/>
                <a:cs typeface="Times New Roman" pitchFamily="18" charset="0"/>
              </a:rPr>
              <a:t>вражеские </a:t>
            </a:r>
            <a:r>
              <a:rPr lang="ru-RU" sz="2000" dirty="0">
                <a:latin typeface="Times New Roman" pitchFamily="18" charset="0"/>
                <a:cs typeface="Times New Roman" pitchFamily="18" charset="0"/>
              </a:rPr>
              <a:t>самолеты на расстояниях от 100 до 145 км. </a:t>
            </a:r>
            <a:r>
              <a:rPr lang="ru-RU" sz="2000" dirty="0" smtClean="0">
                <a:latin typeface="Times New Roman" pitchFamily="18" charset="0"/>
                <a:cs typeface="Times New Roman" pitchFamily="18" charset="0"/>
              </a:rPr>
              <a:t>Благодаря </a:t>
            </a:r>
            <a:r>
              <a:rPr lang="ru-RU" sz="2000" dirty="0">
                <a:latin typeface="Times New Roman" pitchFamily="18" charset="0"/>
                <a:cs typeface="Times New Roman" pitchFamily="18" charset="0"/>
              </a:rPr>
              <a:t>надежной работе радиолокаторов, только над столицей враг потерял 1300 самолетов.</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7422" y="1000108"/>
            <a:ext cx="6572296" cy="1323439"/>
          </a:xfrm>
          <a:prstGeom prst="rect">
            <a:avLst/>
          </a:prstGeom>
        </p:spPr>
        <p:txBody>
          <a:bodyPr wrap="square">
            <a:spAutoFit/>
          </a:bodyPr>
          <a:lstStyle/>
          <a:p>
            <a:pPr algn="just"/>
            <a:r>
              <a:rPr lang="ru-RU" sz="2000" dirty="0" smtClean="0">
                <a:latin typeface="Times New Roman" pitchFamily="18" charset="0"/>
                <a:cs typeface="Times New Roman" pitchFamily="18" charset="0"/>
              </a:rPr>
              <a:t>Создание в 1941 году радиолокатора типа "РЕДУТ" </a:t>
            </a:r>
            <a:r>
              <a:rPr lang="ru-RU" sz="2000" dirty="0" smtClean="0">
                <a:latin typeface="Times New Roman" pitchFamily="18" charset="0"/>
                <a:cs typeface="Times New Roman" pitchFamily="18" charset="0"/>
              </a:rPr>
              <a:t>вывело </a:t>
            </a:r>
            <a:r>
              <a:rPr lang="ru-RU" sz="2000" dirty="0" smtClean="0">
                <a:latin typeface="Times New Roman" pitchFamily="18" charset="0"/>
                <a:cs typeface="Times New Roman" pitchFamily="18" charset="0"/>
              </a:rPr>
              <a:t>Россию на передовые позиции в мире в области создания радиолокаторов дальнего обнаружения самолетов. </a:t>
            </a:r>
            <a:endParaRPr lang="ru-RU" sz="2000" dirty="0">
              <a:latin typeface="Times New Roman" pitchFamily="18" charset="0"/>
              <a:cs typeface="Times New Roman" pitchFamily="18" charset="0"/>
            </a:endParaRPr>
          </a:p>
        </p:txBody>
      </p:sp>
      <p:sp>
        <p:nvSpPr>
          <p:cNvPr id="5" name="Прямоугольник 4"/>
          <p:cNvSpPr/>
          <p:nvPr/>
        </p:nvSpPr>
        <p:spPr>
          <a:xfrm>
            <a:off x="2456680" y="2338771"/>
            <a:ext cx="4440514" cy="707886"/>
          </a:xfrm>
          <a:prstGeom prst="rect">
            <a:avLst/>
          </a:prstGeom>
        </p:spPr>
        <p:txBody>
          <a:bodyPr wrap="square">
            <a:spAutoFit/>
          </a:bodyPr>
          <a:lstStyle/>
          <a:p>
            <a:r>
              <a:rPr lang="ru-RU" sz="2000" dirty="0" smtClean="0">
                <a:latin typeface="Times New Roman" pitchFamily="18" charset="0"/>
                <a:cs typeface="Times New Roman" pitchFamily="18" charset="0"/>
              </a:rPr>
              <a:t>В 1941-1945 годах произведено </a:t>
            </a:r>
            <a:r>
              <a:rPr lang="ru-RU" sz="2000" dirty="0" smtClean="0">
                <a:latin typeface="Times New Roman" pitchFamily="18" charset="0"/>
                <a:cs typeface="Times New Roman" pitchFamily="18" charset="0"/>
              </a:rPr>
              <a:t>607 таких радиолокаторов.</a:t>
            </a:r>
            <a:endParaRPr lang="ru-RU" sz="2000" dirty="0">
              <a:latin typeface="Times New Roman" pitchFamily="18" charset="0"/>
              <a:cs typeface="Times New Roman" pitchFamily="18" charset="0"/>
            </a:endParaRPr>
          </a:p>
        </p:txBody>
      </p:sp>
      <p:sp>
        <p:nvSpPr>
          <p:cNvPr id="9" name="Прямоугольник 8"/>
          <p:cNvSpPr/>
          <p:nvPr/>
        </p:nvSpPr>
        <p:spPr>
          <a:xfrm>
            <a:off x="214282" y="3237798"/>
            <a:ext cx="2341494" cy="707886"/>
          </a:xfrm>
          <a:prstGeom prst="rect">
            <a:avLst/>
          </a:prstGeom>
        </p:spPr>
        <p:txBody>
          <a:bodyPr wrap="square">
            <a:spAutoFit/>
          </a:bodyPr>
          <a:lstStyle/>
          <a:p>
            <a:pPr algn="just"/>
            <a:r>
              <a:rPr lang="ru-RU" sz="2000" dirty="0" smtClean="0">
                <a:latin typeface="Times New Roman" pitchFamily="18" charset="0"/>
                <a:cs typeface="Times New Roman" pitchFamily="18" charset="0"/>
              </a:rPr>
              <a:t>Юрий Борисович </a:t>
            </a:r>
            <a:r>
              <a:rPr lang="ru-RU" sz="2000" dirty="0" err="1" smtClean="0">
                <a:latin typeface="Times New Roman" pitchFamily="18" charset="0"/>
                <a:cs typeface="Times New Roman" pitchFamily="18" charset="0"/>
              </a:rPr>
              <a:t>Кобзарев</a:t>
            </a:r>
            <a:endParaRPr lang="ru-RU" sz="2000" dirty="0">
              <a:latin typeface="Times New Roman" pitchFamily="18" charset="0"/>
              <a:cs typeface="Times New Roman" pitchFamily="18" charset="0"/>
            </a:endParaRPr>
          </a:p>
        </p:txBody>
      </p:sp>
      <p:pic>
        <p:nvPicPr>
          <p:cNvPr id="3074" name="Picture 2" descr="http://lib.convdocs.org/pars_docs/refs/249/248055/248055_html_6524baa.png"/>
          <p:cNvPicPr>
            <a:picLocks noChangeAspect="1" noChangeArrowheads="1"/>
          </p:cNvPicPr>
          <p:nvPr/>
        </p:nvPicPr>
        <p:blipFill>
          <a:blip r:embed="rId2"/>
          <a:srcRect/>
          <a:stretch>
            <a:fillRect/>
          </a:stretch>
        </p:blipFill>
        <p:spPr bwMode="auto">
          <a:xfrm>
            <a:off x="214282" y="571480"/>
            <a:ext cx="1928826" cy="2666318"/>
          </a:xfrm>
          <a:prstGeom prst="rect">
            <a:avLst/>
          </a:prstGeom>
          <a:ln>
            <a:noFill/>
          </a:ln>
          <a:effectLst>
            <a:outerShdw blurRad="292100" dist="139700" dir="2700000" algn="tl" rotWithShape="0">
              <a:srgbClr val="333333">
                <a:alpha val="65000"/>
              </a:srgbClr>
            </a:outerShdw>
          </a:effectLst>
        </p:spPr>
      </p:pic>
      <p:pic>
        <p:nvPicPr>
          <p:cNvPr id="7" name="Picture 3" descr="E:\документы\контр и самос раб по физике\11кл\мех и элмагнит волны\радиолокация .JPG"/>
          <p:cNvPicPr>
            <a:picLocks noChangeAspect="1" noChangeArrowheads="1"/>
          </p:cNvPicPr>
          <p:nvPr/>
        </p:nvPicPr>
        <p:blipFill>
          <a:blip r:embed="rId3" cstate="email"/>
          <a:srcRect/>
          <a:stretch>
            <a:fillRect/>
          </a:stretch>
        </p:blipFill>
        <p:spPr bwMode="auto">
          <a:xfrm>
            <a:off x="4071934" y="4925125"/>
            <a:ext cx="2825260" cy="18747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shade val="50000"/>
            </a:schemeClr>
          </a:lnRef>
          <a:fillRef idx="1">
            <a:schemeClr val="accent6"/>
          </a:fillRef>
          <a:effectRef idx="0">
            <a:schemeClr val="accent6"/>
          </a:effectRef>
          <a:fontRef idx="minor">
            <a:schemeClr val="lt1"/>
          </a:fontRef>
        </p:style>
      </p:pic>
      <p:pic>
        <p:nvPicPr>
          <p:cNvPr id="3075" name="Picture 3" descr="D:\старый\мои документы\физика и победа\Новая папка\Локатор рус2 .jpg"/>
          <p:cNvPicPr>
            <a:picLocks noChangeAspect="1" noChangeArrowheads="1"/>
          </p:cNvPicPr>
          <p:nvPr/>
        </p:nvPicPr>
        <p:blipFill>
          <a:blip r:embed="rId4" cstate="email"/>
          <a:srcRect/>
          <a:stretch>
            <a:fillRect/>
          </a:stretch>
        </p:blipFill>
        <p:spPr bwMode="auto">
          <a:xfrm>
            <a:off x="6933514" y="2643183"/>
            <a:ext cx="2210486" cy="2874050"/>
          </a:xfrm>
          <a:prstGeom prst="rect">
            <a:avLst/>
          </a:prstGeom>
          <a:noFill/>
        </p:spPr>
      </p:pic>
      <p:sp>
        <p:nvSpPr>
          <p:cNvPr id="3" name="Прямоугольник 2"/>
          <p:cNvSpPr/>
          <p:nvPr/>
        </p:nvSpPr>
        <p:spPr>
          <a:xfrm>
            <a:off x="152118" y="4221088"/>
            <a:ext cx="6517958" cy="1015663"/>
          </a:xfrm>
          <a:prstGeom prst="rect">
            <a:avLst/>
          </a:prstGeom>
        </p:spPr>
        <p:txBody>
          <a:bodyPr wrap="square">
            <a:spAutoFit/>
          </a:bodyPr>
          <a:lstStyle/>
          <a:p>
            <a:r>
              <a:rPr lang="ru-RU" sz="2000" dirty="0" smtClean="0">
                <a:latin typeface="Times New Roman"/>
                <a:ea typeface="Times New Roman"/>
              </a:rPr>
              <a:t>Первые </a:t>
            </a:r>
            <a:r>
              <a:rPr lang="ru-RU" sz="2000" dirty="0">
                <a:latin typeface="Times New Roman"/>
                <a:ea typeface="Times New Roman"/>
              </a:rPr>
              <a:t>отечественные </a:t>
            </a:r>
            <a:r>
              <a:rPr lang="ru-RU" sz="2000" u="sng" dirty="0">
                <a:latin typeface="Times New Roman"/>
                <a:ea typeface="Times New Roman"/>
              </a:rPr>
              <a:t>самолетные радиолокаторы</a:t>
            </a:r>
            <a:r>
              <a:rPr lang="ru-RU" sz="2000" dirty="0">
                <a:latin typeface="Times New Roman"/>
                <a:ea typeface="Times New Roman"/>
              </a:rPr>
              <a:t>  были созданы в июле 1942 г. под руководством  </a:t>
            </a:r>
            <a:r>
              <a:rPr lang="ru-RU" sz="2000" dirty="0" err="1" smtClean="0">
                <a:latin typeface="Times New Roman"/>
                <a:ea typeface="Times New Roman"/>
              </a:rPr>
              <a:t>В.В.Тихомирова</a:t>
            </a:r>
            <a:r>
              <a:rPr lang="ru-RU" sz="2000" dirty="0" smtClean="0">
                <a:latin typeface="Times New Roman"/>
                <a:ea typeface="Times New Roman"/>
              </a:rPr>
              <a:t>.</a:t>
            </a:r>
            <a:r>
              <a:rPr lang="ru-RU" sz="2000" b="1" dirty="0">
                <a:latin typeface="Times New Roman"/>
                <a:ea typeface="Times New Roman"/>
              </a:rPr>
              <a:t> </a:t>
            </a:r>
            <a:endParaRPr lang="ru-RU" sz="2000" dirty="0"/>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Содержимое 2"/>
          <p:cNvSpPr>
            <a:spLocks noGrp="1"/>
          </p:cNvSpPr>
          <p:nvPr>
            <p:ph idx="1"/>
          </p:nvPr>
        </p:nvSpPr>
        <p:spPr>
          <a:xfrm>
            <a:off x="3929058" y="3214686"/>
            <a:ext cx="4914317" cy="3143272"/>
          </a:xfrm>
        </p:spPr>
        <p:txBody>
          <a:bodyPr/>
          <a:lstStyle/>
          <a:p>
            <a:pPr marL="0" indent="0" algn="just">
              <a:buNone/>
              <a:defRPr/>
            </a:pPr>
            <a:r>
              <a:rPr lang="ru-RU" sz="2000" dirty="0" smtClean="0">
                <a:latin typeface="Times New Roman" pitchFamily="18" charset="0"/>
                <a:cs typeface="Times New Roman" pitchFamily="18" charset="0"/>
              </a:rPr>
              <a:t>Коллективы Государственного оптического института под руководством Сергея Ивановича Вавилова и Института точной механики и оптики провели ряд исследований, которые способствовали обеспечению нашей </a:t>
            </a:r>
            <a:r>
              <a:rPr lang="ru-RU" sz="2000" u="sng" dirty="0" smtClean="0">
                <a:latin typeface="Times New Roman" pitchFamily="18" charset="0"/>
                <a:cs typeface="Times New Roman" pitchFamily="18" charset="0"/>
              </a:rPr>
              <a:t>армии, авиации и флота </a:t>
            </a:r>
            <a:r>
              <a:rPr lang="ru-RU" sz="2000" dirty="0" smtClean="0">
                <a:latin typeface="Times New Roman" pitchFamily="18" charset="0"/>
                <a:cs typeface="Times New Roman" pitchFamily="18" charset="0"/>
              </a:rPr>
              <a:t>первоклассными оптическими приборами - дальномерами, стереотрубами, биноклями, перископами, прицелами.</a:t>
            </a:r>
          </a:p>
        </p:txBody>
      </p:sp>
      <p:pic>
        <p:nvPicPr>
          <p:cNvPr id="12291" name="Picture 1"/>
          <p:cNvPicPr>
            <a:picLocks noChangeAspect="1" noChangeArrowheads="1"/>
          </p:cNvPicPr>
          <p:nvPr/>
        </p:nvPicPr>
        <p:blipFill>
          <a:blip r:embed="rId2" cstate="email"/>
          <a:srcRect/>
          <a:stretch>
            <a:fillRect/>
          </a:stretch>
        </p:blipFill>
        <p:spPr bwMode="auto">
          <a:xfrm>
            <a:off x="214282" y="1785926"/>
            <a:ext cx="3585481" cy="4714908"/>
          </a:xfrm>
          <a:prstGeom prst="rect">
            <a:avLst/>
          </a:prstGeom>
          <a:noFill/>
          <a:ln w="9525">
            <a:noFill/>
            <a:miter lim="800000"/>
            <a:headEnd/>
            <a:tailEnd/>
          </a:ln>
          <a:scene3d>
            <a:camera prst="orthographicFront"/>
            <a:lightRig rig="threePt" dir="t"/>
          </a:scene3d>
          <a:sp3d>
            <a:bevelT prst="angle"/>
          </a:sp3d>
        </p:spPr>
      </p:pic>
      <p:pic>
        <p:nvPicPr>
          <p:cNvPr id="4" name="Picture 2" descr="http://vpk-news.ru/sites/default/files/images/2010/11/07/issue_243_10_01_01.jpg"/>
          <p:cNvPicPr>
            <a:picLocks noChangeAspect="1" noChangeArrowheads="1"/>
          </p:cNvPicPr>
          <p:nvPr/>
        </p:nvPicPr>
        <p:blipFill>
          <a:blip r:embed="rId3" cstate="email"/>
          <a:srcRect/>
          <a:stretch>
            <a:fillRect/>
          </a:stretch>
        </p:blipFill>
        <p:spPr bwMode="auto">
          <a:xfrm>
            <a:off x="6500826" y="928670"/>
            <a:ext cx="1571636" cy="2294589"/>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282" y="785794"/>
            <a:ext cx="6143668" cy="1015663"/>
          </a:xfrm>
          <a:prstGeom prst="rect">
            <a:avLst/>
          </a:prstGeom>
        </p:spPr>
        <p:txBody>
          <a:bodyPr wrap="square">
            <a:spAutoFit/>
          </a:bodyPr>
          <a:lstStyle/>
          <a:p>
            <a:pPr algn="just"/>
            <a:r>
              <a:rPr lang="ru-RU" sz="2000" dirty="0" smtClean="0">
                <a:latin typeface="Times New Roman" pitchFamily="18" charset="0"/>
                <a:cs typeface="Times New Roman" pitchFamily="18" charset="0"/>
              </a:rPr>
              <a:t>Павел Кондратьевич  Ощепков занимался радиоулавливателями и созданием </a:t>
            </a:r>
            <a:r>
              <a:rPr lang="ru-RU" sz="2000" b="1" dirty="0" smtClean="0">
                <a:latin typeface="Times New Roman" pitchFamily="18" charset="0"/>
                <a:cs typeface="Times New Roman" pitchFamily="18" charset="0"/>
              </a:rPr>
              <a:t>приборов ночного видения.</a:t>
            </a:r>
            <a:endParaRPr lang="ru-RU" sz="2000" b="1"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1571604" y="214290"/>
            <a:ext cx="4500594" cy="9286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p:cNvSpPr/>
          <p:nvPr/>
        </p:nvSpPr>
        <p:spPr>
          <a:xfrm>
            <a:off x="571472" y="1285860"/>
            <a:ext cx="8286808" cy="1938992"/>
          </a:xfrm>
          <a:prstGeom prst="rect">
            <a:avLst/>
          </a:prstGeom>
        </p:spPr>
        <p:txBody>
          <a:bodyPr wrap="square">
            <a:spAutoFit/>
          </a:bodyPr>
          <a:lstStyle/>
          <a:p>
            <a:pPr algn="just" eaLnBrk="0" hangingPunct="0"/>
            <a:r>
              <a:rPr lang="ru-RU" sz="2000" dirty="0" smtClean="0">
                <a:solidFill>
                  <a:srgbClr val="002060"/>
                </a:solidFill>
                <a:latin typeface="Times New Roman" pitchFamily="18" charset="0"/>
                <a:ea typeface="Times New Roman" pitchFamily="18" charset="0"/>
                <a:cs typeface="Times New Roman" pitchFamily="18" charset="0"/>
              </a:rPr>
              <a:t>11 февраля 1943 г. Сталин подписал постановление Правительства СССР об организации работ по использованию атомной энергии в военных целях. Возглавил это дело В.М. Молотов. По рекомендации А.Ф. Иоффе общее научное руководство было поручено И.В. Курчатову. </a:t>
            </a:r>
          </a:p>
          <a:p>
            <a:pPr algn="just" eaLnBrk="0" hangingPunct="0"/>
            <a:r>
              <a:rPr lang="ru-RU" sz="2000" dirty="0" smtClean="0">
                <a:solidFill>
                  <a:srgbClr val="002060"/>
                </a:solidFill>
                <a:latin typeface="Times New Roman" pitchFamily="18" charset="0"/>
                <a:ea typeface="Times New Roman" pitchFamily="18" charset="0"/>
                <a:cs typeface="Times New Roman" pitchFamily="18" charset="0"/>
              </a:rPr>
              <a:t>Ю.Б. Харитон возглавил исследования по созданию конструкции ядерного заряда. </a:t>
            </a:r>
            <a:endParaRPr lang="ru-RU" sz="2000" dirty="0">
              <a:solidFill>
                <a:srgbClr val="002060"/>
              </a:solidFill>
              <a:latin typeface="Times New Roman" pitchFamily="18" charset="0"/>
              <a:ea typeface="Times New Roman" pitchFamily="18" charset="0"/>
              <a:cs typeface="Times New Roman" pitchFamily="18" charset="0"/>
            </a:endParaRPr>
          </a:p>
        </p:txBody>
      </p:sp>
      <p:sp>
        <p:nvSpPr>
          <p:cNvPr id="16" name="Прямоугольник 15"/>
          <p:cNvSpPr/>
          <p:nvPr/>
        </p:nvSpPr>
        <p:spPr>
          <a:xfrm>
            <a:off x="1643042" y="285728"/>
            <a:ext cx="4445512" cy="646331"/>
          </a:xfrm>
          <a:prstGeom prst="rect">
            <a:avLst/>
          </a:prstGeom>
        </p:spPr>
        <p:txBody>
          <a:bodyPr wrap="none">
            <a:spAutoFit/>
          </a:bodyPr>
          <a:lstStyle/>
          <a:p>
            <a:r>
              <a:rPr lang="ru-RU" sz="3600" b="1" i="1" u="sng" dirty="0" smtClean="0">
                <a:solidFill>
                  <a:srgbClr val="FF0000"/>
                </a:solidFill>
                <a:latin typeface="Times New Roman" pitchFamily="18" charset="0"/>
                <a:cs typeface="Times New Roman" pitchFamily="18" charset="0"/>
              </a:rPr>
              <a:t>Ядерная энергетика.</a:t>
            </a:r>
            <a:endParaRPr lang="ru-RU" sz="3600" b="1" i="1" dirty="0">
              <a:latin typeface="Times New Roman" pitchFamily="18" charset="0"/>
              <a:cs typeface="Times New Roman" pitchFamily="18" charset="0"/>
            </a:endParaRPr>
          </a:p>
        </p:txBody>
      </p:sp>
      <p:pic>
        <p:nvPicPr>
          <p:cNvPr id="2052" name="Picture 4" descr="http://www.atomic-energy.ru/files/images/2014/02/hariton.jpg"/>
          <p:cNvPicPr>
            <a:picLocks noChangeAspect="1" noChangeArrowheads="1"/>
          </p:cNvPicPr>
          <p:nvPr/>
        </p:nvPicPr>
        <p:blipFill>
          <a:blip r:embed="rId2"/>
          <a:srcRect/>
          <a:stretch>
            <a:fillRect/>
          </a:stretch>
        </p:blipFill>
        <p:spPr bwMode="auto">
          <a:xfrm>
            <a:off x="428596" y="3357562"/>
            <a:ext cx="1679513" cy="2428892"/>
          </a:xfrm>
          <a:prstGeom prst="rect">
            <a:avLst/>
          </a:prstGeom>
          <a:ln>
            <a:noFill/>
          </a:ln>
          <a:effectLst>
            <a:outerShdw blurRad="292100" dist="139700" dir="2700000" algn="tl" rotWithShape="0">
              <a:srgbClr val="333333">
                <a:alpha val="65000"/>
              </a:srgbClr>
            </a:outerShdw>
          </a:effectLst>
        </p:spPr>
      </p:pic>
      <p:pic>
        <p:nvPicPr>
          <p:cNvPr id="2054" name="Picture 6" descr="http://www.proza.ru/pics/2013/08/03/1328.jpg"/>
          <p:cNvPicPr>
            <a:picLocks noChangeAspect="1" noChangeArrowheads="1"/>
          </p:cNvPicPr>
          <p:nvPr/>
        </p:nvPicPr>
        <p:blipFill>
          <a:blip r:embed="rId3" cstate="email"/>
          <a:srcRect/>
          <a:stretch>
            <a:fillRect/>
          </a:stretch>
        </p:blipFill>
        <p:spPr bwMode="auto">
          <a:xfrm>
            <a:off x="6858016" y="3429000"/>
            <a:ext cx="1785950" cy="2428488"/>
          </a:xfrm>
          <a:prstGeom prst="rect">
            <a:avLst/>
          </a:prstGeom>
          <a:ln>
            <a:noFill/>
          </a:ln>
          <a:effectLst>
            <a:outerShdw blurRad="292100" dist="139700" dir="2700000" algn="tl" rotWithShape="0">
              <a:srgbClr val="333333">
                <a:alpha val="65000"/>
              </a:srgbClr>
            </a:outerShdw>
          </a:effectLst>
        </p:spPr>
      </p:pic>
      <p:sp>
        <p:nvSpPr>
          <p:cNvPr id="23" name="Прямоугольник 22"/>
          <p:cNvSpPr/>
          <p:nvPr/>
        </p:nvSpPr>
        <p:spPr>
          <a:xfrm>
            <a:off x="2286000" y="3105835"/>
            <a:ext cx="4572000" cy="1015663"/>
          </a:xfrm>
          <a:prstGeom prst="rect">
            <a:avLst/>
          </a:prstGeom>
        </p:spPr>
        <p:txBody>
          <a:bodyPr>
            <a:spAutoFit/>
          </a:bodyPr>
          <a:lstStyle/>
          <a:p>
            <a:pPr algn="just"/>
            <a:r>
              <a:rPr lang="ru-RU" sz="2000" dirty="0" smtClean="0">
                <a:solidFill>
                  <a:srgbClr val="002060"/>
                </a:solidFill>
              </a:rPr>
              <a:t> </a:t>
            </a:r>
            <a:r>
              <a:rPr lang="ru-RU" sz="2000" dirty="0" smtClean="0">
                <a:solidFill>
                  <a:srgbClr val="002060"/>
                </a:solidFill>
                <a:latin typeface="Times New Roman" panose="02020603050405020304" pitchFamily="18" charset="0"/>
                <a:cs typeface="Times New Roman" panose="02020603050405020304" pitchFamily="18" charset="0"/>
              </a:rPr>
              <a:t>29 августа 1949 года был произведён </a:t>
            </a:r>
            <a:r>
              <a:rPr lang="ru-RU" sz="2000" u="sng" dirty="0" smtClean="0">
                <a:solidFill>
                  <a:srgbClr val="002060"/>
                </a:solidFill>
                <a:latin typeface="Times New Roman" panose="02020603050405020304" pitchFamily="18" charset="0"/>
                <a:cs typeface="Times New Roman" panose="02020603050405020304" pitchFamily="18" charset="0"/>
              </a:rPr>
              <a:t>взрыв первой советской атомной бомбы</a:t>
            </a:r>
            <a:r>
              <a:rPr lang="ru-RU" sz="2000" dirty="0" smtClean="0">
                <a:solidFill>
                  <a:srgbClr val="002060"/>
                </a:solidFill>
                <a:latin typeface="Times New Roman" panose="02020603050405020304" pitchFamily="18" charset="0"/>
                <a:cs typeface="Times New Roman" panose="02020603050405020304" pitchFamily="18" charset="0"/>
              </a:rPr>
              <a:t>.</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2428860" y="4143380"/>
            <a:ext cx="4143404" cy="1631216"/>
          </a:xfrm>
          <a:prstGeom prst="rect">
            <a:avLst/>
          </a:prstGeom>
        </p:spPr>
        <p:txBody>
          <a:bodyPr wrap="square">
            <a:spAutoFit/>
          </a:bodyPr>
          <a:lstStyle/>
          <a:p>
            <a:pPr algn="just"/>
            <a:r>
              <a:rPr lang="ru-RU" sz="2000" dirty="0" smtClean="0">
                <a:solidFill>
                  <a:srgbClr val="002060"/>
                </a:solidFill>
                <a:latin typeface="Times New Roman" panose="02020603050405020304" pitchFamily="18" charset="0"/>
                <a:cs typeface="Times New Roman" panose="02020603050405020304" pitchFamily="18" charset="0"/>
              </a:rPr>
              <a:t>Под руководством Курчатова была разработана также первая в  мире водородная бомба ,  подорванная </a:t>
            </a:r>
            <a:r>
              <a:rPr lang="ru-RU" sz="2000" u="sng" dirty="0" smtClean="0">
                <a:solidFill>
                  <a:srgbClr val="002060"/>
                </a:solidFill>
                <a:latin typeface="Times New Roman" panose="02020603050405020304" pitchFamily="18" charset="0"/>
                <a:cs typeface="Times New Roman" panose="02020603050405020304" pitchFamily="18" charset="0"/>
              </a:rPr>
              <a:t>12 августа</a:t>
            </a:r>
            <a:r>
              <a:rPr lang="ru-RU" sz="2000" dirty="0" smtClean="0">
                <a:solidFill>
                  <a:srgbClr val="002060"/>
                </a:solidFill>
                <a:latin typeface="Times New Roman" panose="02020603050405020304" pitchFamily="18" charset="0"/>
                <a:cs typeface="Times New Roman" panose="02020603050405020304" pitchFamily="18" charset="0"/>
              </a:rPr>
              <a:t> 1953 года на полигоне в Семипалатинске.</a:t>
            </a:r>
            <a:endParaRPr lang="ru-RU" sz="2000" dirty="0">
              <a:solidFill>
                <a:srgbClr val="00206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6201591" y="5929330"/>
            <a:ext cx="2942409" cy="369332"/>
          </a:xfrm>
          <a:prstGeom prst="rect">
            <a:avLst/>
          </a:prstGeom>
        </p:spPr>
        <p:txBody>
          <a:bodyPr wrap="none">
            <a:spAutoFit/>
          </a:bodyPr>
          <a:lstStyle/>
          <a:p>
            <a:r>
              <a:rPr lang="ru-RU" dirty="0" smtClean="0">
                <a:solidFill>
                  <a:srgbClr val="002060"/>
                </a:solidFill>
                <a:latin typeface="Times New Roman" pitchFamily="18" charset="0"/>
                <a:cs typeface="Times New Roman" pitchFamily="18" charset="0"/>
              </a:rPr>
              <a:t>Игорь Васильевич Курчатов</a:t>
            </a:r>
            <a:endParaRPr lang="ru-RU" dirty="0">
              <a:solidFill>
                <a:srgbClr val="002060"/>
              </a:solidFill>
              <a:latin typeface="Times New Roman" pitchFamily="18" charset="0"/>
              <a:cs typeface="Times New Roman" pitchFamily="18" charset="0"/>
            </a:endParaRPr>
          </a:p>
        </p:txBody>
      </p:sp>
      <p:sp>
        <p:nvSpPr>
          <p:cNvPr id="12" name="Прямоугольник 11"/>
          <p:cNvSpPr/>
          <p:nvPr/>
        </p:nvSpPr>
        <p:spPr>
          <a:xfrm>
            <a:off x="214282" y="5786454"/>
            <a:ext cx="2794739" cy="369332"/>
          </a:xfrm>
          <a:prstGeom prst="rect">
            <a:avLst/>
          </a:prstGeom>
        </p:spPr>
        <p:txBody>
          <a:bodyPr wrap="none">
            <a:spAutoFit/>
          </a:bodyPr>
          <a:lstStyle/>
          <a:p>
            <a:r>
              <a:rPr lang="ru-RU" dirty="0" smtClean="0">
                <a:solidFill>
                  <a:srgbClr val="002060"/>
                </a:solidFill>
                <a:latin typeface="Times New Roman" pitchFamily="18" charset="0"/>
                <a:cs typeface="Times New Roman" pitchFamily="18" charset="0"/>
              </a:rPr>
              <a:t>Юлий Борисович Харитон</a:t>
            </a:r>
            <a:endParaRPr lang="ru-RU" dirty="0">
              <a:solidFill>
                <a:srgbClr val="00206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57126" y="908720"/>
            <a:ext cx="8786874" cy="5232202"/>
          </a:xfrm>
          <a:prstGeom prst="rect">
            <a:avLst/>
          </a:prstGeom>
          <a:noFill/>
          <a:ln w="9525">
            <a:noFill/>
            <a:miter lim="800000"/>
            <a:headEnd/>
            <a:tailEnd/>
          </a:ln>
        </p:spPr>
        <p:txBody>
          <a:bodyPr wrap="square">
            <a:spAutoFit/>
          </a:bodyPr>
          <a:lstStyle/>
          <a:p>
            <a:pPr algn="ctr"/>
            <a:r>
              <a:rPr lang="ru-RU" sz="2400" i="1" u="sng" dirty="0">
                <a:latin typeface="Times New Roman" pitchFamily="18" charset="0"/>
                <a:cs typeface="Times New Roman" pitchFamily="18" charset="0"/>
              </a:rPr>
              <a:t>Посмотрим на </a:t>
            </a:r>
            <a:r>
              <a:rPr lang="ru-RU" sz="2400" i="1" u="sng" dirty="0" smtClean="0">
                <a:latin typeface="Times New Roman" pitchFamily="18" charset="0"/>
                <a:cs typeface="Times New Roman" pitchFamily="18" charset="0"/>
              </a:rPr>
              <a:t>некоторые  </a:t>
            </a:r>
            <a:r>
              <a:rPr lang="ru-RU" sz="2400" i="1" u="sng" dirty="0">
                <a:latin typeface="Times New Roman" pitchFamily="18" charset="0"/>
                <a:cs typeface="Times New Roman" pitchFamily="18" charset="0"/>
              </a:rPr>
              <a:t>цифры и </a:t>
            </a:r>
            <a:r>
              <a:rPr lang="ru-RU" sz="2400" i="1" u="sng" dirty="0" smtClean="0">
                <a:latin typeface="Times New Roman" pitchFamily="18" charset="0"/>
                <a:cs typeface="Times New Roman" pitchFamily="18" charset="0"/>
              </a:rPr>
              <a:t>факты </a:t>
            </a:r>
          </a:p>
          <a:p>
            <a:pPr algn="ctr"/>
            <a:r>
              <a:rPr lang="ru-RU" sz="2400" i="1" u="sng" dirty="0" smtClean="0">
                <a:latin typeface="Times New Roman" pitchFamily="18" charset="0"/>
                <a:cs typeface="Times New Roman" pitchFamily="18" charset="0"/>
              </a:rPr>
              <a:t>по статистическим </a:t>
            </a:r>
            <a:r>
              <a:rPr lang="ru-RU" sz="2400" i="1" u="sng" dirty="0">
                <a:latin typeface="Times New Roman" pitchFamily="18" charset="0"/>
                <a:cs typeface="Times New Roman" pitchFamily="18" charset="0"/>
              </a:rPr>
              <a:t>сводкам</a:t>
            </a:r>
            <a:r>
              <a:rPr lang="ru-RU" sz="2400" dirty="0">
                <a:latin typeface="Times New Roman" pitchFamily="18" charset="0"/>
                <a:cs typeface="Times New Roman" pitchFamily="18" charset="0"/>
              </a:rPr>
              <a:t>:</a:t>
            </a: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1" u="sng" dirty="0" smtClean="0">
                <a:latin typeface="Times New Roman" pitchFamily="18" charset="0"/>
                <a:cs typeface="Times New Roman" pitchFamily="18" charset="0"/>
              </a:rPr>
              <a:t>к </a:t>
            </a:r>
            <a:r>
              <a:rPr lang="ru-RU" sz="2000" b="1" u="sng" dirty="0">
                <a:latin typeface="Times New Roman" pitchFamily="18" charset="0"/>
                <a:cs typeface="Times New Roman" pitchFamily="18" charset="0"/>
              </a:rPr>
              <a:t>началу</a:t>
            </a:r>
            <a:r>
              <a:rPr lang="ru-RU" sz="2000" dirty="0">
                <a:latin typeface="Times New Roman" pitchFamily="18" charset="0"/>
                <a:cs typeface="Times New Roman" pitchFamily="18" charset="0"/>
              </a:rPr>
              <a:t> Великой Отечественной войны промышленная база фашисткой Германии вместе с базой её союзников и порабощённых стран превышала советскую в 1,5 – 2 раза, а в 1942 г. в связи с захватом богатейших районов СССР – в 3-4 раза;</a:t>
            </a: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Советский Союз </a:t>
            </a:r>
            <a:r>
              <a:rPr lang="ru-RU" sz="2000" dirty="0" smtClean="0">
                <a:latin typeface="Times New Roman" pitchFamily="18" charset="0"/>
                <a:cs typeface="Times New Roman" pitchFamily="18" charset="0"/>
              </a:rPr>
              <a:t>превзошёл противника </a:t>
            </a:r>
            <a:r>
              <a:rPr lang="ru-RU" sz="2000" dirty="0" smtClean="0">
                <a:latin typeface="Times New Roman" pitchFamily="18" charset="0"/>
                <a:cs typeface="Times New Roman" pitchFamily="18" charset="0"/>
              </a:rPr>
              <a:t>в </a:t>
            </a:r>
            <a:r>
              <a:rPr lang="ru-RU" sz="2000" dirty="0">
                <a:latin typeface="Times New Roman" pitchFamily="18" charset="0"/>
                <a:cs typeface="Times New Roman" pitchFamily="18" charset="0"/>
              </a:rPr>
              <a:t>производстве военной техники: по орудиям – более чем в 2 раза, по танкам и самоходным артиллерийским установкам (САУ) – почти в 2 раза, по самолётам – в 1,7 раза, по автоматам и миномётам – в 5 раз;</a:t>
            </a: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1" u="sng" dirty="0" smtClean="0">
                <a:latin typeface="Times New Roman" pitchFamily="18" charset="0"/>
                <a:cs typeface="Times New Roman" pitchFamily="18" charset="0"/>
              </a:rPr>
              <a:t>в </a:t>
            </a:r>
            <a:r>
              <a:rPr lang="ru-RU" sz="2000" b="1" u="sng" dirty="0">
                <a:latin typeface="Times New Roman" pitchFamily="18" charset="0"/>
                <a:cs typeface="Times New Roman" pitchFamily="18" charset="0"/>
              </a:rPr>
              <a:t>январе 1945 </a:t>
            </a:r>
            <a:r>
              <a:rPr lang="ru-RU" sz="2000" dirty="0">
                <a:latin typeface="Times New Roman" pitchFamily="18" charset="0"/>
                <a:cs typeface="Times New Roman" pitchFamily="18" charset="0"/>
              </a:rPr>
              <a:t>г. мы имели в 2,8 раза больше </a:t>
            </a:r>
            <a:r>
              <a:rPr lang="ru-RU" sz="2000" dirty="0" smtClean="0">
                <a:latin typeface="Times New Roman" pitchFamily="18" charset="0"/>
                <a:cs typeface="Times New Roman" pitchFamily="18" charset="0"/>
              </a:rPr>
              <a:t>танков, </a:t>
            </a:r>
            <a:r>
              <a:rPr lang="ru-RU" sz="2000" dirty="0">
                <a:latin typeface="Times New Roman" pitchFamily="18" charset="0"/>
                <a:cs typeface="Times New Roman" pitchFamily="18" charset="0"/>
              </a:rPr>
              <a:t>чем гитлеровцы, в 3,2 раза больше артиллерии и миномётов, в 7,4 раза больше авиации;</a:t>
            </a:r>
          </a:p>
          <a:p>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300"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в </a:t>
            </a:r>
            <a:r>
              <a:rPr lang="ru-RU" sz="23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ходе войны было проведено не просто оснащение техникой нашей многомиллионной армии, но и её полное </a:t>
            </a:r>
            <a:r>
              <a:rPr lang="ru-RU" sz="2300"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перевооружение</a:t>
            </a:r>
            <a:r>
              <a:rPr lang="ru-RU" sz="2000" dirty="0">
                <a:latin typeface="Times New Roman" pitchFamily="18" charset="0"/>
                <a:cs typeface="Times New Roman" pitchFamily="18" charset="0"/>
              </a:rPr>
              <a:t>.</a:t>
            </a:r>
            <a:r>
              <a:rPr lang="ru-RU" sz="2000" dirty="0" smtClean="0">
                <a:latin typeface="Times New Roman" pitchFamily="18" charset="0"/>
                <a:cs typeface="Times New Roman" pitchFamily="18" charset="0"/>
              </a:rPr>
              <a:t> </a:t>
            </a:r>
          </a:p>
          <a:p>
            <a:endParaRPr lang="ru-RU" sz="2000" dirty="0">
              <a:latin typeface="Times New Roman" pitchFamily="18" charset="0"/>
              <a:cs typeface="Times New Roman" pitchFamily="18" charset="0"/>
            </a:endParaRPr>
          </a:p>
          <a:p>
            <a:pPr algn="ctr"/>
            <a:r>
              <a:rPr lang="ru-RU" sz="2000" b="1" dirty="0">
                <a:solidFill>
                  <a:srgbClr val="FF0000"/>
                </a:solidFill>
                <a:latin typeface="Times New Roman" pitchFamily="18" charset="0"/>
                <a:cs typeface="Times New Roman" pitchFamily="18" charset="0"/>
              </a:rPr>
              <a:t>Т</a:t>
            </a:r>
            <a:r>
              <a:rPr lang="ru-RU" sz="2000" b="1" dirty="0" smtClean="0">
                <a:solidFill>
                  <a:srgbClr val="FF0000"/>
                </a:solidFill>
                <a:latin typeface="Times New Roman" pitchFamily="18" charset="0"/>
                <a:cs typeface="Times New Roman" pitchFamily="18" charset="0"/>
              </a:rPr>
              <a:t>аких </a:t>
            </a:r>
            <a:r>
              <a:rPr lang="ru-RU" sz="2000" b="1" dirty="0">
                <a:solidFill>
                  <a:srgbClr val="FF0000"/>
                </a:solidFill>
                <a:latin typeface="Times New Roman" pitchFamily="18" charset="0"/>
                <a:cs typeface="Times New Roman" pitchFamily="18" charset="0"/>
              </a:rPr>
              <a:t>фактов история до этого не </a:t>
            </a:r>
            <a:r>
              <a:rPr lang="ru-RU" sz="2000" b="1" dirty="0" smtClean="0">
                <a:solidFill>
                  <a:srgbClr val="FF0000"/>
                </a:solidFill>
                <a:latin typeface="Times New Roman" pitchFamily="18" charset="0"/>
                <a:cs typeface="Times New Roman" pitchFamily="18" charset="0"/>
              </a:rPr>
              <a:t>знала!</a:t>
            </a:r>
            <a:endParaRPr lang="ru-RU" sz="2000" b="1" dirty="0">
              <a:solidFill>
                <a:srgbClr val="FF000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yphoto.nnov.ru/img/zh9w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Скругленный прямоугольник 3"/>
          <p:cNvSpPr/>
          <p:nvPr/>
        </p:nvSpPr>
        <p:spPr>
          <a:xfrm>
            <a:off x="285720" y="5286388"/>
            <a:ext cx="8715436" cy="1428760"/>
          </a:xfrm>
          <a:prstGeom prst="round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285720" y="5357826"/>
            <a:ext cx="8715436" cy="1323439"/>
          </a:xfrm>
          <a:prstGeom prst="rect">
            <a:avLst/>
          </a:prstGeom>
        </p:spPr>
        <p:txBody>
          <a:bodyPr wrap="square">
            <a:spAutoFit/>
          </a:bodyPr>
          <a:lstStyle/>
          <a:p>
            <a:pPr algn="just" eaLnBrk="0" hangingPunct="0"/>
            <a:r>
              <a:rPr lang="ru-RU" sz="2000" dirty="0" smtClean="0">
                <a:solidFill>
                  <a:srgbClr val="002060"/>
                </a:solidFill>
                <a:latin typeface="Times New Roman" pitchFamily="18" charset="0"/>
                <a:cs typeface="Times New Roman" pitchFamily="18" charset="0"/>
              </a:rPr>
              <a:t>После войны немцы признали, что наши наука и техника были на высоте требований, которые предъявило время. И действительно, советские ученые, в частности физики, самым непосредственным образом исполнили свой патриотический долг помощи фронту.</a:t>
            </a:r>
            <a:r>
              <a:rPr lang="en-US" sz="2000" dirty="0" smtClean="0">
                <a:solidFill>
                  <a:srgbClr val="002060"/>
                </a:solidFill>
                <a:latin typeface="Times New Roman" pitchFamily="18" charset="0"/>
                <a:cs typeface="Times New Roman" pitchFamily="18" charset="0"/>
              </a:rPr>
              <a:t> </a:t>
            </a:r>
            <a:endParaRPr lang="ru-RU" sz="2000" dirty="0">
              <a:solidFill>
                <a:srgbClr val="002060"/>
              </a:solidFill>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мама\Documents\физика и война\ae36dd01ee6763392175aa067fe.jpg">
            <a:hlinkClick r:id="rId2" action="ppaction://hlinkfile"/>
          </p:cNvPr>
          <p:cNvPicPr>
            <a:picLocks noChangeAspect="1" noChangeArrowheads="1"/>
          </p:cNvPicPr>
          <p:nvPr/>
        </p:nvPicPr>
        <p:blipFill>
          <a:blip r:embed="rId3" cstate="email"/>
          <a:srcRect/>
          <a:stretch>
            <a:fillRect/>
          </a:stretch>
        </p:blipFill>
        <p:spPr bwMode="auto">
          <a:xfrm>
            <a:off x="285720" y="1000108"/>
            <a:ext cx="3088720" cy="4071942"/>
          </a:xfrm>
          <a:prstGeom prst="rect">
            <a:avLst/>
          </a:prstGeom>
          <a:ln>
            <a:noFill/>
          </a:ln>
          <a:effectLst>
            <a:outerShdw blurRad="292100" dist="139700" dir="2700000" algn="tl" rotWithShape="0">
              <a:srgbClr val="333333">
                <a:alpha val="65000"/>
              </a:srgbClr>
            </a:outerShdw>
          </a:effectLst>
        </p:spPr>
      </p:pic>
      <p:sp>
        <p:nvSpPr>
          <p:cNvPr id="3" name="Прямоугольник 2"/>
          <p:cNvSpPr/>
          <p:nvPr/>
        </p:nvSpPr>
        <p:spPr>
          <a:xfrm>
            <a:off x="3857620" y="3429000"/>
            <a:ext cx="5072066" cy="1015663"/>
          </a:xfrm>
          <a:prstGeom prst="rect">
            <a:avLst/>
          </a:prstGeom>
        </p:spPr>
        <p:txBody>
          <a:bodyPr wrap="square">
            <a:spAutoFit/>
          </a:bodyPr>
          <a:lstStyle/>
          <a:p>
            <a:pPr algn="ctr" eaLnBrk="0" hangingPunct="0"/>
            <a:r>
              <a:rPr lang="ru-RU" sz="2000" dirty="0" smtClean="0">
                <a:solidFill>
                  <a:srgbClr val="002060"/>
                </a:solidFill>
                <a:latin typeface="Times New Roman" pitchFamily="18" charset="0"/>
                <a:cs typeface="Times New Roman" pitchFamily="18" charset="0"/>
              </a:rPr>
              <a:t>Оставшиеся в живых должны помнить, а их внуки и потомки – знать, какой ценой она была завоёвана.</a:t>
            </a:r>
            <a:endParaRPr lang="ru-RU" sz="2000" dirty="0">
              <a:latin typeface="Times New Roman" pitchFamily="18" charset="0"/>
              <a:cs typeface="Times New Roman" pitchFamily="18" charset="0"/>
            </a:endParaRPr>
          </a:p>
        </p:txBody>
      </p:sp>
      <p:sp>
        <p:nvSpPr>
          <p:cNvPr id="4" name="Прямоугольник 3"/>
          <p:cNvSpPr/>
          <p:nvPr/>
        </p:nvSpPr>
        <p:spPr>
          <a:xfrm>
            <a:off x="3929058" y="1571612"/>
            <a:ext cx="4572000" cy="1569660"/>
          </a:xfrm>
          <a:prstGeom prst="rect">
            <a:avLst/>
          </a:prstGeom>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«Кто не уважает прошлого, </a:t>
            </a:r>
          </a:p>
          <a:p>
            <a:pPr algn="ctr"/>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тот лишен будущего…»</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Скругленный прямоугольник 11"/>
          <p:cNvSpPr/>
          <p:nvPr/>
        </p:nvSpPr>
        <p:spPr>
          <a:xfrm>
            <a:off x="714348" y="357166"/>
            <a:ext cx="5786478" cy="92869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785786" y="428604"/>
            <a:ext cx="5786462" cy="830997"/>
          </a:xfrm>
          <a:prstGeom prst="rect">
            <a:avLst/>
          </a:prstGeom>
        </p:spPr>
        <p:txBody>
          <a:bodyPr wrap="square">
            <a:spAutoFit/>
          </a:bodyPr>
          <a:lstStyle/>
          <a:p>
            <a:r>
              <a:rPr lang="ru-RU" sz="2400" b="1" i="1" u="sng" dirty="0" smtClean="0">
                <a:solidFill>
                  <a:srgbClr val="C00000"/>
                </a:solidFill>
                <a:latin typeface="Times New Roman" pitchFamily="18" charset="0"/>
                <a:cs typeface="Times New Roman" pitchFamily="18" charset="0"/>
              </a:rPr>
              <a:t>Разработки теории взрыва,  получения порохов и взрывчатых веществ. </a:t>
            </a:r>
            <a:endParaRPr lang="ru-RU" sz="2400" dirty="0">
              <a:latin typeface="Times New Roman" pitchFamily="18" charset="0"/>
              <a:cs typeface="Times New Roman" pitchFamily="18" charset="0"/>
            </a:endParaRPr>
          </a:p>
        </p:txBody>
      </p:sp>
      <p:sp>
        <p:nvSpPr>
          <p:cNvPr id="14" name="Прямоугольник 13"/>
          <p:cNvSpPr/>
          <p:nvPr/>
        </p:nvSpPr>
        <p:spPr>
          <a:xfrm>
            <a:off x="107504" y="1357298"/>
            <a:ext cx="6464744" cy="2554545"/>
          </a:xfrm>
          <a:prstGeom prst="rect">
            <a:avLst/>
          </a:prstGeom>
        </p:spPr>
        <p:txBody>
          <a:bodyPr wrap="square">
            <a:spAutoFit/>
          </a:bodyPr>
          <a:lstStyle/>
          <a:p>
            <a:pPr marL="342900" indent="-342900" fontAlgn="base">
              <a:spcBef>
                <a:spcPct val="20000"/>
              </a:spcBef>
              <a:spcAft>
                <a:spcPct val="0"/>
              </a:spcAft>
              <a:defRPr/>
            </a:pPr>
            <a:r>
              <a:rPr lang="ru-RU" sz="2000" dirty="0" smtClean="0">
                <a:latin typeface="Times New Roman" pitchFamily="18" charset="0"/>
                <a:cs typeface="Times New Roman" pitchFamily="18" charset="0"/>
              </a:rPr>
              <a:t>      Академик Ю.Г. </a:t>
            </a:r>
            <a:r>
              <a:rPr lang="ru-RU" sz="2000" dirty="0" err="1" smtClean="0">
                <a:latin typeface="Times New Roman" pitchFamily="18" charset="0"/>
                <a:cs typeface="Times New Roman" pitchFamily="18" charset="0"/>
              </a:rPr>
              <a:t>Мамедалиев</a:t>
            </a:r>
            <a:r>
              <a:rPr lang="ru-RU" sz="2000" dirty="0" smtClean="0">
                <a:latin typeface="Times New Roman" pitchFamily="18" charset="0"/>
                <a:cs typeface="Times New Roman" pitchFamily="18" charset="0"/>
              </a:rPr>
              <a:t> в 1941 г. выполнил работу  по синтезу толуола. Его использовали для получения </a:t>
            </a:r>
            <a:r>
              <a:rPr lang="ru-RU" sz="2000" dirty="0" smtClean="0">
                <a:latin typeface="Times New Roman" pitchFamily="18" charset="0"/>
                <a:cs typeface="Times New Roman" pitchFamily="18" charset="0"/>
              </a:rPr>
              <a:t>тротила, который  </a:t>
            </a:r>
            <a:r>
              <a:rPr lang="ru-RU" sz="2000" dirty="0" smtClean="0">
                <a:latin typeface="Times New Roman" pitchFamily="18" charset="0"/>
                <a:cs typeface="Times New Roman" pitchFamily="18" charset="0"/>
              </a:rPr>
              <a:t>легко </a:t>
            </a:r>
            <a:r>
              <a:rPr lang="ru-RU" sz="2000" dirty="0" smtClean="0">
                <a:latin typeface="Times New Roman" pitchFamily="18" charset="0"/>
                <a:cs typeface="Times New Roman" pitchFamily="18" charset="0"/>
              </a:rPr>
              <a:t>взрывается </a:t>
            </a:r>
            <a:r>
              <a:rPr lang="ru-RU" sz="2000" dirty="0" smtClean="0">
                <a:latin typeface="Times New Roman" pitchFamily="18" charset="0"/>
                <a:cs typeface="Times New Roman" pitchFamily="18" charset="0"/>
              </a:rPr>
              <a:t>при механических воздействиях. Материал использовали для производства взрывчатых  веществ, </a:t>
            </a:r>
            <a:r>
              <a:rPr lang="ru-RU" sz="2000" u="sng" dirty="0" smtClean="0">
                <a:latin typeface="Times New Roman" pitchFamily="18" charset="0"/>
                <a:cs typeface="Times New Roman" pitchFamily="18" charset="0"/>
              </a:rPr>
              <a:t>зарядов к разрывным снарядам, подводным минам, торпедам</a:t>
            </a:r>
            <a:r>
              <a:rPr lang="ru-RU" sz="2000" dirty="0" smtClean="0">
                <a:latin typeface="Times New Roman" pitchFamily="18" charset="0"/>
                <a:cs typeface="Times New Roman" pitchFamily="18" charset="0"/>
              </a:rPr>
              <a:t>. Во время Второй мировой войны его было произведено около 1 млн. т.</a:t>
            </a:r>
          </a:p>
        </p:txBody>
      </p:sp>
      <p:pic>
        <p:nvPicPr>
          <p:cNvPr id="24578" name="Picture 2" descr="https://upload.wikimedia.org/wikipedia/commons/8/8c/1996_The_90th_Anniversary_of_anacademician_Yusif_Mammadaliyev.jpg"/>
          <p:cNvPicPr>
            <a:picLocks noChangeAspect="1" noChangeArrowheads="1"/>
          </p:cNvPicPr>
          <p:nvPr/>
        </p:nvPicPr>
        <p:blipFill>
          <a:blip r:embed="rId2" cstate="email"/>
          <a:srcRect/>
          <a:stretch>
            <a:fillRect/>
          </a:stretch>
        </p:blipFill>
        <p:spPr bwMode="auto">
          <a:xfrm>
            <a:off x="6500826" y="1844824"/>
            <a:ext cx="2345807" cy="3370126"/>
          </a:xfrm>
          <a:prstGeom prst="rect">
            <a:avLst/>
          </a:prstGeom>
          <a:noFill/>
        </p:spPr>
      </p:pic>
      <p:pic>
        <p:nvPicPr>
          <p:cNvPr id="24582" name="Picture 6" descr="http://kray.ck.ua/media/k2/items/cache/25bfba7431836cae20efc2f79f1f821d_XL.jpg"/>
          <p:cNvPicPr>
            <a:picLocks noChangeAspect="1" noChangeArrowheads="1"/>
          </p:cNvPicPr>
          <p:nvPr/>
        </p:nvPicPr>
        <p:blipFill>
          <a:blip r:embed="rId3" cstate="email"/>
          <a:srcRect/>
          <a:stretch>
            <a:fillRect/>
          </a:stretch>
        </p:blipFill>
        <p:spPr bwMode="auto">
          <a:xfrm>
            <a:off x="1428729" y="4243178"/>
            <a:ext cx="3143272" cy="2154887"/>
          </a:xfrm>
          <a:prstGeom prst="rect">
            <a:avLst/>
          </a:prstGeom>
          <a:noFill/>
        </p:spPr>
      </p:pic>
      <p:sp>
        <p:nvSpPr>
          <p:cNvPr id="17" name="Прямоугольник 16"/>
          <p:cNvSpPr/>
          <p:nvPr/>
        </p:nvSpPr>
        <p:spPr>
          <a:xfrm>
            <a:off x="6572264" y="5286388"/>
            <a:ext cx="1985095" cy="369332"/>
          </a:xfrm>
          <a:prstGeom prst="rect">
            <a:avLst/>
          </a:prstGeom>
        </p:spPr>
        <p:txBody>
          <a:bodyPr wrap="none">
            <a:spAutoFit/>
          </a:bodyPr>
          <a:lstStyle/>
          <a:p>
            <a:r>
              <a:rPr lang="ru-RU" dirty="0" smtClean="0">
                <a:solidFill>
                  <a:srgbClr val="002060"/>
                </a:solidFill>
                <a:latin typeface="Times New Roman" pitchFamily="18" charset="0"/>
                <a:cs typeface="Times New Roman" pitchFamily="18" charset="0"/>
              </a:rPr>
              <a:t>Ю.Г. </a:t>
            </a:r>
            <a:r>
              <a:rPr lang="ru-RU" dirty="0" err="1" smtClean="0">
                <a:solidFill>
                  <a:srgbClr val="002060"/>
                </a:solidFill>
                <a:latin typeface="Times New Roman" pitchFamily="18" charset="0"/>
                <a:cs typeface="Times New Roman" pitchFamily="18" charset="0"/>
              </a:rPr>
              <a:t>Мамедалиев</a:t>
            </a:r>
            <a:r>
              <a:rPr lang="ru-RU" dirty="0" smtClean="0">
                <a:solidFill>
                  <a:srgbClr val="002060"/>
                </a:solidFill>
                <a:latin typeface="Times New Roman" pitchFamily="18" charset="0"/>
                <a:cs typeface="Times New Roman" pitchFamily="18" charset="0"/>
              </a:rPr>
              <a:t> </a:t>
            </a:r>
            <a:endParaRPr lang="ru-RU" dirty="0"/>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2643174" y="285728"/>
            <a:ext cx="4572000" cy="1384995"/>
            <a:chOff x="2643174" y="285728"/>
            <a:chExt cx="4572000" cy="1384995"/>
          </a:xfrm>
        </p:grpSpPr>
        <p:sp>
          <p:nvSpPr>
            <p:cNvPr id="8" name="Скругленный прямоугольник 7"/>
            <p:cNvSpPr/>
            <p:nvPr/>
          </p:nvSpPr>
          <p:spPr>
            <a:xfrm>
              <a:off x="3000364" y="285728"/>
              <a:ext cx="3929090" cy="1143008"/>
            </a:xfrm>
            <a:prstGeom prst="roundRect">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2643174" y="285728"/>
              <a:ext cx="4572000" cy="1384995"/>
            </a:xfrm>
            <a:prstGeom prst="rect">
              <a:avLst/>
            </a:prstGeom>
          </p:spPr>
          <p:txBody>
            <a:bodyPr>
              <a:spAutoFit/>
            </a:bodyPr>
            <a:lstStyle/>
            <a:p>
              <a:pPr algn="ctr"/>
              <a:r>
                <a:rPr lang="ru-RU" sz="2800" b="1" i="1" u="sng" dirty="0" smtClean="0">
                  <a:solidFill>
                    <a:srgbClr val="C00000"/>
                  </a:solidFill>
                  <a:latin typeface="Times New Roman" pitchFamily="18" charset="0"/>
                  <a:cs typeface="Times New Roman" pitchFamily="18" charset="0"/>
                </a:rPr>
                <a:t>Рожденный в госпитальной палате.</a:t>
              </a:r>
              <a:r>
                <a:rPr lang="ru-RU" sz="2800" b="1" i="1" dirty="0" smtClean="0">
                  <a:solidFill>
                    <a:srgbClr val="C00000"/>
                  </a:solidFill>
                  <a:latin typeface="Times New Roman" pitchFamily="18" charset="0"/>
                  <a:cs typeface="Times New Roman" pitchFamily="18" charset="0"/>
                </a:rPr>
                <a:t/>
              </a:r>
              <a:br>
                <a:rPr lang="ru-RU" sz="2800" b="1" i="1" dirty="0" smtClean="0">
                  <a:solidFill>
                    <a:srgbClr val="C00000"/>
                  </a:solidFill>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grpSp>
      <p:sp>
        <p:nvSpPr>
          <p:cNvPr id="9" name="Прямоугольник 8"/>
          <p:cNvSpPr/>
          <p:nvPr/>
        </p:nvSpPr>
        <p:spPr>
          <a:xfrm>
            <a:off x="4643438" y="2071678"/>
            <a:ext cx="4500562" cy="1938992"/>
          </a:xfrm>
          <a:prstGeom prst="rect">
            <a:avLst/>
          </a:prstGeom>
        </p:spPr>
        <p:txBody>
          <a:bodyPr wrap="square">
            <a:spAutoFit/>
          </a:bodyPr>
          <a:lstStyle/>
          <a:p>
            <a:pPr eaLnBrk="0" hangingPunct="0"/>
            <a:r>
              <a:rPr lang="ru-RU" sz="2000" dirty="0" smtClean="0">
                <a:latin typeface="Times New Roman" pitchFamily="18" charset="0"/>
                <a:ea typeface="Times New Roman" pitchFamily="18" charset="0"/>
                <a:cs typeface="Times New Roman" pitchFamily="18" charset="0"/>
              </a:rPr>
              <a:t>Основное стрелковое оружие российской пехоты - автомат </a:t>
            </a:r>
          </a:p>
          <a:p>
            <a:pPr eaLnBrk="0" hangingPunct="0"/>
            <a:r>
              <a:rPr lang="ru-RU" sz="2000" dirty="0" smtClean="0">
                <a:latin typeface="Times New Roman" pitchFamily="18" charset="0"/>
                <a:ea typeface="Times New Roman" pitchFamily="18" charset="0"/>
                <a:cs typeface="Times New Roman" pitchFamily="18" charset="0"/>
              </a:rPr>
              <a:t>Калашникова. Разработка начата в 1943 году. Автомат создан  «солдатом для солдат», как говорят военные, в 1947 году. </a:t>
            </a:r>
            <a:endParaRPr lang="ru-RU" sz="2000" dirty="0">
              <a:latin typeface="Times New Roman" pitchFamily="18" charset="0"/>
              <a:ea typeface="Times New Roman" pitchFamily="18" charset="0"/>
              <a:cs typeface="Times New Roman" pitchFamily="18" charset="0"/>
            </a:endParaRPr>
          </a:p>
        </p:txBody>
      </p:sp>
      <p:sp>
        <p:nvSpPr>
          <p:cNvPr id="12" name="Прямоугольник 11"/>
          <p:cNvSpPr/>
          <p:nvPr/>
        </p:nvSpPr>
        <p:spPr>
          <a:xfrm>
            <a:off x="357158" y="4643446"/>
            <a:ext cx="8501090" cy="1323439"/>
          </a:xfrm>
          <a:prstGeom prst="rect">
            <a:avLst/>
          </a:prstGeom>
        </p:spPr>
        <p:txBody>
          <a:bodyPr wrap="square">
            <a:spAutoFit/>
          </a:bodyPr>
          <a:lstStyle/>
          <a:p>
            <a:r>
              <a:rPr lang="ru-RU" sz="2000" dirty="0" smtClean="0">
                <a:latin typeface="Times New Roman" pitchFamily="18" charset="0"/>
                <a:cs typeface="Times New Roman" pitchFamily="18" charset="0"/>
              </a:rPr>
              <a:t>В сентябре 1942 года, тяжело раненный в бою под Брянском, командир танка старший сержант М.Т. Калашников попадает в госпиталь. После излечения он получает шестимесячный отпуск по состоянию здоровья, и в эти месяцы начинает заниматься конструированием оружия.</a:t>
            </a:r>
            <a:endParaRPr lang="ru-RU" sz="2000" dirty="0">
              <a:latin typeface="Times New Roman" pitchFamily="18" charset="0"/>
              <a:cs typeface="Times New Roman" pitchFamily="18" charset="0"/>
            </a:endParaRPr>
          </a:p>
        </p:txBody>
      </p:sp>
      <p:pic>
        <p:nvPicPr>
          <p:cNvPr id="13" name="Picture 4" descr="http://www.mk.ru/upload/iblock_mk/475/4a/8a/43/DETAIL_PICTURE_645630.jpg"/>
          <p:cNvPicPr>
            <a:picLocks noChangeAspect="1" noChangeArrowheads="1"/>
          </p:cNvPicPr>
          <p:nvPr/>
        </p:nvPicPr>
        <p:blipFill>
          <a:blip r:embed="rId2" cstate="email"/>
          <a:srcRect/>
          <a:stretch>
            <a:fillRect/>
          </a:stretch>
        </p:blipFill>
        <p:spPr bwMode="auto">
          <a:xfrm>
            <a:off x="285720" y="1571612"/>
            <a:ext cx="3717384" cy="27860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ridus.ru/_ah/img/d-9MD2B_1XUKZ7V2VjiEZw"/>
          <p:cNvPicPr>
            <a:picLocks noChangeAspect="1" noChangeArrowheads="1"/>
          </p:cNvPicPr>
          <p:nvPr/>
        </p:nvPicPr>
        <p:blipFill>
          <a:blip r:embed="rId2" cstate="email"/>
          <a:srcRect/>
          <a:stretch>
            <a:fillRect/>
          </a:stretch>
        </p:blipFill>
        <p:spPr bwMode="auto">
          <a:xfrm>
            <a:off x="4999345" y="3000372"/>
            <a:ext cx="4144655" cy="2786130"/>
          </a:xfrm>
          <a:prstGeom prst="rect">
            <a:avLst/>
          </a:prstGeom>
          <a:ln>
            <a:noFill/>
          </a:ln>
          <a:effectLst>
            <a:outerShdw blurRad="292100" dist="139700" dir="2700000" algn="tl" rotWithShape="0">
              <a:srgbClr val="333333">
                <a:alpha val="65000"/>
              </a:srgbClr>
            </a:outerShdw>
          </a:effectLst>
        </p:spPr>
      </p:pic>
      <p:sp>
        <p:nvSpPr>
          <p:cNvPr id="4" name="Rectangle 1"/>
          <p:cNvSpPr>
            <a:spLocks noChangeArrowheads="1"/>
          </p:cNvSpPr>
          <p:nvPr/>
        </p:nvSpPr>
        <p:spPr bwMode="auto">
          <a:xfrm>
            <a:off x="214282" y="3286124"/>
            <a:ext cx="4714908" cy="2862322"/>
          </a:xfrm>
          <a:prstGeom prst="rect">
            <a:avLst/>
          </a:prstGeom>
          <a:noFill/>
          <a:ln w="9525">
            <a:noFill/>
            <a:miter lim="800000"/>
            <a:headEnd/>
            <a:tailEnd/>
          </a:ln>
        </p:spPr>
        <p:txBody>
          <a:bodyPr wrap="square" anchor="ctr">
            <a:spAutoFit/>
          </a:bodyPr>
          <a:lstStyle/>
          <a:p>
            <a:pPr eaLnBrk="0" hangingPunct="0"/>
            <a:r>
              <a:rPr lang="ru-RU" sz="2000" dirty="0" smtClean="0">
                <a:latin typeface="Times New Roman" pitchFamily="18" charset="0"/>
                <a:ea typeface="Times New Roman" pitchFamily="18" charset="0"/>
                <a:cs typeface="Times New Roman" pitchFamily="18" charset="0"/>
              </a:rPr>
              <a:t>Принят </a:t>
            </a:r>
            <a:r>
              <a:rPr lang="ru-RU" sz="2000" dirty="0">
                <a:latin typeface="Times New Roman" pitchFamily="18" charset="0"/>
                <a:ea typeface="Times New Roman" pitchFamily="18" charset="0"/>
                <a:cs typeface="Times New Roman" pitchFamily="18" charset="0"/>
              </a:rPr>
              <a:t>АК-47 на вооружение Советской Армии в 1949 году, </a:t>
            </a:r>
            <a:r>
              <a:rPr lang="ru-RU" sz="2000" dirty="0" smtClean="0">
                <a:latin typeface="Times New Roman" pitchFamily="18" charset="0"/>
                <a:ea typeface="Times New Roman" pitchFamily="18" charset="0"/>
                <a:cs typeface="Times New Roman" pitchFamily="18" charset="0"/>
              </a:rPr>
              <a:t>а </a:t>
            </a:r>
            <a:r>
              <a:rPr lang="ru-RU" sz="2000" dirty="0">
                <a:latin typeface="Times New Roman" pitchFamily="18" charset="0"/>
                <a:ea typeface="Times New Roman" pitchFamily="18" charset="0"/>
                <a:cs typeface="Times New Roman" pitchFamily="18" charset="0"/>
              </a:rPr>
              <a:t>старшему сержанту </a:t>
            </a:r>
            <a:r>
              <a:rPr lang="ru-RU" sz="2000" dirty="0" smtClean="0">
                <a:latin typeface="Times New Roman" pitchFamily="18" charset="0"/>
                <a:ea typeface="Times New Roman" pitchFamily="18" charset="0"/>
                <a:cs typeface="Times New Roman" pitchFamily="18" charset="0"/>
              </a:rPr>
              <a:t>Калашникову </a:t>
            </a:r>
            <a:r>
              <a:rPr lang="ru-RU" sz="2000" dirty="0">
                <a:latin typeface="Times New Roman" pitchFamily="18" charset="0"/>
                <a:ea typeface="Times New Roman" pitchFamily="18" charset="0"/>
                <a:cs typeface="Times New Roman" pitchFamily="18" charset="0"/>
              </a:rPr>
              <a:t>присуждена была Сталинская премия. И сейчас АК не потерял своей актуальности: на него могут крепиться </a:t>
            </a:r>
            <a:r>
              <a:rPr lang="ru-RU" sz="2000" u="sng" dirty="0" err="1">
                <a:latin typeface="Times New Roman" pitchFamily="18" charset="0"/>
                <a:ea typeface="Times New Roman" pitchFamily="18" charset="0"/>
                <a:cs typeface="Times New Roman" pitchFamily="18" charset="0"/>
              </a:rPr>
              <a:t>подствольный</a:t>
            </a:r>
            <a:r>
              <a:rPr lang="ru-RU" sz="2000" u="sng" dirty="0">
                <a:latin typeface="Times New Roman" pitchFamily="18" charset="0"/>
                <a:ea typeface="Times New Roman" pitchFamily="18" charset="0"/>
                <a:cs typeface="Times New Roman" pitchFamily="18" charset="0"/>
              </a:rPr>
              <a:t> </a:t>
            </a:r>
            <a:r>
              <a:rPr lang="ru-RU" sz="2000" u="sng" dirty="0" smtClean="0">
                <a:latin typeface="Times New Roman" pitchFamily="18" charset="0"/>
                <a:ea typeface="Times New Roman" pitchFamily="18" charset="0"/>
                <a:cs typeface="Times New Roman" pitchFamily="18" charset="0"/>
              </a:rPr>
              <a:t>гранатомет, </a:t>
            </a:r>
            <a:r>
              <a:rPr lang="ru-RU" sz="2000" u="sng" dirty="0">
                <a:latin typeface="Times New Roman" pitchFamily="18" charset="0"/>
                <a:ea typeface="Times New Roman" pitchFamily="18" charset="0"/>
                <a:cs typeface="Times New Roman" pitchFamily="18" charset="0"/>
              </a:rPr>
              <a:t>устанавливаться ночные или оптические прицелы и приборы для беззвучной или беспламенной стрельбы</a:t>
            </a:r>
            <a:r>
              <a:rPr lang="ru-RU" sz="2000" dirty="0">
                <a:latin typeface="Times New Roman" pitchFamily="18" charset="0"/>
                <a:ea typeface="Times New Roman" pitchFamily="18" charset="0"/>
                <a:cs typeface="Times New Roman" pitchFamily="18" charset="0"/>
              </a:rPr>
              <a:t>.</a:t>
            </a:r>
          </a:p>
        </p:txBody>
      </p:sp>
      <p:sp>
        <p:nvSpPr>
          <p:cNvPr id="6" name="Прямоугольник 5"/>
          <p:cNvSpPr/>
          <p:nvPr/>
        </p:nvSpPr>
        <p:spPr>
          <a:xfrm>
            <a:off x="4714876" y="1857364"/>
            <a:ext cx="3286148" cy="707886"/>
          </a:xfrm>
          <a:prstGeom prst="rect">
            <a:avLst/>
          </a:prstGeom>
        </p:spPr>
        <p:txBody>
          <a:bodyPr wrap="square">
            <a:spAutoFit/>
          </a:bodyPr>
          <a:lstStyle/>
          <a:p>
            <a:r>
              <a:rPr lang="ru-RU" sz="2000" dirty="0" smtClean="0">
                <a:latin typeface="Times New Roman" pitchFamily="18" charset="0"/>
                <a:cs typeface="Times New Roman" pitchFamily="18" charset="0"/>
              </a:rPr>
              <a:t>Новый автомат получил рабочее название АК-12.</a:t>
            </a:r>
            <a:endParaRPr lang="ru-RU" sz="2000" dirty="0">
              <a:latin typeface="Times New Roman" pitchFamily="18" charset="0"/>
              <a:cs typeface="Times New Roman" pitchFamily="18" charset="0"/>
            </a:endParaRPr>
          </a:p>
        </p:txBody>
      </p:sp>
      <p:pic>
        <p:nvPicPr>
          <p:cNvPr id="44034" name="Picture 2" descr="http://img.cas.sk/img/11/full/1167816_.jpg"/>
          <p:cNvPicPr>
            <a:picLocks noChangeAspect="1" noChangeArrowheads="1"/>
          </p:cNvPicPr>
          <p:nvPr/>
        </p:nvPicPr>
        <p:blipFill>
          <a:blip r:embed="rId3" cstate="email"/>
          <a:srcRect/>
          <a:stretch>
            <a:fillRect/>
          </a:stretch>
        </p:blipFill>
        <p:spPr bwMode="auto">
          <a:xfrm>
            <a:off x="357158" y="571480"/>
            <a:ext cx="3929090" cy="253098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572000" y="1214422"/>
            <a:ext cx="4286280" cy="707886"/>
          </a:xfrm>
          <a:prstGeom prst="rect">
            <a:avLst/>
          </a:prstGeom>
          <a:noFill/>
        </p:spPr>
        <p:txBody>
          <a:bodyPr wrap="square" rtlCol="0">
            <a:spAutoFit/>
          </a:bodyPr>
          <a:lstStyle/>
          <a:p>
            <a:r>
              <a:rPr lang="ru-RU" sz="2000" dirty="0" smtClean="0">
                <a:latin typeface="Times New Roman" pitchFamily="18" charset="0"/>
                <a:cs typeface="Times New Roman" pitchFamily="18" charset="0"/>
              </a:rPr>
              <a:t>Опытный образец автомата Калашникова 5- поколения в 2011г </a:t>
            </a:r>
            <a:endParaRPr lang="ru-RU" sz="2000"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5"/>
          <p:cNvSpPr>
            <a:spLocks noChangeArrowheads="1"/>
          </p:cNvSpPr>
          <p:nvPr/>
        </p:nvSpPr>
        <p:spPr bwMode="auto">
          <a:xfrm>
            <a:off x="214282" y="642918"/>
            <a:ext cx="6215106" cy="2554545"/>
          </a:xfrm>
          <a:prstGeom prst="rect">
            <a:avLst/>
          </a:prstGeom>
          <a:noFill/>
          <a:ln w="9525">
            <a:noFill/>
            <a:miter lim="800000"/>
            <a:headEnd/>
            <a:tailEnd/>
          </a:ln>
        </p:spPr>
        <p:txBody>
          <a:bodyPr wrap="square">
            <a:spAutoFit/>
          </a:bodyPr>
          <a:lstStyle/>
          <a:p>
            <a:pPr algn="just" eaLnBrk="0" hangingPunct="0"/>
            <a:r>
              <a:rPr lang="ru-RU" sz="2000" dirty="0">
                <a:latin typeface="Times New Roman" pitchFamily="18" charset="0"/>
                <a:cs typeface="Times New Roman" pitchFamily="18" charset="0"/>
              </a:rPr>
              <a:t>Именно для бойцов «невидимого фронта» создал свой «партизанский котелок» академик А.Ф. Иоффе. В этом котелке из нескольких десятков термопар </a:t>
            </a:r>
            <a:r>
              <a:rPr lang="ru-RU" sz="2000" dirty="0" smtClean="0">
                <a:latin typeface="Times New Roman" pitchFamily="18" charset="0"/>
                <a:cs typeface="Times New Roman" pitchFamily="18" charset="0"/>
              </a:rPr>
              <a:t>был </a:t>
            </a:r>
            <a:r>
              <a:rPr lang="ru-RU" sz="2000" dirty="0">
                <a:latin typeface="Times New Roman" pitchFamily="18" charset="0"/>
                <a:cs typeface="Times New Roman" pitchFamily="18" charset="0"/>
              </a:rPr>
              <a:t>смонтирован простейший </a:t>
            </a:r>
            <a:r>
              <a:rPr lang="ru-RU" sz="2000" dirty="0" err="1">
                <a:latin typeface="Times New Roman" pitchFamily="18" charset="0"/>
                <a:cs typeface="Times New Roman" pitchFamily="18" charset="0"/>
              </a:rPr>
              <a:t>термогенератор</a:t>
            </a:r>
            <a:r>
              <a:rPr lang="ru-RU" sz="2000" dirty="0">
                <a:latin typeface="Times New Roman" pitchFamily="18" charset="0"/>
                <a:cs typeface="Times New Roman" pitchFamily="18" charset="0"/>
              </a:rPr>
              <a:t>. Когда в котелок наливали воду и помещали над костром, спаи термопар, размещённые с внешней стороны, в его дне, нагрелись пламенем, а другие – внутренние – оставались холодными ( имели температуру воды). </a:t>
            </a:r>
          </a:p>
        </p:txBody>
      </p:sp>
      <p:pic>
        <p:nvPicPr>
          <p:cNvPr id="20484" name="Picture 3" descr="J:\физика и война\Иоффе.jpeg"/>
          <p:cNvPicPr>
            <a:picLocks noChangeAspect="1" noChangeArrowheads="1"/>
          </p:cNvPicPr>
          <p:nvPr/>
        </p:nvPicPr>
        <p:blipFill>
          <a:blip r:embed="rId2"/>
          <a:srcRect/>
          <a:stretch>
            <a:fillRect/>
          </a:stretch>
        </p:blipFill>
        <p:spPr bwMode="auto">
          <a:xfrm>
            <a:off x="6643702" y="857232"/>
            <a:ext cx="2322502" cy="2571768"/>
          </a:xfrm>
          <a:prstGeom prst="rect">
            <a:avLst/>
          </a:prstGeom>
          <a:ln w="12700">
            <a:solidFill>
              <a:schemeClr val="accent6">
                <a:lumMod val="20000"/>
                <a:lumOff val="80000"/>
              </a:schemeClr>
            </a:solidFill>
          </a:ln>
          <a:effectLst>
            <a:outerShdw blurRad="292100" dist="139700" dir="2700000" algn="tl" rotWithShape="0">
              <a:srgbClr val="333333">
                <a:alpha val="65000"/>
              </a:srgbClr>
            </a:outerShdw>
          </a:effectLst>
        </p:spPr>
      </p:pic>
      <p:sp>
        <p:nvSpPr>
          <p:cNvPr id="6" name="Прямоугольник 5"/>
          <p:cNvSpPr/>
          <p:nvPr/>
        </p:nvSpPr>
        <p:spPr>
          <a:xfrm>
            <a:off x="6429388" y="3571876"/>
            <a:ext cx="2481833" cy="338554"/>
          </a:xfrm>
          <a:prstGeom prst="rect">
            <a:avLst/>
          </a:prstGeom>
        </p:spPr>
        <p:txBody>
          <a:bodyPr wrap="none">
            <a:spAutoFit/>
          </a:bodyPr>
          <a:lstStyle/>
          <a:p>
            <a:r>
              <a:rPr lang="ru-RU" sz="1600" dirty="0" smtClean="0">
                <a:latin typeface="Times New Roman" pitchFamily="18" charset="0"/>
                <a:cs typeface="Times New Roman" pitchFamily="18" charset="0"/>
              </a:rPr>
              <a:t>Иоффе  Абрам Федорович</a:t>
            </a:r>
            <a:endParaRPr lang="ru-RU" sz="1600" dirty="0">
              <a:latin typeface="Times New Roman" pitchFamily="18" charset="0"/>
              <a:cs typeface="Times New Roman" pitchFamily="18" charset="0"/>
            </a:endParaRPr>
          </a:p>
        </p:txBody>
      </p:sp>
      <p:pic>
        <p:nvPicPr>
          <p:cNvPr id="7" name="Picture 2" descr="http://e-libra.ru/files/cache1/246074/_049.jpg"/>
          <p:cNvPicPr>
            <a:picLocks noChangeAspect="1" noChangeArrowheads="1"/>
          </p:cNvPicPr>
          <p:nvPr/>
        </p:nvPicPr>
        <p:blipFill>
          <a:blip r:embed="rId3" cstate="email"/>
          <a:srcRect/>
          <a:stretch>
            <a:fillRect/>
          </a:stretch>
        </p:blipFill>
        <p:spPr bwMode="auto">
          <a:xfrm>
            <a:off x="5205147" y="4143380"/>
            <a:ext cx="3875169" cy="2714620"/>
          </a:xfrm>
          <a:prstGeom prst="rect">
            <a:avLst/>
          </a:prstGeom>
          <a:noFill/>
        </p:spPr>
      </p:pic>
      <p:pic>
        <p:nvPicPr>
          <p:cNvPr id="8" name="Picture 6" descr="USB-кастрюля для зарядки телефона :: NoNaMe"/>
          <p:cNvPicPr>
            <a:picLocks noChangeAspect="1" noChangeArrowheads="1"/>
          </p:cNvPicPr>
          <p:nvPr/>
        </p:nvPicPr>
        <p:blipFill>
          <a:blip r:embed="rId4" cstate="email"/>
          <a:srcRect/>
          <a:stretch>
            <a:fillRect/>
          </a:stretch>
        </p:blipFill>
        <p:spPr bwMode="auto">
          <a:xfrm>
            <a:off x="3571868" y="4143380"/>
            <a:ext cx="1651557" cy="2714620"/>
          </a:xfrm>
          <a:prstGeom prst="rect">
            <a:avLst/>
          </a:prstGeom>
          <a:noFill/>
        </p:spPr>
      </p:pic>
      <p:sp>
        <p:nvSpPr>
          <p:cNvPr id="9" name="Прямоугольник 8"/>
          <p:cNvSpPr/>
          <p:nvPr/>
        </p:nvSpPr>
        <p:spPr>
          <a:xfrm>
            <a:off x="214282" y="3429000"/>
            <a:ext cx="3493622" cy="2862322"/>
          </a:xfrm>
          <a:prstGeom prst="rect">
            <a:avLst/>
          </a:prstGeom>
        </p:spPr>
        <p:txBody>
          <a:bodyPr wrap="square">
            <a:spAutoFit/>
          </a:bodyPr>
          <a:lstStyle/>
          <a:p>
            <a:pPr algn="just"/>
            <a:r>
              <a:rPr lang="ru-RU" sz="2000" dirty="0" smtClean="0">
                <a:latin typeface="Times New Roman" pitchFamily="18" charset="0"/>
                <a:cs typeface="Times New Roman" pitchFamily="18" charset="0"/>
              </a:rPr>
              <a:t>И хотя разность температур спаев составляла всего 250 – 300 °С, этого достаточно для выработки электроэнергии, необходимой для питания радиопередатчиков</a:t>
            </a:r>
            <a:r>
              <a:rPr lang="ru-RU" sz="2000" dirty="0" smtClean="0">
                <a:latin typeface="Times New Roman" pitchFamily="18" charset="0"/>
                <a:cs typeface="Times New Roman" pitchFamily="18" charset="0"/>
              </a:rPr>
              <a:t>. Такие </a:t>
            </a:r>
            <a:r>
              <a:rPr lang="ru-RU" sz="2000" dirty="0" smtClean="0">
                <a:latin typeface="Times New Roman" pitchFamily="18" charset="0"/>
                <a:cs typeface="Times New Roman" pitchFamily="18" charset="0"/>
              </a:rPr>
              <a:t>«котелки» помогали обеспечить партизанам радиосвязь.</a:t>
            </a:r>
            <a:endParaRPr lang="ru-RU" sz="2000" dirty="0"/>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571472" y="857232"/>
            <a:ext cx="8229600" cy="1214437"/>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800" b="1" i="1" u="sng" strike="noStrike" kern="1200" cap="none" spc="0" normalizeH="0" baseline="0" noProof="0" dirty="0" smtClean="0">
                <a:ln>
                  <a:noFill/>
                </a:ln>
                <a:solidFill>
                  <a:srgbClr val="C00000"/>
                </a:solidFill>
                <a:effectLst/>
                <a:uLnTx/>
                <a:uFillTx/>
                <a:latin typeface="Arial" charset="0"/>
                <a:ea typeface="+mj-ea"/>
                <a:cs typeface="Arial" charset="0"/>
              </a:rPr>
              <a:t> Мы от меча шагнули до ракеты , чтобы спасти планету от огня.</a:t>
            </a:r>
          </a:p>
        </p:txBody>
      </p:sp>
      <p:sp>
        <p:nvSpPr>
          <p:cNvPr id="3" name="Прямоугольник 3"/>
          <p:cNvSpPr>
            <a:spLocks noChangeArrowheads="1"/>
          </p:cNvSpPr>
          <p:nvPr/>
        </p:nvSpPr>
        <p:spPr bwMode="auto">
          <a:xfrm>
            <a:off x="199274" y="1844824"/>
            <a:ext cx="4357718" cy="4401205"/>
          </a:xfrm>
          <a:prstGeom prst="rect">
            <a:avLst/>
          </a:prstGeom>
          <a:noFill/>
          <a:ln w="9525">
            <a:noFill/>
            <a:miter lim="800000"/>
            <a:headEnd/>
            <a:tailEnd/>
          </a:ln>
        </p:spPr>
        <p:txBody>
          <a:bodyPr wrap="square">
            <a:spAutoFit/>
          </a:bodyPr>
          <a:lstStyle/>
          <a:p>
            <a:pPr algn="just"/>
            <a:r>
              <a:rPr lang="ru-RU" sz="2000" dirty="0">
                <a:latin typeface="Times New Roman" pitchFamily="18" charset="0"/>
                <a:cs typeface="Times New Roman" pitchFamily="18" charset="0"/>
              </a:rPr>
              <a:t>Учёные вложили свои знания и труд в создании новых </a:t>
            </a:r>
            <a:r>
              <a:rPr lang="ru-RU" sz="2000" dirty="0" smtClean="0">
                <a:latin typeface="Times New Roman" pitchFamily="18" charset="0"/>
                <a:cs typeface="Times New Roman" pitchFamily="18" charset="0"/>
              </a:rPr>
              <a:t> артиллерийских </a:t>
            </a:r>
            <a:r>
              <a:rPr lang="ru-RU" sz="2000" dirty="0">
                <a:latin typeface="Times New Roman" pitchFamily="18" charset="0"/>
                <a:cs typeface="Times New Roman" pitchFamily="18" charset="0"/>
              </a:rPr>
              <a:t>установок – </a:t>
            </a:r>
            <a:r>
              <a:rPr lang="ru-RU" sz="2000" dirty="0" smtClean="0">
                <a:latin typeface="Times New Roman" pitchFamily="18" charset="0"/>
                <a:cs typeface="Times New Roman" pitchFamily="18" charset="0"/>
              </a:rPr>
              <a:t>реактивных (РАУ), которые обеспечивали </a:t>
            </a:r>
            <a:r>
              <a:rPr lang="ru-RU" sz="2000" dirty="0">
                <a:latin typeface="Times New Roman" pitchFamily="18" charset="0"/>
                <a:cs typeface="Times New Roman" pitchFamily="18" charset="0"/>
              </a:rPr>
              <a:t>мощный маневренный огонь и массивные </a:t>
            </a:r>
            <a:r>
              <a:rPr lang="ru-RU" sz="2000" dirty="0" smtClean="0">
                <a:latin typeface="Times New Roman" pitchFamily="18" charset="0"/>
                <a:cs typeface="Times New Roman" pitchFamily="18" charset="0"/>
              </a:rPr>
              <a:t>залпы</a:t>
            </a:r>
            <a:r>
              <a:rPr lang="ru-RU" sz="2000" dirty="0">
                <a:latin typeface="Times New Roman" pitchFamily="18" charset="0"/>
                <a:cs typeface="Times New Roman" pitchFamily="18" charset="0"/>
              </a:rPr>
              <a:t>, они были любовно названы в народе </a:t>
            </a:r>
            <a:r>
              <a:rPr lang="ru-RU" sz="2000" dirty="0" smtClean="0">
                <a:latin typeface="Times New Roman" pitchFamily="18" charset="0"/>
                <a:cs typeface="Times New Roman" pitchFamily="18" charset="0"/>
              </a:rPr>
              <a:t>«катюшами</a:t>
            </a: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Реактивные </a:t>
            </a:r>
            <a:r>
              <a:rPr lang="ru-RU" sz="2000" dirty="0">
                <a:latin typeface="Times New Roman" pitchFamily="18" charset="0"/>
                <a:cs typeface="Times New Roman" pitchFamily="18" charset="0"/>
              </a:rPr>
              <a:t>снаряды имели ряд преимуществ </a:t>
            </a:r>
            <a:r>
              <a:rPr lang="ru-RU" sz="2000" dirty="0" smtClean="0">
                <a:latin typeface="Times New Roman" pitchFamily="18" charset="0"/>
                <a:cs typeface="Times New Roman" pitchFamily="18" charset="0"/>
              </a:rPr>
              <a:t>перед  </a:t>
            </a:r>
            <a:r>
              <a:rPr lang="ru-RU" sz="2000" dirty="0">
                <a:latin typeface="Times New Roman" pitchFamily="18" charset="0"/>
                <a:cs typeface="Times New Roman" pitchFamily="18" charset="0"/>
              </a:rPr>
              <a:t>обычными: </a:t>
            </a:r>
            <a:r>
              <a:rPr lang="ru-RU" sz="2000" u="sng" dirty="0">
                <a:latin typeface="Times New Roman" pitchFamily="18" charset="0"/>
                <a:cs typeface="Times New Roman" pitchFamily="18" charset="0"/>
              </a:rPr>
              <a:t>заряд</a:t>
            </a:r>
            <a:r>
              <a:rPr lang="ru-RU" sz="2000" dirty="0">
                <a:latin typeface="Times New Roman" pitchFamily="18" charset="0"/>
                <a:cs typeface="Times New Roman" pitchFamily="18" charset="0"/>
              </a:rPr>
              <a:t>,  сообщающий движение, </a:t>
            </a:r>
            <a:r>
              <a:rPr lang="ru-RU" sz="2000" u="sng" dirty="0">
                <a:latin typeface="Times New Roman" pitchFamily="18" charset="0"/>
                <a:cs typeface="Times New Roman" pitchFamily="18" charset="0"/>
              </a:rPr>
              <a:t>находился </a:t>
            </a:r>
            <a:r>
              <a:rPr lang="ru-RU" sz="2000" u="sng" dirty="0" smtClean="0">
                <a:latin typeface="Times New Roman" pitchFamily="18" charset="0"/>
                <a:cs typeface="Times New Roman" pitchFamily="18" charset="0"/>
              </a:rPr>
              <a:t>внутри</a:t>
            </a:r>
            <a:r>
              <a:rPr lang="ru-RU" sz="2000" u="sng" dirty="0">
                <a:latin typeface="Times New Roman" pitchFamily="18" charset="0"/>
                <a:cs typeface="Times New Roman" pitchFamily="18" charset="0"/>
              </a:rPr>
              <a:t>,</a:t>
            </a:r>
            <a:r>
              <a:rPr lang="ru-RU" sz="2000" dirty="0">
                <a:latin typeface="Times New Roman" pitchFamily="18" charset="0"/>
                <a:cs typeface="Times New Roman" pitchFamily="18" charset="0"/>
              </a:rPr>
              <a:t> </a:t>
            </a:r>
            <a:r>
              <a:rPr lang="ru-RU" sz="2000" u="sng" dirty="0">
                <a:latin typeface="Times New Roman" pitchFamily="18" charset="0"/>
                <a:cs typeface="Times New Roman" pitchFamily="18" charset="0"/>
              </a:rPr>
              <a:t>отсутствовала отдача </a:t>
            </a:r>
            <a:r>
              <a:rPr lang="ru-RU" sz="2000" dirty="0">
                <a:latin typeface="Times New Roman" pitchFamily="18" charset="0"/>
                <a:cs typeface="Times New Roman" pitchFamily="18" charset="0"/>
              </a:rPr>
              <a:t>при выстреле</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а потому не требовались дорогие орудийные стволы из высококачественной стали. </a:t>
            </a:r>
          </a:p>
        </p:txBody>
      </p:sp>
      <p:pic>
        <p:nvPicPr>
          <p:cNvPr id="5" name="Picture 4" descr="http://img1.liveinternet.ru/images/attach/c/3/77/82/77082859_72571_BM_13_16.jpg"/>
          <p:cNvPicPr>
            <a:picLocks noChangeAspect="1" noChangeArrowheads="1"/>
          </p:cNvPicPr>
          <p:nvPr/>
        </p:nvPicPr>
        <p:blipFill>
          <a:blip r:embed="rId2"/>
          <a:srcRect/>
          <a:stretch>
            <a:fillRect/>
          </a:stretch>
        </p:blipFill>
        <p:spPr bwMode="auto">
          <a:xfrm>
            <a:off x="4714844" y="2857496"/>
            <a:ext cx="4429156" cy="2845052"/>
          </a:xfrm>
          <a:prstGeom prst="rect">
            <a:avLst/>
          </a:prstGeom>
          <a:noFill/>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ChangeArrowheads="1"/>
          </p:cNvSpPr>
          <p:nvPr/>
        </p:nvSpPr>
        <p:spPr bwMode="auto">
          <a:xfrm>
            <a:off x="0" y="836613"/>
            <a:ext cx="8893175" cy="366712"/>
          </a:xfrm>
          <a:prstGeom prst="rect">
            <a:avLst/>
          </a:prstGeom>
          <a:noFill/>
          <a:ln w="9525">
            <a:noFill/>
            <a:miter lim="800000"/>
            <a:headEnd/>
            <a:tailEnd/>
          </a:ln>
        </p:spPr>
        <p:txBody>
          <a:bodyPr>
            <a:spAutoFit/>
          </a:bodyPr>
          <a:lstStyle/>
          <a:p>
            <a:pPr algn="ctr">
              <a:spcBef>
                <a:spcPct val="50000"/>
              </a:spcBef>
            </a:pPr>
            <a:endParaRPr lang="ru-RU">
              <a:solidFill>
                <a:schemeClr val="hlink"/>
              </a:solidFill>
            </a:endParaRPr>
          </a:p>
        </p:txBody>
      </p:sp>
      <p:sp>
        <p:nvSpPr>
          <p:cNvPr id="17412" name="Rectangle 6"/>
          <p:cNvSpPr>
            <a:spLocks noChangeArrowheads="1"/>
          </p:cNvSpPr>
          <p:nvPr/>
        </p:nvSpPr>
        <p:spPr bwMode="auto">
          <a:xfrm>
            <a:off x="3357554" y="1214422"/>
            <a:ext cx="5500694" cy="4708981"/>
          </a:xfrm>
          <a:prstGeom prst="rect">
            <a:avLst/>
          </a:prstGeom>
          <a:noFill/>
          <a:ln w="9525">
            <a:noFill/>
            <a:miter lim="800000"/>
            <a:headEnd/>
            <a:tailEnd/>
          </a:ln>
        </p:spPr>
        <p:txBody>
          <a:bodyPr wrap="square">
            <a:spAutoFit/>
          </a:bodyPr>
          <a:lstStyle/>
          <a:p>
            <a:pPr algn="just"/>
            <a:r>
              <a:rPr lang="ru-RU" sz="2000" dirty="0">
                <a:latin typeface="Times New Roman" pitchFamily="18" charset="0"/>
                <a:cs typeface="Times New Roman" pitchFamily="18" charset="0"/>
              </a:rPr>
              <a:t>Эти установки были малогабаритными и монтировались на автомобилях. Для увеличения дальности полёта реактивного снаряда учёные предложили удлинить заряд, использовать  более калорийное топливо или две одновременно работающие камеры сгорания. Для улучшения этого оружия, ещё очень несовершенного из-за своей новизны, было создано КБ во главе с </a:t>
            </a:r>
            <a:r>
              <a:rPr lang="ru-RU" sz="2000" dirty="0" err="1">
                <a:latin typeface="Times New Roman" pitchFamily="18" charset="0"/>
                <a:cs typeface="Times New Roman" pitchFamily="18" charset="0"/>
              </a:rPr>
              <a:t>В.П.Барминым</a:t>
            </a:r>
            <a:r>
              <a:rPr lang="ru-RU" sz="2000" dirty="0">
                <a:latin typeface="Times New Roman" pitchFamily="18" charset="0"/>
                <a:cs typeface="Times New Roman" pitchFamily="18" charset="0"/>
              </a:rPr>
              <a:t> – крупным учёным в области механики и машиностроения. </a:t>
            </a:r>
            <a:endParaRPr lang="ru-RU" sz="2000" dirty="0" smtClean="0">
              <a:latin typeface="Times New Roman" pitchFamily="18" charset="0"/>
              <a:cs typeface="Times New Roman" pitchFamily="18" charset="0"/>
            </a:endParaRP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Во </a:t>
            </a:r>
            <a:r>
              <a:rPr lang="ru-RU" sz="2000" dirty="0">
                <a:latin typeface="Times New Roman" pitchFamily="18" charset="0"/>
                <a:cs typeface="Times New Roman" pitchFamily="18" charset="0"/>
              </a:rPr>
              <a:t>всех военных операциях, начиная  с лета 1944 г., реактивная артиллерия уже выступала как мощное средство подавления врага. И в этом – творческий подвиг создателей такого оружия.</a:t>
            </a:r>
          </a:p>
        </p:txBody>
      </p:sp>
      <p:pic>
        <p:nvPicPr>
          <p:cNvPr id="7170" name="Picture 2" descr="http://www.amic.ru/images/gallery_03-2009/640.3_2.jpg">
            <a:hlinkClick r:id="rId2" action="ppaction://hlinkfile"/>
          </p:cNvPr>
          <p:cNvPicPr>
            <a:picLocks noChangeAspect="1" noChangeArrowheads="1"/>
          </p:cNvPicPr>
          <p:nvPr/>
        </p:nvPicPr>
        <p:blipFill>
          <a:blip r:embed="rId3" cstate="email"/>
          <a:srcRect/>
          <a:stretch>
            <a:fillRect/>
          </a:stretch>
        </p:blipFill>
        <p:spPr bwMode="auto">
          <a:xfrm>
            <a:off x="500034" y="1142984"/>
            <a:ext cx="2500330" cy="3943378"/>
          </a:xfrm>
          <a:prstGeom prst="rect">
            <a:avLst/>
          </a:prstGeom>
          <a:noFill/>
        </p:spPr>
      </p:pic>
      <p:sp>
        <p:nvSpPr>
          <p:cNvPr id="8" name="Прямоугольник 7"/>
          <p:cNvSpPr/>
          <p:nvPr/>
        </p:nvSpPr>
        <p:spPr>
          <a:xfrm>
            <a:off x="214282" y="5072074"/>
            <a:ext cx="3005503" cy="369332"/>
          </a:xfrm>
          <a:prstGeom prst="rect">
            <a:avLst/>
          </a:prstGeom>
        </p:spPr>
        <p:txBody>
          <a:bodyPr wrap="none">
            <a:spAutoFit/>
          </a:bodyPr>
          <a:lstStyle/>
          <a:p>
            <a:r>
              <a:rPr lang="ru-RU" dirty="0" smtClean="0">
                <a:latin typeface="Times New Roman" pitchFamily="18" charset="0"/>
                <a:cs typeface="Times New Roman" pitchFamily="18" charset="0"/>
              </a:rPr>
              <a:t>Владимир Павлович </a:t>
            </a:r>
            <a:r>
              <a:rPr lang="ru-RU" dirty="0" err="1" smtClean="0">
                <a:latin typeface="Times New Roman" pitchFamily="18" charset="0"/>
                <a:cs typeface="Times New Roman" pitchFamily="18" charset="0"/>
              </a:rPr>
              <a:t>Бармин</a:t>
            </a:r>
            <a:endParaRPr lang="ru-RU"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3857628"/>
            <a:ext cx="8572528" cy="1323439"/>
          </a:xfrm>
          <a:prstGeom prst="rect">
            <a:avLst/>
          </a:prstGeom>
        </p:spPr>
        <p:txBody>
          <a:bodyPr wrap="square">
            <a:spAutoFit/>
          </a:bodyPr>
          <a:lstStyle/>
          <a:p>
            <a:pPr algn="just"/>
            <a:r>
              <a:rPr lang="ru-RU" sz="2000" dirty="0" smtClean="0">
                <a:latin typeface="Times New Roman" pitchFamily="18" charset="0"/>
                <a:cs typeface="Times New Roman" pitchFamily="18" charset="0"/>
              </a:rPr>
              <a:t>Профессором </a:t>
            </a:r>
            <a:r>
              <a:rPr lang="ru-RU" sz="2000" dirty="0" smtClean="0">
                <a:latin typeface="Times New Roman" pitchFamily="18" charset="0"/>
                <a:cs typeface="Times New Roman" pitchFamily="18" charset="0"/>
              </a:rPr>
              <a:t>М. В.Келдышем была разработана математическая теория </a:t>
            </a:r>
            <a:r>
              <a:rPr lang="ru-RU" sz="2000" dirty="0" smtClean="0">
                <a:latin typeface="Times New Roman" pitchFamily="18" charset="0"/>
                <a:cs typeface="Times New Roman" pitchFamily="18" charset="0"/>
              </a:rPr>
              <a:t>флаттера. </a:t>
            </a:r>
            <a:r>
              <a:rPr lang="ru-RU" sz="2000" dirty="0" smtClean="0">
                <a:latin typeface="Times New Roman" pitchFamily="18" charset="0"/>
                <a:cs typeface="Times New Roman" pitchFamily="18" charset="0"/>
              </a:rPr>
              <a:t>Ученым были даны рекомендации, которые требовалось учитывать при конструировании самолетов. Их приняли во внимание, и за время войны не было случаев разрушения самолетов из-за флаттера. </a:t>
            </a:r>
            <a:endParaRPr lang="ru-RU" sz="2000" dirty="0">
              <a:latin typeface="Times New Roman" pitchFamily="18" charset="0"/>
              <a:cs typeface="Times New Roman" pitchFamily="18" charset="0"/>
            </a:endParaRPr>
          </a:p>
        </p:txBody>
      </p:sp>
      <p:pic>
        <p:nvPicPr>
          <p:cNvPr id="31746" name="Picture 2" descr="pic1"/>
          <p:cNvPicPr>
            <a:picLocks noChangeAspect="1" noChangeArrowheads="1"/>
          </p:cNvPicPr>
          <p:nvPr/>
        </p:nvPicPr>
        <p:blipFill>
          <a:blip r:embed="rId2"/>
          <a:srcRect/>
          <a:stretch>
            <a:fillRect/>
          </a:stretch>
        </p:blipFill>
        <p:spPr bwMode="auto">
          <a:xfrm>
            <a:off x="928662" y="642918"/>
            <a:ext cx="1714512" cy="2564314"/>
          </a:xfrm>
          <a:prstGeom prst="rect">
            <a:avLst/>
          </a:prstGeom>
          <a:ln w="28575">
            <a:solidFill>
              <a:schemeClr val="accent6">
                <a:lumMod val="20000"/>
                <a:lumOff val="80000"/>
              </a:schemeClr>
            </a:solidFill>
          </a:ln>
          <a:effectLst>
            <a:outerShdw blurRad="292100" dist="139700" dir="2700000" algn="tl" rotWithShape="0">
              <a:srgbClr val="333333">
                <a:alpha val="65000"/>
              </a:srgbClr>
            </a:outerShdw>
          </a:effectLst>
        </p:spPr>
      </p:pic>
      <p:sp>
        <p:nvSpPr>
          <p:cNvPr id="6" name="Прямоугольник 5"/>
          <p:cNvSpPr/>
          <p:nvPr/>
        </p:nvSpPr>
        <p:spPr>
          <a:xfrm>
            <a:off x="3500430" y="1285860"/>
            <a:ext cx="5643570" cy="2000548"/>
          </a:xfrm>
          <a:prstGeom prst="rect">
            <a:avLst/>
          </a:prstGeom>
        </p:spPr>
        <p:txBody>
          <a:bodyPr wrap="square">
            <a:spAutoFit/>
          </a:bodyPr>
          <a:lstStyle/>
          <a:p>
            <a:r>
              <a:rPr lang="ru-RU" sz="2000" dirty="0" smtClean="0">
                <a:latin typeface="Times New Roman" pitchFamily="18" charset="0"/>
                <a:cs typeface="Times New Roman" pitchFamily="18" charset="0"/>
              </a:rPr>
              <a:t>Группа Мстислава Всеволодовича Келдыша разработала надежные меры по предупреждению флаттера. </a:t>
            </a:r>
          </a:p>
          <a:p>
            <a:endParaRPr lang="ru-RU" sz="2000" dirty="0" smtClean="0">
              <a:latin typeface="Times New Roman" pitchFamily="18" charset="0"/>
              <a:cs typeface="Times New Roman" pitchFamily="18" charset="0"/>
            </a:endParaRPr>
          </a:p>
          <a:p>
            <a:r>
              <a:rPr lang="ru-RU" sz="2400" i="1" u="sng" dirty="0" smtClean="0">
                <a:latin typeface="Times New Roman" pitchFamily="18" charset="0"/>
                <a:cs typeface="Times New Roman" pitchFamily="18" charset="0"/>
              </a:rPr>
              <a:t>Флаттер</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a:t>
            </a:r>
            <a:r>
              <a:rPr lang="ru-RU" sz="2000" dirty="0" smtClean="0">
                <a:latin typeface="Times New Roman" pitchFamily="18" charset="0"/>
                <a:cs typeface="Times New Roman" pitchFamily="18" charset="0"/>
              </a:rPr>
              <a:t>явление, вызывающее </a:t>
            </a:r>
            <a:r>
              <a:rPr lang="ru-RU" sz="2000" dirty="0">
                <a:latin typeface="Times New Roman" pitchFamily="18" charset="0"/>
                <a:cs typeface="Times New Roman" pitchFamily="18" charset="0"/>
              </a:rPr>
              <a:t>разрушение самолетов в воздухе. </a:t>
            </a:r>
            <a:endParaRPr lang="ru-RU" sz="2000" dirty="0"/>
          </a:p>
        </p:txBody>
      </p:sp>
      <p:sp>
        <p:nvSpPr>
          <p:cNvPr id="7" name="Прямоугольник 6"/>
          <p:cNvSpPr/>
          <p:nvPr/>
        </p:nvSpPr>
        <p:spPr>
          <a:xfrm>
            <a:off x="500034" y="3357562"/>
            <a:ext cx="3461589" cy="369332"/>
          </a:xfrm>
          <a:prstGeom prst="rect">
            <a:avLst/>
          </a:prstGeom>
        </p:spPr>
        <p:txBody>
          <a:bodyPr wrap="none">
            <a:spAutoFit/>
          </a:bodyPr>
          <a:lstStyle/>
          <a:p>
            <a:r>
              <a:rPr lang="ru-RU" dirty="0" smtClean="0">
                <a:latin typeface="Times New Roman" pitchFamily="18" charset="0"/>
                <a:cs typeface="Times New Roman" pitchFamily="18" charset="0"/>
              </a:rPr>
              <a:t>Мстислав Всеволодович Келдыш</a:t>
            </a:r>
            <a:endParaRPr lang="ru-RU" dirty="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Тема1</Template>
  <TotalTime>2709</TotalTime>
  <Words>1301</Words>
  <Application>Microsoft Office PowerPoint</Application>
  <PresentationFormat>Экран (4:3)</PresentationFormat>
  <Paragraphs>76</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Размагничивание судов </vt:lpstr>
      <vt:lpstr>Презентация PowerPoint</vt:lpstr>
      <vt:lpstr>Магнитный механизм для  подрыва танков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школа</cp:lastModifiedBy>
  <cp:revision>266</cp:revision>
  <dcterms:modified xsi:type="dcterms:W3CDTF">2020-03-19T10:30:53Z</dcterms:modified>
</cp:coreProperties>
</file>