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74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768A-41A9-4FAA-A78D-4913CACBD78C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D688-4E96-4ED8-9131-C67A84D35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339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768A-41A9-4FAA-A78D-4913CACBD78C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D688-4E96-4ED8-9131-C67A84D35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768A-41A9-4FAA-A78D-4913CACBD78C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D688-4E96-4ED8-9131-C67A84D35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988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768A-41A9-4FAA-A78D-4913CACBD78C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D688-4E96-4ED8-9131-C67A84D35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014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768A-41A9-4FAA-A78D-4913CACBD78C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D688-4E96-4ED8-9131-C67A84D35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98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768A-41A9-4FAA-A78D-4913CACBD78C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D688-4E96-4ED8-9131-C67A84D35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48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768A-41A9-4FAA-A78D-4913CACBD78C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D688-4E96-4ED8-9131-C67A84D35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1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768A-41A9-4FAA-A78D-4913CACBD78C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D688-4E96-4ED8-9131-C67A84D35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94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768A-41A9-4FAA-A78D-4913CACBD78C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D688-4E96-4ED8-9131-C67A84D35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09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768A-41A9-4FAA-A78D-4913CACBD78C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D688-4E96-4ED8-9131-C67A84D35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27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768A-41A9-4FAA-A78D-4913CACBD78C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D688-4E96-4ED8-9131-C67A84D35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438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E768A-41A9-4FAA-A78D-4913CACBD78C}" type="datetimeFigureOut">
              <a:rPr lang="ru-RU" smtClean="0"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DD688-4E96-4ED8-9131-C67A84D35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76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9289" y="333376"/>
            <a:ext cx="8353425" cy="201612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ОБЩЕОБРАЗОВАТЕЛЬНОЕ УЧРЕЖДЕНИЕ</a:t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ОБЩЕОБРАЗОВАТЕЛЬНАЯ ШКОЛА №51 г. ТВЕРИ</a:t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Индивидуальный проект: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5913" y="2565400"/>
            <a:ext cx="6400800" cy="115093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«Уличная гимнастика – </a:t>
            </a:r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</a:rPr>
              <a:t>Воркаут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»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Прямоугольник 3"/>
          <p:cNvSpPr>
            <a:spLocks noChangeArrowheads="1"/>
          </p:cNvSpPr>
          <p:nvPr/>
        </p:nvSpPr>
        <p:spPr bwMode="auto">
          <a:xfrm>
            <a:off x="5448300" y="4149725"/>
            <a:ext cx="453548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7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Ученик 8 в класса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 err="1">
                <a:solidFill>
                  <a:srgbClr val="0007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Заенчик</a:t>
            </a:r>
            <a:r>
              <a:rPr lang="ru-RU" altLang="ru-RU" sz="2400" dirty="0">
                <a:solidFill>
                  <a:srgbClr val="0007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Данил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7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Учитель физической культуры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7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Максимова Анастасия Алексеевна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87939" y="6165851"/>
            <a:ext cx="100647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Тверь</a:t>
            </a:r>
          </a:p>
          <a:p>
            <a:pPr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8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/>
            <a:r>
              <a:rPr lang="ru-RU" altLang="ru-RU" sz="2800" b="1"/>
              <a:t>Преимущества занятия воркаутом</a:t>
            </a:r>
            <a:endParaRPr lang="ru-RU" altLang="ru-RU" sz="2800"/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1981200" y="981075"/>
            <a:ext cx="8229600" cy="2592388"/>
          </a:xfrm>
        </p:spPr>
        <p:txBody>
          <a:bodyPr/>
          <a:lstStyle/>
          <a:p>
            <a:pPr eaLnBrk="1" hangingPunct="1"/>
            <a:r>
              <a:rPr lang="ru-RU" altLang="ru-RU"/>
              <a:t>Удобное место и время</a:t>
            </a:r>
          </a:p>
          <a:p>
            <a:pPr eaLnBrk="1" hangingPunct="1"/>
            <a:r>
              <a:rPr lang="ru-RU" altLang="ru-RU"/>
              <a:t>Занятия проводятся на свежем воздухе</a:t>
            </a:r>
          </a:p>
          <a:p>
            <a:pPr eaLnBrk="1" hangingPunct="1"/>
            <a:r>
              <a:rPr lang="ru-RU" altLang="ru-RU"/>
              <a:t>Самостоятельный выбор сложности элементов</a:t>
            </a:r>
          </a:p>
          <a:p>
            <a:pPr eaLnBrk="1" hangingPunct="1"/>
            <a:r>
              <a:rPr lang="ru-RU" altLang="ru-RU"/>
              <a:t>Результативность</a:t>
            </a:r>
          </a:p>
          <a:p>
            <a:pPr eaLnBrk="1" hangingPunct="1"/>
            <a:r>
              <a:rPr lang="ru-RU" altLang="ru-RU"/>
              <a:t>Большой круг общения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4724400"/>
            <a:ext cx="728345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+mj-lt"/>
              </a:rPr>
              <a:t>Зависимость от погодных условий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800" dirty="0" err="1">
                <a:latin typeface="+mj-lt"/>
              </a:rPr>
              <a:t>Травмоопасность</a:t>
            </a:r>
            <a:endParaRPr lang="ru-RU" sz="2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+mj-lt"/>
              </a:rPr>
              <a:t>Отсутствие квалифицированного специалиста ( без тренера)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8075" y="3933825"/>
            <a:ext cx="475482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800" b="1" dirty="0">
                <a:latin typeface="+mj-lt"/>
              </a:rPr>
              <a:t>Недостатки занятия </a:t>
            </a:r>
            <a:r>
              <a:rPr lang="ru-RU" sz="2800" b="1" dirty="0" err="1">
                <a:latin typeface="+mj-lt"/>
              </a:rPr>
              <a:t>воркаутом</a:t>
            </a:r>
            <a:endParaRPr lang="ru-RU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1637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/>
              <a:t>Комплекс элементов и упражнений на турнике для начинающих уличных гимнастов</a:t>
            </a:r>
            <a:endParaRPr lang="ru-RU" altLang="ru-RU" sz="28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0863" y="1268413"/>
            <a:ext cx="8229600" cy="54403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ru-RU" dirty="0" smtClean="0"/>
              <a:t>«Прыгающие» </a:t>
            </a:r>
          </a:p>
          <a:p>
            <a:pPr marL="0" indent="0"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      подтягивания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ru-RU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ru-RU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ru-RU" dirty="0"/>
          </a:p>
          <a:p>
            <a:pPr marL="0" indent="0"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2. Горизонтальные</a:t>
            </a:r>
          </a:p>
          <a:p>
            <a:pPr marL="0" indent="0">
              <a:buNone/>
              <a:defRPr/>
            </a:pPr>
            <a:r>
              <a:rPr lang="ru-RU" dirty="0" smtClean="0"/>
              <a:t>     подтягивания </a:t>
            </a:r>
            <a:r>
              <a:rPr lang="ru-RU" dirty="0"/>
              <a:t>на </a:t>
            </a:r>
            <a:endParaRPr lang="ru-RU" dirty="0" smtClean="0"/>
          </a:p>
          <a:p>
            <a:pPr marL="0" indent="0">
              <a:buNone/>
              <a:defRPr/>
            </a:pPr>
            <a:r>
              <a:rPr lang="ru-RU" dirty="0" smtClean="0"/>
              <a:t>     низкой </a:t>
            </a:r>
            <a:r>
              <a:rPr lang="ru-RU" dirty="0"/>
              <a:t>перекладине</a:t>
            </a:r>
          </a:p>
          <a:p>
            <a:pPr marL="0" indent="0">
              <a:buNone/>
              <a:defRPr/>
            </a:pPr>
            <a:endParaRPr lang="ru-RU" dirty="0"/>
          </a:p>
        </p:txBody>
      </p:sp>
      <p:sp>
        <p:nvSpPr>
          <p:cNvPr id="11268" name="AutoShape 2" descr="https://apf.mail.ru/cgi-bin/readmsg?id=15803756830985094419;0;1&amp;exif=1&amp;full=1&amp;x-email=makss-alekss%40mail.ru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11269" name="Группа 6"/>
          <p:cNvGrpSpPr>
            <a:grpSpLocks/>
          </p:cNvGrpSpPr>
          <p:nvPr/>
        </p:nvGrpSpPr>
        <p:grpSpPr bwMode="auto">
          <a:xfrm>
            <a:off x="5735638" y="1417639"/>
            <a:ext cx="3529012" cy="2276475"/>
            <a:chOff x="899592" y="2132856"/>
            <a:chExt cx="3528392" cy="2276873"/>
          </a:xfrm>
        </p:grpSpPr>
        <p:pic>
          <p:nvPicPr>
            <p:cNvPr id="11273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2132856"/>
              <a:ext cx="1707654" cy="2276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330" y="2132857"/>
              <a:ext cx="1707654" cy="2276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0" name="Группа 10"/>
          <p:cNvGrpSpPr>
            <a:grpSpLocks/>
          </p:cNvGrpSpPr>
          <p:nvPr/>
        </p:nvGrpSpPr>
        <p:grpSpPr bwMode="auto">
          <a:xfrm>
            <a:off x="6221413" y="4344988"/>
            <a:ext cx="3979862" cy="1700212"/>
            <a:chOff x="4411663" y="4149080"/>
            <a:chExt cx="3980133" cy="1700808"/>
          </a:xfrm>
        </p:grpSpPr>
        <p:pic>
          <p:nvPicPr>
            <p:cNvPr id="11271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1663" y="4149080"/>
              <a:ext cx="1888529" cy="1700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4149080"/>
              <a:ext cx="1803572" cy="1700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555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ъект 2"/>
          <p:cNvSpPr>
            <a:spLocks noGrp="1"/>
          </p:cNvSpPr>
          <p:nvPr>
            <p:ph idx="1"/>
          </p:nvPr>
        </p:nvSpPr>
        <p:spPr>
          <a:xfrm>
            <a:off x="1847850" y="549276"/>
            <a:ext cx="8229600" cy="6308725"/>
          </a:xfrm>
        </p:spPr>
        <p:txBody>
          <a:bodyPr/>
          <a:lstStyle/>
          <a:p>
            <a:pPr marL="0" indent="0">
              <a:buNone/>
            </a:pPr>
            <a:r>
              <a:rPr lang="ru-RU" altLang="ru-RU" smtClean="0"/>
              <a:t> 3. Подтягивания</a:t>
            </a:r>
          </a:p>
          <a:p>
            <a:pPr marL="0" indent="0">
              <a:buNone/>
            </a:pPr>
            <a:r>
              <a:rPr lang="ru-RU" altLang="ru-RU" smtClean="0"/>
              <a:t> широким хватом</a:t>
            </a:r>
          </a:p>
          <a:p>
            <a:pPr marL="0" indent="0">
              <a:buNone/>
            </a:pPr>
            <a:endParaRPr lang="ru-RU" altLang="ru-RU" smtClean="0"/>
          </a:p>
          <a:p>
            <a:pPr marL="0" indent="0">
              <a:buNone/>
            </a:pPr>
            <a:endParaRPr lang="ru-RU" altLang="ru-RU" smtClean="0"/>
          </a:p>
          <a:p>
            <a:pPr marL="0" indent="0">
              <a:buNone/>
            </a:pPr>
            <a:endParaRPr lang="ru-RU" altLang="ru-RU" smtClean="0"/>
          </a:p>
          <a:p>
            <a:pPr marL="0" indent="0">
              <a:buNone/>
            </a:pPr>
            <a:r>
              <a:rPr lang="ru-RU" altLang="ru-RU" smtClean="0"/>
              <a:t> 4.  Подтягивания</a:t>
            </a:r>
          </a:p>
          <a:p>
            <a:pPr marL="0" indent="0">
              <a:buNone/>
            </a:pPr>
            <a:r>
              <a:rPr lang="ru-RU" altLang="ru-RU" smtClean="0"/>
              <a:t> широким хватом</a:t>
            </a:r>
          </a:p>
        </p:txBody>
      </p:sp>
      <p:grpSp>
        <p:nvGrpSpPr>
          <p:cNvPr id="12291" name="Группа 5"/>
          <p:cNvGrpSpPr>
            <a:grpSpLocks/>
          </p:cNvGrpSpPr>
          <p:nvPr/>
        </p:nvGrpSpPr>
        <p:grpSpPr bwMode="auto">
          <a:xfrm>
            <a:off x="6311900" y="498476"/>
            <a:ext cx="2520950" cy="6289675"/>
            <a:chOff x="4788024" y="499242"/>
            <a:chExt cx="2520280" cy="6288391"/>
          </a:xfrm>
        </p:grpSpPr>
        <p:pic>
          <p:nvPicPr>
            <p:cNvPr id="12292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499242"/>
              <a:ext cx="2520280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3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427259"/>
              <a:ext cx="2520280" cy="3360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672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ъект 2"/>
          <p:cNvSpPr>
            <a:spLocks noGrp="1"/>
          </p:cNvSpPr>
          <p:nvPr>
            <p:ph idx="1"/>
          </p:nvPr>
        </p:nvSpPr>
        <p:spPr>
          <a:xfrm>
            <a:off x="1981200" y="476251"/>
            <a:ext cx="8229600" cy="6265863"/>
          </a:xfrm>
        </p:spPr>
        <p:txBody>
          <a:bodyPr/>
          <a:lstStyle/>
          <a:p>
            <a:pPr marL="0" indent="0">
              <a:buNone/>
            </a:pPr>
            <a:r>
              <a:rPr lang="ru-RU" altLang="ru-RU" smtClean="0"/>
              <a:t> 5. Подтягивания           </a:t>
            </a:r>
          </a:p>
          <a:p>
            <a:pPr marL="0" indent="0">
              <a:buNone/>
            </a:pPr>
            <a:r>
              <a:rPr lang="ru-RU" altLang="ru-RU" smtClean="0"/>
              <a:t>      узким обратным </a:t>
            </a:r>
          </a:p>
          <a:p>
            <a:pPr marL="0" indent="0">
              <a:buNone/>
            </a:pPr>
            <a:r>
              <a:rPr lang="ru-RU" altLang="ru-RU" smtClean="0"/>
              <a:t>      хватом</a:t>
            </a:r>
          </a:p>
          <a:p>
            <a:pPr marL="0" indent="0">
              <a:buNone/>
            </a:pPr>
            <a:endParaRPr lang="ru-RU" altLang="ru-RU" smtClean="0"/>
          </a:p>
          <a:p>
            <a:pPr marL="0" indent="0">
              <a:buNone/>
            </a:pPr>
            <a:endParaRPr lang="ru-RU" altLang="ru-RU" smtClean="0"/>
          </a:p>
          <a:p>
            <a:pPr marL="0" indent="0">
              <a:buNone/>
            </a:pPr>
            <a:endParaRPr lang="ru-RU" altLang="ru-RU" smtClean="0"/>
          </a:p>
          <a:p>
            <a:pPr marL="0" indent="0">
              <a:buNone/>
            </a:pPr>
            <a:r>
              <a:rPr lang="ru-RU" altLang="ru-RU" smtClean="0"/>
              <a:t> 6. Диагональные </a:t>
            </a:r>
          </a:p>
          <a:p>
            <a:pPr marL="0" indent="0">
              <a:buNone/>
            </a:pPr>
            <a:r>
              <a:rPr lang="ru-RU" altLang="ru-RU" smtClean="0"/>
              <a:t>     подтягивания</a:t>
            </a:r>
          </a:p>
        </p:txBody>
      </p:sp>
      <p:grpSp>
        <p:nvGrpSpPr>
          <p:cNvPr id="13315" name="Группа 9"/>
          <p:cNvGrpSpPr>
            <a:grpSpLocks/>
          </p:cNvGrpSpPr>
          <p:nvPr/>
        </p:nvGrpSpPr>
        <p:grpSpPr bwMode="auto">
          <a:xfrm>
            <a:off x="5519739" y="476250"/>
            <a:ext cx="4168775" cy="5803900"/>
            <a:chOff x="3995936" y="476672"/>
            <a:chExt cx="4168971" cy="5803848"/>
          </a:xfrm>
        </p:grpSpPr>
        <p:grpSp>
          <p:nvGrpSpPr>
            <p:cNvPr id="13316" name="Группа 5"/>
            <p:cNvGrpSpPr>
              <a:grpSpLocks/>
            </p:cNvGrpSpPr>
            <p:nvPr/>
          </p:nvGrpSpPr>
          <p:grpSpPr bwMode="auto">
            <a:xfrm>
              <a:off x="3995936" y="476672"/>
              <a:ext cx="4166673" cy="2756925"/>
              <a:chOff x="3995936" y="476672"/>
              <a:chExt cx="4166673" cy="2756925"/>
            </a:xfrm>
          </p:grpSpPr>
          <p:pic>
            <p:nvPicPr>
              <p:cNvPr id="13320" name="Рисунок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936" y="476672"/>
                <a:ext cx="2067694" cy="2756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1" name="Рисунок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5178" y="477022"/>
                <a:ext cx="2067431" cy="2756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317" name="Группа 8"/>
            <p:cNvGrpSpPr>
              <a:grpSpLocks/>
            </p:cNvGrpSpPr>
            <p:nvPr/>
          </p:nvGrpSpPr>
          <p:grpSpPr bwMode="auto">
            <a:xfrm>
              <a:off x="3995936" y="3523594"/>
              <a:ext cx="4168971" cy="2756926"/>
              <a:chOff x="3995936" y="3523594"/>
              <a:chExt cx="4168971" cy="2756926"/>
            </a:xfrm>
          </p:grpSpPr>
          <p:pic>
            <p:nvPicPr>
              <p:cNvPr id="13318" name="Рисунок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936" y="3523595"/>
                <a:ext cx="2067694" cy="2756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19" name="Рисунок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7213" y="3523594"/>
                <a:ext cx="2067694" cy="2756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25295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ъект 2"/>
          <p:cNvSpPr>
            <a:spLocks noGrp="1"/>
          </p:cNvSpPr>
          <p:nvPr>
            <p:ph idx="1"/>
          </p:nvPr>
        </p:nvSpPr>
        <p:spPr>
          <a:xfrm>
            <a:off x="1847850" y="404813"/>
            <a:ext cx="8362950" cy="6337300"/>
          </a:xfrm>
        </p:spPr>
        <p:txBody>
          <a:bodyPr/>
          <a:lstStyle/>
          <a:p>
            <a:pPr marL="0" indent="0">
              <a:buNone/>
            </a:pPr>
            <a:r>
              <a:rPr lang="ru-RU" altLang="ru-RU" smtClean="0"/>
              <a:t> 7. Вис на одной </a:t>
            </a:r>
          </a:p>
          <a:p>
            <a:pPr marL="0" indent="0">
              <a:buNone/>
            </a:pPr>
            <a:r>
              <a:rPr lang="ru-RU" altLang="ru-RU" smtClean="0"/>
              <a:t>      руке</a:t>
            </a:r>
          </a:p>
          <a:p>
            <a:pPr marL="0" indent="0">
              <a:buNone/>
            </a:pPr>
            <a:endParaRPr lang="ru-RU" altLang="ru-RU" smtClean="0"/>
          </a:p>
          <a:p>
            <a:pPr marL="0" indent="0">
              <a:buNone/>
            </a:pPr>
            <a:endParaRPr lang="ru-RU" altLang="ru-RU" smtClean="0"/>
          </a:p>
          <a:p>
            <a:pPr marL="0" indent="0">
              <a:buNone/>
            </a:pPr>
            <a:endParaRPr lang="ru-RU" altLang="ru-RU" smtClean="0"/>
          </a:p>
          <a:p>
            <a:pPr marL="0" indent="0">
              <a:buNone/>
            </a:pPr>
            <a:endParaRPr lang="ru-RU" altLang="ru-RU" smtClean="0"/>
          </a:p>
          <a:p>
            <a:pPr marL="0" indent="0">
              <a:buNone/>
            </a:pPr>
            <a:r>
              <a:rPr lang="ru-RU" altLang="ru-RU" smtClean="0"/>
              <a:t> 8. подъемы </a:t>
            </a:r>
          </a:p>
          <a:p>
            <a:pPr marL="0" indent="0">
              <a:buNone/>
            </a:pPr>
            <a:r>
              <a:rPr lang="ru-RU" altLang="ru-RU" smtClean="0"/>
              <a:t>прямых/согнутых</a:t>
            </a:r>
          </a:p>
          <a:p>
            <a:pPr marL="0" indent="0">
              <a:buNone/>
            </a:pPr>
            <a:r>
              <a:rPr lang="ru-RU" altLang="ru-RU" smtClean="0"/>
              <a:t> в коленях ног к </a:t>
            </a:r>
          </a:p>
          <a:p>
            <a:pPr marL="0" indent="0">
              <a:buNone/>
            </a:pPr>
            <a:r>
              <a:rPr lang="ru-RU" altLang="ru-RU" smtClean="0"/>
              <a:t>перекладине </a:t>
            </a:r>
          </a:p>
        </p:txBody>
      </p:sp>
      <p:grpSp>
        <p:nvGrpSpPr>
          <p:cNvPr id="14339" name="Группа 8"/>
          <p:cNvGrpSpPr>
            <a:grpSpLocks/>
          </p:cNvGrpSpPr>
          <p:nvPr/>
        </p:nvGrpSpPr>
        <p:grpSpPr bwMode="auto">
          <a:xfrm>
            <a:off x="5232401" y="404813"/>
            <a:ext cx="4608513" cy="6267450"/>
            <a:chOff x="3707904" y="404664"/>
            <a:chExt cx="4608537" cy="6268078"/>
          </a:xfrm>
        </p:grpSpPr>
        <p:grpSp>
          <p:nvGrpSpPr>
            <p:cNvPr id="14340" name="Группа 5"/>
            <p:cNvGrpSpPr>
              <a:grpSpLocks/>
            </p:cNvGrpSpPr>
            <p:nvPr/>
          </p:nvGrpSpPr>
          <p:grpSpPr bwMode="auto">
            <a:xfrm>
              <a:off x="3707904" y="404664"/>
              <a:ext cx="4608537" cy="2948947"/>
              <a:chOff x="3399309" y="404664"/>
              <a:chExt cx="4608537" cy="2948947"/>
            </a:xfrm>
          </p:grpSpPr>
          <p:pic>
            <p:nvPicPr>
              <p:cNvPr id="14343" name="Рисунок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9309" y="404664"/>
                <a:ext cx="2211710" cy="2948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4" name="Рисунок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6135" y="404664"/>
                <a:ext cx="2211711" cy="2948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341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3723794"/>
              <a:ext cx="2211710" cy="294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2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730" y="3723794"/>
              <a:ext cx="2211711" cy="2948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146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ъект 23"/>
          <p:cNvSpPr>
            <a:spLocks noGrp="1"/>
          </p:cNvSpPr>
          <p:nvPr>
            <p:ph idx="1"/>
          </p:nvPr>
        </p:nvSpPr>
        <p:spPr>
          <a:xfrm>
            <a:off x="1981200" y="476250"/>
            <a:ext cx="8229600" cy="6121400"/>
          </a:xfrm>
        </p:spPr>
        <p:txBody>
          <a:bodyPr/>
          <a:lstStyle/>
          <a:p>
            <a:pPr marL="0" indent="0">
              <a:buNone/>
            </a:pPr>
            <a:r>
              <a:rPr lang="ru-RU" altLang="ru-RU" smtClean="0"/>
              <a:t> 9. дворники» </a:t>
            </a:r>
          </a:p>
          <a:p>
            <a:pPr marL="0" indent="0">
              <a:buNone/>
            </a:pPr>
            <a:r>
              <a:rPr lang="ru-RU" altLang="ru-RU" smtClean="0"/>
              <a:t>    - скручивание</a:t>
            </a:r>
          </a:p>
          <a:p>
            <a:pPr marL="0" indent="0">
              <a:buNone/>
            </a:pPr>
            <a:r>
              <a:rPr lang="ru-RU" altLang="ru-RU" smtClean="0"/>
              <a:t> ног вправо/влево</a:t>
            </a:r>
          </a:p>
          <a:p>
            <a:pPr marL="0" indent="0">
              <a:buNone/>
            </a:pPr>
            <a:r>
              <a:rPr lang="ru-RU" altLang="ru-RU" smtClean="0"/>
              <a:t> в висе</a:t>
            </a:r>
          </a:p>
          <a:p>
            <a:pPr marL="0" indent="0">
              <a:buNone/>
            </a:pPr>
            <a:endParaRPr lang="ru-RU" altLang="ru-RU" smtClean="0"/>
          </a:p>
          <a:p>
            <a:pPr marL="0" indent="0">
              <a:buNone/>
            </a:pPr>
            <a:endParaRPr lang="ru-RU" altLang="ru-RU" smtClean="0"/>
          </a:p>
          <a:p>
            <a:pPr marL="0" indent="0">
              <a:buNone/>
            </a:pPr>
            <a:r>
              <a:rPr lang="ru-RU" altLang="ru-RU" smtClean="0"/>
              <a:t> 10. Поочередный</a:t>
            </a:r>
          </a:p>
          <a:p>
            <a:pPr marL="0" indent="0">
              <a:buNone/>
            </a:pPr>
            <a:r>
              <a:rPr lang="ru-RU" altLang="ru-RU" smtClean="0"/>
              <a:t> подъем ног в висе</a:t>
            </a:r>
          </a:p>
        </p:txBody>
      </p:sp>
      <p:grpSp>
        <p:nvGrpSpPr>
          <p:cNvPr id="15363" name="Группа 30"/>
          <p:cNvGrpSpPr>
            <a:grpSpLocks/>
          </p:cNvGrpSpPr>
          <p:nvPr/>
        </p:nvGrpSpPr>
        <p:grpSpPr bwMode="auto">
          <a:xfrm>
            <a:off x="5375276" y="606426"/>
            <a:ext cx="4657725" cy="5991225"/>
            <a:chOff x="3779912" y="606995"/>
            <a:chExt cx="4657783" cy="5990357"/>
          </a:xfrm>
        </p:grpSpPr>
        <p:grpSp>
          <p:nvGrpSpPr>
            <p:cNvPr id="15364" name="Группа 26"/>
            <p:cNvGrpSpPr>
              <a:grpSpLocks/>
            </p:cNvGrpSpPr>
            <p:nvPr/>
          </p:nvGrpSpPr>
          <p:grpSpPr bwMode="auto">
            <a:xfrm>
              <a:off x="3779912" y="606995"/>
              <a:ext cx="4653526" cy="2533973"/>
              <a:chOff x="3779912" y="606995"/>
              <a:chExt cx="4653526" cy="3100164"/>
            </a:xfrm>
          </p:grpSpPr>
          <p:pic>
            <p:nvPicPr>
              <p:cNvPr id="15368" name="Рисунок 2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779912" y="606995"/>
                <a:ext cx="2304256" cy="3100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9" name="Рисунок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1180" y="610815"/>
                <a:ext cx="2322258" cy="3096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365" name="Группа 29"/>
            <p:cNvGrpSpPr>
              <a:grpSpLocks/>
            </p:cNvGrpSpPr>
            <p:nvPr/>
          </p:nvGrpSpPr>
          <p:grpSpPr bwMode="auto">
            <a:xfrm>
              <a:off x="3784665" y="3456384"/>
              <a:ext cx="4653030" cy="3140968"/>
              <a:chOff x="3780408" y="3469952"/>
              <a:chExt cx="4653030" cy="3140968"/>
            </a:xfrm>
          </p:grpSpPr>
          <p:pic>
            <p:nvPicPr>
              <p:cNvPr id="15366" name="Рисунок 2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0408" y="3469952"/>
                <a:ext cx="2355726" cy="3140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" name="Рисунок 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1728" y="3469952"/>
                <a:ext cx="2211710" cy="3127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11379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ъект 2"/>
          <p:cNvSpPr>
            <a:spLocks noGrp="1"/>
          </p:cNvSpPr>
          <p:nvPr>
            <p:ph idx="1"/>
          </p:nvPr>
        </p:nvSpPr>
        <p:spPr>
          <a:xfrm>
            <a:off x="1981200" y="549276"/>
            <a:ext cx="8229600" cy="6119813"/>
          </a:xfrm>
        </p:spPr>
        <p:txBody>
          <a:bodyPr/>
          <a:lstStyle/>
          <a:p>
            <a:pPr marL="0" indent="0">
              <a:buNone/>
            </a:pPr>
            <a:r>
              <a:rPr lang="ru-RU" altLang="ru-RU" smtClean="0"/>
              <a:t> 11. Выход </a:t>
            </a:r>
          </a:p>
          <a:p>
            <a:pPr marL="0" indent="0">
              <a:buNone/>
            </a:pPr>
            <a:r>
              <a:rPr lang="ru-RU" altLang="ru-RU" smtClean="0"/>
              <a:t>        силой на </a:t>
            </a:r>
          </a:p>
          <a:p>
            <a:pPr marL="0" indent="0">
              <a:buNone/>
            </a:pPr>
            <a:r>
              <a:rPr lang="ru-RU" altLang="ru-RU" smtClean="0"/>
              <a:t>        одну</a:t>
            </a:r>
            <a:r>
              <a:rPr lang="en-US" altLang="ru-RU" smtClean="0"/>
              <a:t>/</a:t>
            </a:r>
            <a:r>
              <a:rPr lang="ru-RU" altLang="ru-RU" smtClean="0"/>
              <a:t>две руки</a:t>
            </a:r>
          </a:p>
        </p:txBody>
      </p:sp>
      <p:pic>
        <p:nvPicPr>
          <p:cNvPr id="16387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333376"/>
            <a:ext cx="167481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9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6000"/>
            <a:ext cx="10515600" cy="51609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Тре́нер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(англ.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trainer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воспитывать, обучать, готовить) —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определённом виде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руководящий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тренировкой спортсменов.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 осуществляет учебно-тренировочную работу, направленную на воспитание, обучение и совершенствование мастерства, развитие функциональных возможностей своих подопечных.</a:t>
            </a:r>
          </a:p>
        </p:txBody>
      </p:sp>
    </p:spTree>
    <p:extLst>
      <p:ext uri="{BB962C8B-B14F-4D97-AF65-F5344CB8AC3E}">
        <p14:creationId xmlns:p14="http://schemas.microsoft.com/office/powerpoint/2010/main" val="3477033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Тренер в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воркауте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057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в Твери нет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обучающих данному виду спорта.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Воркаут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травмоопасным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видом спорта. Несмотря на то, что он считается «дворовым» видом, необходимо осуществление контроля компетентным человеком за  правильностью выполнения элементов и соблюдением техники безопасности. Также важно правильно оказать первую медицинскую помощь спортсмену при получении травм.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189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>
                <a:solidFill>
                  <a:srgbClr val="0005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altLang="ru-RU" sz="4000">
              <a:solidFill>
                <a:srgbClr val="000560"/>
              </a:solidFill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1847850" y="1125539"/>
            <a:ext cx="8362950" cy="539908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alt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Workout набирает популярность быстрыми темпами. Каждый год увеличивается количество специализированных площадок в нашем городе. Проводятся соревнования по уличной гимнастике, собирающие большое количество как спортсменов, так и болельщиков.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alt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Workout очень зрелищный вид спорта, включающий в себя большое количество элементов и связок между ними.</a:t>
            </a:r>
          </a:p>
        </p:txBody>
      </p:sp>
    </p:spTree>
    <p:extLst>
      <p:ext uri="{BB962C8B-B14F-4D97-AF65-F5344CB8AC3E}">
        <p14:creationId xmlns:p14="http://schemas.microsoft.com/office/powerpoint/2010/main" val="1990311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>
                <a:solidFill>
                  <a:srgbClr val="0005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</a:t>
            </a:r>
            <a:endParaRPr lang="ru-RU" altLang="ru-RU" dirty="0" smtClean="0">
              <a:solidFill>
                <a:srgbClr val="0005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47850" y="1196976"/>
            <a:ext cx="8362950" cy="5400675"/>
          </a:xfrm>
        </p:spPr>
        <p:txBody>
          <a:bodyPr rtlCol="0">
            <a:normAutofit fontScale="85000" lnSpcReduction="10000"/>
          </a:bodyPr>
          <a:lstStyle/>
          <a:p>
            <a:pPr>
              <a:lnSpc>
                <a:spcPct val="120000"/>
              </a:lnSpc>
              <a:buNone/>
              <a:defRPr/>
            </a:pPr>
            <a:r>
              <a:rPr lang="ru-RU" b="1" dirty="0" smtClean="0">
                <a:cs typeface="Times New Roman" pitchFamily="18" charset="0"/>
              </a:rPr>
              <a:t>Цель</a:t>
            </a:r>
            <a:r>
              <a:rPr lang="ru-RU" b="1" i="1" dirty="0" smtClean="0">
                <a:cs typeface="Times New Roman" pitchFamily="18" charset="0"/>
              </a:rPr>
              <a:t>:</a:t>
            </a:r>
            <a:r>
              <a:rPr lang="ru-RU" dirty="0" smtClean="0">
                <a:cs typeface="Times New Roman" pitchFamily="18" charset="0"/>
              </a:rPr>
              <a:t> Разработать комплекс упражнений и элементов для начинающих с нуля </a:t>
            </a:r>
            <a:r>
              <a:rPr lang="ru-RU" dirty="0" err="1" smtClean="0">
                <a:cs typeface="Times New Roman" pitchFamily="18" charset="0"/>
              </a:rPr>
              <a:t>воркаутеров</a:t>
            </a:r>
            <a:r>
              <a:rPr lang="ru-RU" dirty="0" smtClean="0">
                <a:cs typeface="Times New Roman" pitchFamily="18" charset="0"/>
              </a:rPr>
              <a:t>.</a:t>
            </a:r>
          </a:p>
          <a:p>
            <a:pPr>
              <a:buNone/>
              <a:defRPr/>
            </a:pPr>
            <a:endParaRPr lang="ru-RU" dirty="0" smtClean="0"/>
          </a:p>
          <a:p>
            <a:pPr>
              <a:buNone/>
              <a:defRPr/>
            </a:pPr>
            <a:r>
              <a:rPr lang="ru-RU" b="1" i="1" dirty="0" smtClean="0"/>
              <a:t>Задачи проекта: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Изучить теоретический материал по теме: «</a:t>
            </a:r>
            <a:r>
              <a:rPr lang="ru-RU" dirty="0" err="1" smtClean="0"/>
              <a:t>Воркаут</a:t>
            </a:r>
            <a:r>
              <a:rPr lang="ru-RU" dirty="0" smtClean="0"/>
              <a:t>»;</a:t>
            </a:r>
          </a:p>
          <a:p>
            <a:pPr>
              <a:defRPr/>
            </a:pPr>
            <a:r>
              <a:rPr lang="ru-RU" dirty="0" smtClean="0"/>
              <a:t>Познакомиться с историей развития уличной гимнастики;</a:t>
            </a:r>
          </a:p>
          <a:p>
            <a:pPr>
              <a:defRPr/>
            </a:pPr>
            <a:r>
              <a:rPr lang="ru-RU" dirty="0" smtClean="0"/>
              <a:t>Изучить виды и элементы </a:t>
            </a:r>
            <a:r>
              <a:rPr lang="ru-RU" dirty="0" err="1" smtClean="0"/>
              <a:t>воркаута</a:t>
            </a:r>
            <a:r>
              <a:rPr lang="ru-RU" dirty="0" smtClean="0"/>
              <a:t>;</a:t>
            </a:r>
          </a:p>
          <a:p>
            <a:pPr>
              <a:defRPr/>
            </a:pPr>
            <a:r>
              <a:rPr lang="ru-RU" dirty="0" smtClean="0"/>
              <a:t>Рассмотреть достоинства и недостатки данного вида спорта;</a:t>
            </a:r>
          </a:p>
          <a:p>
            <a:pPr>
              <a:defRPr/>
            </a:pPr>
            <a:r>
              <a:rPr lang="ru-RU" dirty="0" smtClean="0"/>
              <a:t>Составить комплекс упражнений для укрепления мышц начинающих </a:t>
            </a:r>
            <a:r>
              <a:rPr lang="ru-RU" dirty="0" err="1" smtClean="0"/>
              <a:t>турникмэнов</a:t>
            </a:r>
            <a:r>
              <a:rPr lang="ru-RU" dirty="0" smtClean="0"/>
              <a:t>;</a:t>
            </a:r>
          </a:p>
          <a:p>
            <a:pPr>
              <a:defRPr/>
            </a:pPr>
            <a:r>
              <a:rPr lang="ru-RU" dirty="0" smtClean="0"/>
              <a:t>Составить комплекс выполнения элементов </a:t>
            </a:r>
            <a:r>
              <a:rPr lang="ru-RU" dirty="0" err="1" smtClean="0"/>
              <a:t>воркаута</a:t>
            </a:r>
            <a:r>
              <a:rPr lang="ru-RU" dirty="0" smtClean="0"/>
              <a:t>  для начинающих; </a:t>
            </a:r>
          </a:p>
          <a:p>
            <a:pPr>
              <a:defRPr/>
            </a:pPr>
            <a:r>
              <a:rPr lang="ru-RU" dirty="0" smtClean="0"/>
              <a:t>Сделать </a:t>
            </a:r>
            <a:r>
              <a:rPr lang="ru-RU" dirty="0" err="1" smtClean="0"/>
              <a:t>мультимедийную</a:t>
            </a:r>
            <a:r>
              <a:rPr lang="ru-RU" dirty="0" smtClean="0"/>
              <a:t> презентацию по теме проекта.</a:t>
            </a:r>
          </a:p>
          <a:p>
            <a:pPr>
              <a:buNone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079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/>
              <a:t>Методы (формы работы над проектом)</a:t>
            </a: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altLang="ru-RU" dirty="0" smtClean="0"/>
              <a:t>Работа с различными текстовыми источниками информации;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dirty="0" smtClean="0"/>
              <a:t>Разработка </a:t>
            </a:r>
            <a:r>
              <a:rPr lang="ru-RU" altLang="ru-RU" dirty="0" smtClean="0"/>
              <a:t>комплекса упражнений и элементов базового уровня для людей,  занимающихся </a:t>
            </a:r>
            <a:r>
              <a:rPr lang="ru-RU" altLang="ru-RU" dirty="0" err="1" smtClean="0"/>
              <a:t>воркаутом</a:t>
            </a:r>
            <a:r>
              <a:rPr lang="ru-RU" altLang="ru-RU" dirty="0" smtClean="0"/>
              <a:t>.	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207457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Предполагаемые конечные результаты</a:t>
            </a:r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708525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ru-RU" dirty="0" smtClean="0"/>
              <a:t>Продуктом проекта является: разработанный комплекс упражнений и элементов для начинающих </a:t>
            </a:r>
            <a:r>
              <a:rPr lang="ru-RU" dirty="0" err="1" smtClean="0"/>
              <a:t>турникменов</a:t>
            </a:r>
            <a:endParaRPr lang="ru-RU" dirty="0" smtClean="0"/>
          </a:p>
          <a:p>
            <a:pPr>
              <a:buNone/>
              <a:defRPr/>
            </a:pPr>
            <a:r>
              <a:rPr lang="ru-RU" dirty="0" smtClean="0"/>
              <a:t>Я </a:t>
            </a:r>
            <a:r>
              <a:rPr lang="ru-RU" dirty="0" smtClean="0"/>
              <a:t>считаю, что мой проект помог ребятам из  школы усовершенствовать физические возможности при выполнении элементов </a:t>
            </a:r>
            <a:r>
              <a:rPr lang="ru-RU" dirty="0" err="1" smtClean="0"/>
              <a:t>воркаута</a:t>
            </a:r>
            <a:r>
              <a:rPr lang="ru-RU" dirty="0" smtClean="0"/>
              <a:t>. </a:t>
            </a:r>
          </a:p>
          <a:p>
            <a:pPr>
              <a:buNone/>
              <a:defRPr/>
            </a:pPr>
            <a:r>
              <a:rPr lang="ru-RU" dirty="0" smtClean="0"/>
              <a:t>Мой проект повышает интерес ребят к ведению здорового образа жизни</a:t>
            </a:r>
          </a:p>
        </p:txBody>
      </p:sp>
    </p:spTree>
    <p:extLst>
      <p:ext uri="{BB962C8B-B14F-4D97-AF65-F5344CB8AC3E}">
        <p14:creationId xmlns:p14="http://schemas.microsoft.com/office/powerpoint/2010/main" val="1377584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Что такое воркаут?</a:t>
            </a: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1981200" y="1484313"/>
            <a:ext cx="8229600" cy="5257800"/>
          </a:xfrm>
        </p:spPr>
        <p:txBody>
          <a:bodyPr/>
          <a:lstStyle/>
          <a:p>
            <a:pPr marL="0" indent="0" algn="just">
              <a:buNone/>
            </a:pPr>
            <a:r>
              <a:rPr lang="ru-RU" altLang="ru-RU" sz="2600" b="1"/>
              <a:t>Ворка́ут</a:t>
            </a:r>
            <a:r>
              <a:rPr lang="ru-RU" altLang="ru-RU" sz="2600"/>
              <a:t> (</a:t>
            </a:r>
            <a:r>
              <a:rPr lang="ru-RU" altLang="ru-RU" sz="2600" b="1"/>
              <a:t>Workout</a:t>
            </a:r>
            <a:r>
              <a:rPr lang="ru-RU" altLang="ru-RU" sz="2600"/>
              <a:t> - Тренировка; </a:t>
            </a:r>
            <a:r>
              <a:rPr lang="ru-RU" altLang="ru-RU" sz="2600" i="1"/>
              <a:t>разг.</a:t>
            </a:r>
            <a:r>
              <a:rPr lang="ru-RU" altLang="ru-RU" sz="2600"/>
              <a:t> Уличный фитнес) — одна из разновидностей массовых физкультурных занятий, включает в себя выполнение различных упражнений на объектах естественного и городского ландшафта,  уличных спортплощадках, а именно на турниках, брусьях, шведских стенках, горизонтальных лестницах и прочих конструкциях, или вообще без их использования (на земле). Иногда это направление называют видом спорта, но в официальный список ни одной из стран он не вошёл. Люди, увлекающиеся такими тренировками, называют себя по-разному: воркаутеры, уличные (дворовые) спортсмены.</a:t>
            </a:r>
          </a:p>
          <a:p>
            <a:pPr marL="0" indent="0">
              <a:buNone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5977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Виды воркаута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3738" y="1341438"/>
            <a:ext cx="8229600" cy="52578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i="1" dirty="0"/>
              <a:t>Стрит</a:t>
            </a:r>
            <a:r>
              <a:rPr lang="ru-RU" sz="2400" dirty="0"/>
              <a:t> - проделывание различных элементов </a:t>
            </a:r>
            <a:r>
              <a:rPr lang="ru-RU" sz="2400" dirty="0" err="1"/>
              <a:t>воркаута</a:t>
            </a:r>
            <a:r>
              <a:rPr lang="ru-RU" sz="2400" dirty="0"/>
              <a:t>, поэтапно изучая новые, усложняя их и совершенствуя ранее изученные.</a:t>
            </a:r>
          </a:p>
          <a:p>
            <a:pPr eaLnBrk="1" hangingPunct="1">
              <a:defRPr/>
            </a:pPr>
            <a:r>
              <a:rPr lang="ru-RU" sz="2400" i="1" dirty="0"/>
              <a:t>Гетто</a:t>
            </a:r>
            <a:r>
              <a:rPr lang="ru-RU" sz="2400" dirty="0"/>
              <a:t> – выполнение статических силовых элементов </a:t>
            </a:r>
            <a:r>
              <a:rPr lang="ru-RU" sz="2400" dirty="0" err="1"/>
              <a:t>воркаута</a:t>
            </a:r>
            <a:r>
              <a:rPr lang="ru-RU" sz="2400" dirty="0"/>
              <a:t>.</a:t>
            </a:r>
          </a:p>
          <a:p>
            <a:pPr marL="0" indent="0">
              <a:buNone/>
              <a:defRPr/>
            </a:pPr>
            <a:r>
              <a:rPr lang="ru-RU" sz="2400" b="1" dirty="0"/>
              <a:t>Дополнительные направления</a:t>
            </a:r>
          </a:p>
          <a:p>
            <a:pPr eaLnBrk="1" hangingPunct="1">
              <a:defRPr/>
            </a:pPr>
            <a:r>
              <a:rPr lang="ru-RU" sz="2000" i="1" dirty="0" err="1"/>
              <a:t>Хендстэнд</a:t>
            </a:r>
            <a:r>
              <a:rPr lang="ru-RU" sz="2000" i="1" dirty="0"/>
              <a:t>. </a:t>
            </a:r>
            <a:r>
              <a:rPr lang="ru-RU" sz="2000" dirty="0"/>
              <a:t>Тренировки посвящаются полностью рукам: различные стойки и ходьба, отжимания, силовые выходы в стойках (</a:t>
            </a:r>
            <a:r>
              <a:rPr lang="ru-RU" sz="2000" dirty="0" err="1"/>
              <a:t>спичаги</a:t>
            </a:r>
            <a:r>
              <a:rPr lang="ru-RU" sz="2000" dirty="0"/>
              <a:t>), подпрыгивания и другие нестандартны</a:t>
            </a:r>
          </a:p>
          <a:p>
            <a:pPr eaLnBrk="1" hangingPunct="1">
              <a:defRPr/>
            </a:pPr>
            <a:r>
              <a:rPr lang="ru-RU" sz="2000" i="1" dirty="0" err="1"/>
              <a:t>Джимбарр</a:t>
            </a:r>
            <a:r>
              <a:rPr lang="ru-RU" sz="2000" i="1" dirty="0"/>
              <a:t>. </a:t>
            </a:r>
            <a:r>
              <a:rPr lang="ru-RU" sz="2000" dirty="0"/>
              <a:t>Упражнения требуют от спортсменов нефизической силы. Человек должен проявлять гибкость, координации движений, настойчивости при разучивании упражнений, которые могут быть опасными для жизни и часто выполняются только со страховкой. </a:t>
            </a:r>
          </a:p>
        </p:txBody>
      </p:sp>
    </p:spTree>
    <p:extLst>
      <p:ext uri="{BB962C8B-B14F-4D97-AF65-F5344CB8AC3E}">
        <p14:creationId xmlns:p14="http://schemas.microsoft.com/office/powerpoint/2010/main" val="11924330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519</Words>
  <Application>Microsoft Office PowerPoint</Application>
  <PresentationFormat>Широкоэкранный</PresentationFormat>
  <Paragraphs>96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МУНИЦИПАЛЬНОЕ ОБЩЕОБРАЗОВАТЕЛЬНОЕ УЧРЕЖДЕНИЕ СРЕДНЯЯ ОБЩЕОБРАЗОВАТЕЛЬНАЯ ШКОЛА №51 г. ТВЕРИ   Индивидуальный проект:</vt:lpstr>
      <vt:lpstr>Презентация PowerPoint</vt:lpstr>
      <vt:lpstr>Тренер в воркауте</vt:lpstr>
      <vt:lpstr>Актуальность</vt:lpstr>
      <vt:lpstr>Цель и задачи</vt:lpstr>
      <vt:lpstr>Методы (формы работы над проектом)</vt:lpstr>
      <vt:lpstr>Предполагаемые конечные результаты</vt:lpstr>
      <vt:lpstr>Что такое воркаут?</vt:lpstr>
      <vt:lpstr>Виды воркаута</vt:lpstr>
      <vt:lpstr>Преимущества занятия воркаутом</vt:lpstr>
      <vt:lpstr>Комплекс элементов и упражнений на турнике для начинающих уличных гимнастов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ОБЩЕОБРАЗОВАТЕЛЬНОЕ УЧРЕЖДЕНИЕ СРЕДНЯЯ ОБЩЕОБРАЗОВАТЕЛЬНАЯ ШКОЛА №51 г. ТВЕРИ   Индивидуальный проект:</dc:title>
  <dc:creator>злодей</dc:creator>
  <cp:lastModifiedBy>злодей</cp:lastModifiedBy>
  <cp:revision>6</cp:revision>
  <dcterms:created xsi:type="dcterms:W3CDTF">2020-03-15T05:16:47Z</dcterms:created>
  <dcterms:modified xsi:type="dcterms:W3CDTF">2020-03-15T11:19:15Z</dcterms:modified>
</cp:coreProperties>
</file>