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0" r:id="rId8"/>
    <p:sldId id="271" r:id="rId9"/>
    <p:sldId id="272" r:id="rId10"/>
    <p:sldId id="269" r:id="rId11"/>
    <p:sldId id="274" r:id="rId12"/>
    <p:sldId id="291" r:id="rId13"/>
    <p:sldId id="294" r:id="rId14"/>
    <p:sldId id="292" r:id="rId15"/>
    <p:sldId id="293" r:id="rId16"/>
    <p:sldId id="273" r:id="rId17"/>
    <p:sldId id="276" r:id="rId18"/>
    <p:sldId id="277" r:id="rId19"/>
    <p:sldId id="278" r:id="rId20"/>
    <p:sldId id="295" r:id="rId21"/>
    <p:sldId id="280" r:id="rId22"/>
    <p:sldId id="281" r:id="rId23"/>
    <p:sldId id="282" r:id="rId24"/>
    <p:sldId id="283" r:id="rId25"/>
    <p:sldId id="285" r:id="rId26"/>
    <p:sldId id="287" r:id="rId27"/>
    <p:sldId id="288" r:id="rId28"/>
    <p:sldId id="290" r:id="rId29"/>
    <p:sldId id="289" r:id="rId30"/>
    <p:sldId id="263" r:id="rId31"/>
    <p:sldId id="261" r:id="rId32"/>
    <p:sldId id="26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9464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AE957-5F7B-4B90-93BA-BB702AFC3B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F1FF70-681B-413C-819F-0894F78D2D83}">
      <dgm:prSet custT="1"/>
      <dgm:spPr/>
      <dgm:t>
        <a:bodyPr/>
        <a:lstStyle/>
        <a:p>
          <a:pPr rtl="0"/>
          <a:r>
            <a:rPr lang="ru-RU" sz="1400" dirty="0" smtClean="0"/>
            <a:t>Современных родителей остро волнуют вопросы, связанные с пребыванием их детей в школе. Школа, которая может обеспечить безопасность учащихся, контролировать дисциплину и оперативно информировать родителей о возникающих проблемах, всегда будет пользоваться доверием и иметь высокий рейтинг. </a:t>
          </a:r>
          <a:endParaRPr lang="ru-RU" sz="1400" dirty="0"/>
        </a:p>
      </dgm:t>
    </dgm:pt>
    <dgm:pt modelId="{CA20A943-B655-4534-9931-561CFB516166}" type="parTrans" cxnId="{8177D5A1-A55B-4E08-B90C-66A76ACE804C}">
      <dgm:prSet/>
      <dgm:spPr/>
      <dgm:t>
        <a:bodyPr/>
        <a:lstStyle/>
        <a:p>
          <a:endParaRPr lang="ru-RU"/>
        </a:p>
      </dgm:t>
    </dgm:pt>
    <dgm:pt modelId="{B33FF5B0-8AF6-4A72-AA21-7950272CEC9F}" type="sibTrans" cxnId="{8177D5A1-A55B-4E08-B90C-66A76ACE804C}">
      <dgm:prSet/>
      <dgm:spPr/>
      <dgm:t>
        <a:bodyPr/>
        <a:lstStyle/>
        <a:p>
          <a:endParaRPr lang="ru-RU"/>
        </a:p>
      </dgm:t>
    </dgm:pt>
    <dgm:pt modelId="{586D5344-94F2-4F06-B69E-69F4733DC101}">
      <dgm:prSet/>
      <dgm:spPr/>
      <dgm:t>
        <a:bodyPr/>
        <a:lstStyle/>
        <a:p>
          <a:pPr rtl="0"/>
          <a:r>
            <a:rPr lang="ru-RU" dirty="0" smtClean="0"/>
            <a:t>Система безопасности позволяет контролировать посещаемость учебного заведения учащимися и не допустить проникновение посторонних лиц на его территорию. </a:t>
          </a:r>
          <a:endParaRPr lang="ru-RU" dirty="0"/>
        </a:p>
      </dgm:t>
    </dgm:pt>
    <dgm:pt modelId="{4A1FEBAE-477F-4D0E-A08F-B9442554E288}" type="parTrans" cxnId="{5403D08D-311A-46AA-9F87-F85F6CBFE019}">
      <dgm:prSet/>
      <dgm:spPr/>
      <dgm:t>
        <a:bodyPr/>
        <a:lstStyle/>
        <a:p>
          <a:endParaRPr lang="ru-RU"/>
        </a:p>
      </dgm:t>
    </dgm:pt>
    <dgm:pt modelId="{B52AAA53-2459-469F-B231-4E993CA4091E}" type="sibTrans" cxnId="{5403D08D-311A-46AA-9F87-F85F6CBFE019}">
      <dgm:prSet/>
      <dgm:spPr/>
      <dgm:t>
        <a:bodyPr/>
        <a:lstStyle/>
        <a:p>
          <a:endParaRPr lang="ru-RU"/>
        </a:p>
      </dgm:t>
    </dgm:pt>
    <dgm:pt modelId="{807F5C76-BABE-4B82-819C-A8DAC124469B}">
      <dgm:prSet/>
      <dgm:spPr/>
      <dgm:t>
        <a:bodyPr/>
        <a:lstStyle/>
        <a:p>
          <a:pPr rtl="0"/>
          <a:r>
            <a:rPr lang="ru-RU" dirty="0" smtClean="0"/>
            <a:t>Для этих целей место охранника оборудовано турникетами и компьютером. </a:t>
          </a:r>
          <a:endParaRPr lang="ru-RU" dirty="0"/>
        </a:p>
      </dgm:t>
    </dgm:pt>
    <dgm:pt modelId="{BB8E6CF7-5C46-45AD-AA35-7ADC7D1FA78B}" type="parTrans" cxnId="{6F34EFA3-8D4D-48FE-97AC-74027A3E5A16}">
      <dgm:prSet/>
      <dgm:spPr/>
      <dgm:t>
        <a:bodyPr/>
        <a:lstStyle/>
        <a:p>
          <a:endParaRPr lang="ru-RU"/>
        </a:p>
      </dgm:t>
    </dgm:pt>
    <dgm:pt modelId="{F5BB18BA-6729-4664-91B8-13AF58B96817}" type="sibTrans" cxnId="{6F34EFA3-8D4D-48FE-97AC-74027A3E5A16}">
      <dgm:prSet/>
      <dgm:spPr/>
      <dgm:t>
        <a:bodyPr/>
        <a:lstStyle/>
        <a:p>
          <a:endParaRPr lang="ru-RU"/>
        </a:p>
      </dgm:t>
    </dgm:pt>
    <dgm:pt modelId="{D852BF41-87B4-4C9D-B85D-99881009FC47}">
      <dgm:prSet/>
      <dgm:spPr/>
      <dgm:t>
        <a:bodyPr/>
        <a:lstStyle/>
        <a:p>
          <a:pPr rtl="0"/>
          <a:r>
            <a:rPr lang="ru-RU" dirty="0" smtClean="0"/>
            <a:t>Каждый ученик и сотрудник школы сможет иметь доступ по персональной карте.</a:t>
          </a:r>
          <a:br>
            <a:rPr lang="ru-RU" dirty="0" smtClean="0"/>
          </a:br>
          <a:r>
            <a:rPr lang="ru-RU" dirty="0" smtClean="0"/>
            <a:t>Родители смогут получить СМС - сообщение о времени входа их ребенка в школу и выхода из нее в течение 5-ти минут после события.</a:t>
          </a:r>
          <a:endParaRPr lang="ru-RU" dirty="0"/>
        </a:p>
      </dgm:t>
    </dgm:pt>
    <dgm:pt modelId="{133EC1C6-FF8F-47AF-BE16-178A59BF24EB}" type="parTrans" cxnId="{6D155903-6585-473C-9AFD-291AD9B6C3AD}">
      <dgm:prSet/>
      <dgm:spPr/>
      <dgm:t>
        <a:bodyPr/>
        <a:lstStyle/>
        <a:p>
          <a:endParaRPr lang="ru-RU"/>
        </a:p>
      </dgm:t>
    </dgm:pt>
    <dgm:pt modelId="{5AB070C7-6AC1-4B9C-8A90-626DBC0847A7}" type="sibTrans" cxnId="{6D155903-6585-473C-9AFD-291AD9B6C3AD}">
      <dgm:prSet/>
      <dgm:spPr/>
      <dgm:t>
        <a:bodyPr/>
        <a:lstStyle/>
        <a:p>
          <a:endParaRPr lang="ru-RU"/>
        </a:p>
      </dgm:t>
    </dgm:pt>
    <dgm:pt modelId="{6C343C87-832F-4CD1-B13C-903D97E774F2}" type="pres">
      <dgm:prSet presAssocID="{608AE957-5F7B-4B90-93BA-BB702AFC3B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F86CE-19F1-42CD-A070-FE3101870D17}" type="pres">
      <dgm:prSet presAssocID="{0DF1FF70-681B-413C-819F-0894F78D2D83}" presName="composite" presStyleCnt="0"/>
      <dgm:spPr/>
    </dgm:pt>
    <dgm:pt modelId="{4E40064B-42AE-4618-830F-E6CC3B052447}" type="pres">
      <dgm:prSet presAssocID="{0DF1FF70-681B-413C-819F-0894F78D2D83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F71BC0-DFD6-458A-9E83-4DDB947B52A9}" type="pres">
      <dgm:prSet presAssocID="{0DF1FF70-681B-413C-819F-0894F78D2D8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D0246-61CC-4722-B820-E2095DB96877}" type="pres">
      <dgm:prSet presAssocID="{B33FF5B0-8AF6-4A72-AA21-7950272CEC9F}" presName="spacing" presStyleCnt="0"/>
      <dgm:spPr/>
    </dgm:pt>
    <dgm:pt modelId="{FC86606E-F107-4819-B53C-55F4ED468C01}" type="pres">
      <dgm:prSet presAssocID="{586D5344-94F2-4F06-B69E-69F4733DC101}" presName="composite" presStyleCnt="0"/>
      <dgm:spPr/>
    </dgm:pt>
    <dgm:pt modelId="{553EA2F0-9AD4-43AE-889A-4065CFA66997}" type="pres">
      <dgm:prSet presAssocID="{586D5344-94F2-4F06-B69E-69F4733DC101}" presName="imgShp" presStyleLbl="fgImgPlace1" presStyleIdx="1" presStyleCnt="4" custLinFactNeighborX="661" custLinFactNeighborY="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3DFB88-EC31-461B-8C06-CEEEFD217E7F}" type="pres">
      <dgm:prSet presAssocID="{586D5344-94F2-4F06-B69E-69F4733DC10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D5A79-5637-4356-8802-179CB776D4B9}" type="pres">
      <dgm:prSet presAssocID="{B52AAA53-2459-469F-B231-4E993CA4091E}" presName="spacing" presStyleCnt="0"/>
      <dgm:spPr/>
    </dgm:pt>
    <dgm:pt modelId="{C56C52AF-2838-43B7-9A57-50D52BD64708}" type="pres">
      <dgm:prSet presAssocID="{807F5C76-BABE-4B82-819C-A8DAC124469B}" presName="composite" presStyleCnt="0"/>
      <dgm:spPr/>
    </dgm:pt>
    <dgm:pt modelId="{A2F89D02-C7D8-4133-8C2B-5037EE277986}" type="pres">
      <dgm:prSet presAssocID="{807F5C76-BABE-4B82-819C-A8DAC124469B}" presName="imgShp" presStyleLbl="fgImgPlace1" presStyleIdx="2" presStyleCnt="4" custLinFactNeighborX="-5036" custLinFactNeighborY="21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6EA896-FB68-4C8F-98CB-1E54A46D0452}" type="pres">
      <dgm:prSet presAssocID="{807F5C76-BABE-4B82-819C-A8DAC124469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86283-617B-47DF-99DB-EB13DAF390EF}" type="pres">
      <dgm:prSet presAssocID="{F5BB18BA-6729-4664-91B8-13AF58B96817}" presName="spacing" presStyleCnt="0"/>
      <dgm:spPr/>
    </dgm:pt>
    <dgm:pt modelId="{B99F0AA4-5481-4300-BAF6-BED72F6C16F6}" type="pres">
      <dgm:prSet presAssocID="{D852BF41-87B4-4C9D-B85D-99881009FC47}" presName="composite" presStyleCnt="0"/>
      <dgm:spPr/>
    </dgm:pt>
    <dgm:pt modelId="{40D84AFA-B061-41B4-859A-9FB6BA4C1EB2}" type="pres">
      <dgm:prSet presAssocID="{D852BF41-87B4-4C9D-B85D-99881009FC4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45E809B-7D83-4D56-A93E-2EAC41808FDD}" type="pres">
      <dgm:prSet presAssocID="{D852BF41-87B4-4C9D-B85D-99881009FC4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F08E1F-7F7C-44A9-8DEC-A9C766568747}" type="presOf" srcId="{807F5C76-BABE-4B82-819C-A8DAC124469B}" destId="{246EA896-FB68-4C8F-98CB-1E54A46D0452}" srcOrd="0" destOrd="0" presId="urn:microsoft.com/office/officeart/2005/8/layout/vList3"/>
    <dgm:cxn modelId="{207411F9-F412-4B3B-8EA3-6A64DFA52144}" type="presOf" srcId="{D852BF41-87B4-4C9D-B85D-99881009FC47}" destId="{045E809B-7D83-4D56-A93E-2EAC41808FDD}" srcOrd="0" destOrd="0" presId="urn:microsoft.com/office/officeart/2005/8/layout/vList3"/>
    <dgm:cxn modelId="{5403D08D-311A-46AA-9F87-F85F6CBFE019}" srcId="{608AE957-5F7B-4B90-93BA-BB702AFC3BE1}" destId="{586D5344-94F2-4F06-B69E-69F4733DC101}" srcOrd="1" destOrd="0" parTransId="{4A1FEBAE-477F-4D0E-A08F-B9442554E288}" sibTransId="{B52AAA53-2459-469F-B231-4E993CA4091E}"/>
    <dgm:cxn modelId="{2C4B54EF-9239-4B4E-9DDF-E04FC5A5B95F}" type="presOf" srcId="{608AE957-5F7B-4B90-93BA-BB702AFC3BE1}" destId="{6C343C87-832F-4CD1-B13C-903D97E774F2}" srcOrd="0" destOrd="0" presId="urn:microsoft.com/office/officeart/2005/8/layout/vList3"/>
    <dgm:cxn modelId="{EE6FEDB5-6C3B-40D0-9487-B85898C44FA1}" type="presOf" srcId="{0DF1FF70-681B-413C-819F-0894F78D2D83}" destId="{B0F71BC0-DFD6-458A-9E83-4DDB947B52A9}" srcOrd="0" destOrd="0" presId="urn:microsoft.com/office/officeart/2005/8/layout/vList3"/>
    <dgm:cxn modelId="{8177D5A1-A55B-4E08-B90C-66A76ACE804C}" srcId="{608AE957-5F7B-4B90-93BA-BB702AFC3BE1}" destId="{0DF1FF70-681B-413C-819F-0894F78D2D83}" srcOrd="0" destOrd="0" parTransId="{CA20A943-B655-4534-9931-561CFB516166}" sibTransId="{B33FF5B0-8AF6-4A72-AA21-7950272CEC9F}"/>
    <dgm:cxn modelId="{338E63DB-890E-4172-B06D-EB35B1B80DCA}" type="presOf" srcId="{586D5344-94F2-4F06-B69E-69F4733DC101}" destId="{F73DFB88-EC31-461B-8C06-CEEEFD217E7F}" srcOrd="0" destOrd="0" presId="urn:microsoft.com/office/officeart/2005/8/layout/vList3"/>
    <dgm:cxn modelId="{6F34EFA3-8D4D-48FE-97AC-74027A3E5A16}" srcId="{608AE957-5F7B-4B90-93BA-BB702AFC3BE1}" destId="{807F5C76-BABE-4B82-819C-A8DAC124469B}" srcOrd="2" destOrd="0" parTransId="{BB8E6CF7-5C46-45AD-AA35-7ADC7D1FA78B}" sibTransId="{F5BB18BA-6729-4664-91B8-13AF58B96817}"/>
    <dgm:cxn modelId="{6D155903-6585-473C-9AFD-291AD9B6C3AD}" srcId="{608AE957-5F7B-4B90-93BA-BB702AFC3BE1}" destId="{D852BF41-87B4-4C9D-B85D-99881009FC47}" srcOrd="3" destOrd="0" parTransId="{133EC1C6-FF8F-47AF-BE16-178A59BF24EB}" sibTransId="{5AB070C7-6AC1-4B9C-8A90-626DBC0847A7}"/>
    <dgm:cxn modelId="{91383FE4-61CF-4E19-B3E2-89134B316D70}" type="presParOf" srcId="{6C343C87-832F-4CD1-B13C-903D97E774F2}" destId="{28FF86CE-19F1-42CD-A070-FE3101870D17}" srcOrd="0" destOrd="0" presId="urn:microsoft.com/office/officeart/2005/8/layout/vList3"/>
    <dgm:cxn modelId="{0C434E8D-4B67-4C88-9BB0-760A016C9BB9}" type="presParOf" srcId="{28FF86CE-19F1-42CD-A070-FE3101870D17}" destId="{4E40064B-42AE-4618-830F-E6CC3B052447}" srcOrd="0" destOrd="0" presId="urn:microsoft.com/office/officeart/2005/8/layout/vList3"/>
    <dgm:cxn modelId="{C3AAFDE0-787A-4249-A0BE-4E36714F4F7A}" type="presParOf" srcId="{28FF86CE-19F1-42CD-A070-FE3101870D17}" destId="{B0F71BC0-DFD6-458A-9E83-4DDB947B52A9}" srcOrd="1" destOrd="0" presId="urn:microsoft.com/office/officeart/2005/8/layout/vList3"/>
    <dgm:cxn modelId="{0BC91455-9B4C-4A76-99EA-9CD085360166}" type="presParOf" srcId="{6C343C87-832F-4CD1-B13C-903D97E774F2}" destId="{463D0246-61CC-4722-B820-E2095DB96877}" srcOrd="1" destOrd="0" presId="urn:microsoft.com/office/officeart/2005/8/layout/vList3"/>
    <dgm:cxn modelId="{138D307E-9538-4B31-A4EC-1FE068D7F97C}" type="presParOf" srcId="{6C343C87-832F-4CD1-B13C-903D97E774F2}" destId="{FC86606E-F107-4819-B53C-55F4ED468C01}" srcOrd="2" destOrd="0" presId="urn:microsoft.com/office/officeart/2005/8/layout/vList3"/>
    <dgm:cxn modelId="{24BD5595-4B2B-488C-B138-06B1A22FE06B}" type="presParOf" srcId="{FC86606E-F107-4819-B53C-55F4ED468C01}" destId="{553EA2F0-9AD4-43AE-889A-4065CFA66997}" srcOrd="0" destOrd="0" presId="urn:microsoft.com/office/officeart/2005/8/layout/vList3"/>
    <dgm:cxn modelId="{6033796B-512F-4A56-9AF8-00989467E89D}" type="presParOf" srcId="{FC86606E-F107-4819-B53C-55F4ED468C01}" destId="{F73DFB88-EC31-461B-8C06-CEEEFD217E7F}" srcOrd="1" destOrd="0" presId="urn:microsoft.com/office/officeart/2005/8/layout/vList3"/>
    <dgm:cxn modelId="{E70C2631-B730-46A7-9398-60CF23A9E912}" type="presParOf" srcId="{6C343C87-832F-4CD1-B13C-903D97E774F2}" destId="{A6DD5A79-5637-4356-8802-179CB776D4B9}" srcOrd="3" destOrd="0" presId="urn:microsoft.com/office/officeart/2005/8/layout/vList3"/>
    <dgm:cxn modelId="{41F47444-AD65-442A-B3D7-0FED27F86F60}" type="presParOf" srcId="{6C343C87-832F-4CD1-B13C-903D97E774F2}" destId="{C56C52AF-2838-43B7-9A57-50D52BD64708}" srcOrd="4" destOrd="0" presId="urn:microsoft.com/office/officeart/2005/8/layout/vList3"/>
    <dgm:cxn modelId="{7E898EF6-37F7-4E12-A515-7B5D9A21E2EE}" type="presParOf" srcId="{C56C52AF-2838-43B7-9A57-50D52BD64708}" destId="{A2F89D02-C7D8-4133-8C2B-5037EE277986}" srcOrd="0" destOrd="0" presId="urn:microsoft.com/office/officeart/2005/8/layout/vList3"/>
    <dgm:cxn modelId="{DD857EC0-C9CF-4BB6-B4E5-CB94D0807119}" type="presParOf" srcId="{C56C52AF-2838-43B7-9A57-50D52BD64708}" destId="{246EA896-FB68-4C8F-98CB-1E54A46D0452}" srcOrd="1" destOrd="0" presId="urn:microsoft.com/office/officeart/2005/8/layout/vList3"/>
    <dgm:cxn modelId="{FF3BF99A-F137-47E7-98B3-1FAF847DD4DC}" type="presParOf" srcId="{6C343C87-832F-4CD1-B13C-903D97E774F2}" destId="{18C86283-617B-47DF-99DB-EB13DAF390EF}" srcOrd="5" destOrd="0" presId="urn:microsoft.com/office/officeart/2005/8/layout/vList3"/>
    <dgm:cxn modelId="{43ED7CC3-AAF0-454E-AF8C-9D490CDD9289}" type="presParOf" srcId="{6C343C87-832F-4CD1-B13C-903D97E774F2}" destId="{B99F0AA4-5481-4300-BAF6-BED72F6C16F6}" srcOrd="6" destOrd="0" presId="urn:microsoft.com/office/officeart/2005/8/layout/vList3"/>
    <dgm:cxn modelId="{94C820D4-A8C5-4B32-8A14-E50F1BA05D4D}" type="presParOf" srcId="{B99F0AA4-5481-4300-BAF6-BED72F6C16F6}" destId="{40D84AFA-B061-41B4-859A-9FB6BA4C1EB2}" srcOrd="0" destOrd="0" presId="urn:microsoft.com/office/officeart/2005/8/layout/vList3"/>
    <dgm:cxn modelId="{D05412AE-C637-495E-B071-3A2CDE6EE997}" type="presParOf" srcId="{B99F0AA4-5481-4300-BAF6-BED72F6C16F6}" destId="{045E809B-7D83-4D56-A93E-2EAC41808FD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4EDB-A7DF-428F-A5F0-B5B2213441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6761-7E3D-4247-B433-663389D92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! 2020 !\ПРЕЗЕНТАЦИИ\! ПРЕЗЕНТАЦИЯ-администрации-города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136265" cy="60007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6915144" cy="278608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Проект</a:t>
            </a:r>
            <a:br>
              <a:rPr lang="ru-RU" sz="3600" b="1" dirty="0" smtClean="0"/>
            </a:br>
            <a:r>
              <a:rPr lang="ru-RU" sz="3600" b="1" dirty="0" smtClean="0"/>
              <a:t>«Инновационная школа»</a:t>
            </a:r>
            <a:br>
              <a:rPr lang="ru-RU" sz="3600" b="1" dirty="0" smtClean="0"/>
            </a:br>
            <a:r>
              <a:rPr lang="ru-RU" sz="3600" b="1" dirty="0" smtClean="0"/>
              <a:t> в МБОУ</a:t>
            </a:r>
            <a:br>
              <a:rPr lang="ru-RU" sz="3600" b="1" dirty="0" smtClean="0"/>
            </a:br>
            <a:r>
              <a:rPr lang="ru-RU" sz="3600" b="1" dirty="0" smtClean="0"/>
              <a:t>«Центр образования </a:t>
            </a:r>
            <a:r>
              <a:rPr lang="ru-RU" sz="3600" b="1" dirty="0" err="1" smtClean="0"/>
              <a:t>Брусилово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! 2020 !\ПРЕЗЕНТАЦИИ\! ПРЕЗЕНТАЦИЯ-администрации-города\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3"/>
            <a:ext cx="3286148" cy="5417021"/>
          </a:xfrm>
          <a:prstGeom prst="rect">
            <a:avLst/>
          </a:prstGeom>
          <a:noFill/>
        </p:spPr>
      </p:pic>
      <p:pic>
        <p:nvPicPr>
          <p:cNvPr id="1028" name="Picture 4" descr="C:\08.01.2020\Картинки\image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143248"/>
            <a:ext cx="5000660" cy="320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Какие задачи мы решаем </a:t>
            </a:r>
            <a:br>
              <a:rPr lang="ru-RU" sz="3200" b="1" dirty="0" smtClean="0"/>
            </a:br>
            <a:r>
              <a:rPr lang="ru-RU" sz="3200" b="1" dirty="0" smtClean="0"/>
              <a:t>в «Электронной столовой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9742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dirty="0" smtClean="0"/>
              <a:t>Правильно ли питаются наши дети в школе?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dirty="0" smtClean="0"/>
              <a:t>Каждый родитель хоть  раз, да задавался этим непростым вопросом.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dirty="0" smtClean="0"/>
              <a:t>Однако до сегодняшнего дня возможность проконтролировать этот момент попросту отсутствовала.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8000" dirty="0" smtClean="0"/>
              <a:t>Школьники приобретают запрещенную продукцию в ближайших магазинах, расходуют родительские деньги не по назначению и зарабатывают себе гастриты.</a:t>
            </a:r>
          </a:p>
          <a:p>
            <a:pPr>
              <a:buNone/>
            </a:pPr>
            <a:r>
              <a:rPr lang="ru-RU" sz="8000" dirty="0" smtClean="0"/>
              <a:t>	                                                          </a:t>
            </a:r>
            <a:r>
              <a:rPr lang="ru-RU" sz="8000" b="1" dirty="0" smtClean="0"/>
              <a:t>«Электронная столовая» </a:t>
            </a:r>
            <a:r>
              <a:rPr lang="ru-RU" sz="8000" dirty="0" smtClean="0"/>
              <a:t>- это  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      новейший способ безналичного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      расчета в любой школьной столовой и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      буфете. 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      Оплата за продукты производится  помощи                                          пластиковой карой, которая является 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      ключом к средствам, предназначенным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      для безопасного питания детей в школе.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9600" dirty="0" smtClean="0"/>
          </a:p>
          <a:p>
            <a:endParaRPr lang="ru-RU" sz="8000" dirty="0"/>
          </a:p>
        </p:txBody>
      </p:sp>
      <p:pic>
        <p:nvPicPr>
          <p:cNvPr id="4" name="Рисунок 3" descr="http://img2.fedpress.ru/thumbs/599/2013/04/noname/el_ka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64331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1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Чем удобен для Вас </a:t>
            </a:r>
            <a:r>
              <a:rPr lang="ru-RU" b="1" dirty="0" smtClean="0"/>
              <a:t>безналичный расчет в школе ?</a:t>
            </a: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i="1" dirty="0" smtClean="0"/>
              <a:t>    </a:t>
            </a:r>
            <a:r>
              <a:rPr lang="ru-RU" b="1" i="1" dirty="0" smtClean="0"/>
              <a:t>Забудьте о своих опасениях</a:t>
            </a:r>
            <a:r>
              <a:rPr lang="ru-RU" dirty="0" smtClean="0"/>
              <a:t> по поводу сохранности наличных денег у Вашего ребенка! С нашей услугой все средства расходуются только на покупку полезных продуктов в школьной столовой.</a:t>
            </a:r>
          </a:p>
          <a:p>
            <a:pP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i="1" dirty="0" smtClean="0"/>
              <a:t>    </a:t>
            </a:r>
            <a:r>
              <a:rPr lang="ru-RU" b="1" i="1" dirty="0" smtClean="0"/>
              <a:t>Контролируйте покупки ребенка</a:t>
            </a:r>
            <a:r>
              <a:rPr lang="ru-RU" dirty="0" smtClean="0"/>
              <a:t> прямо на нашем сайте и ставьте ограничения на те продукты, которые не должны попасть в рацион питания Вашего ребенка!</a:t>
            </a:r>
          </a:p>
          <a:p>
            <a:pPr>
              <a:buFont typeface="Arial" pitchFamily="34" charset="0"/>
              <a:buChar char="•"/>
              <a:tabLst>
                <a:tab pos="180000" algn="l"/>
              </a:tabLst>
            </a:pPr>
            <a:r>
              <a:rPr lang="ru-RU" i="1" dirty="0" smtClean="0"/>
              <a:t>    </a:t>
            </a:r>
            <a:r>
              <a:rPr lang="ru-RU" b="1" i="1" dirty="0" smtClean="0"/>
              <a:t>Прививайте своему ребенку навыки пользования</a:t>
            </a:r>
            <a:r>
              <a:rPr lang="ru-RU" dirty="0" smtClean="0"/>
              <a:t> электронными платежными системами уже сейчас! Ведь в будущем ему это обязательно понадобится, а лучше всего быть «в теме» безналичных расчетов сразу со школьной скамьи.</a:t>
            </a:r>
          </a:p>
          <a:p>
            <a:r>
              <a:rPr lang="ru-RU" dirty="0" smtClean="0"/>
              <a:t>Как Вы видите, </a:t>
            </a:r>
            <a:r>
              <a:rPr lang="ru-RU" b="1" dirty="0" smtClean="0"/>
              <a:t>питание в школьной столовой</a:t>
            </a:r>
            <a:r>
              <a:rPr lang="ru-RU" dirty="0" smtClean="0"/>
              <a:t> теперь стало совершенно безопасным! </a:t>
            </a:r>
          </a:p>
          <a:p>
            <a:r>
              <a:rPr lang="ru-RU" dirty="0" smtClean="0"/>
              <a:t>Предложенная нами схема оплаты не просто гарантирует целевую трату Ваших средств, но и при необходимости позволяет экономить посредством указания лимита расходов.</a:t>
            </a:r>
          </a:p>
          <a:p>
            <a:r>
              <a:rPr lang="ru-RU" dirty="0" smtClean="0"/>
              <a:t>Безналичный расчет доступен для эксплуатации учащимися любых классов, начиная с 1-го и заканчивая 11-м. </a:t>
            </a:r>
          </a:p>
          <a:p>
            <a:r>
              <a:rPr lang="ru-RU" dirty="0" smtClean="0"/>
              <a:t>Оплата за питание </a:t>
            </a:r>
            <a:r>
              <a:rPr lang="ru-RU" dirty="0" err="1" smtClean="0"/>
              <a:t>младшеклассников</a:t>
            </a:r>
            <a:r>
              <a:rPr lang="ru-RU" dirty="0" smtClean="0"/>
              <a:t> в буфете или школьной столовой осуществляется классным руководителем. </a:t>
            </a:r>
          </a:p>
          <a:p>
            <a:r>
              <a:rPr lang="ru-RU" b="1" dirty="0" smtClean="0"/>
              <a:t>Электронная столовая</a:t>
            </a:r>
            <a:r>
              <a:rPr lang="ru-RU" dirty="0" smtClean="0"/>
              <a:t> предоставляет возможность рассчитываться за  завтраки и обеды быстро и безопасно под полным контролем взрослых.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Технологии учета питания в школе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Свободный выбор (Розница);</a:t>
            </a:r>
          </a:p>
          <a:p>
            <a:pPr indent="0">
              <a:buNone/>
            </a:pPr>
            <a:r>
              <a:rPr lang="ru-RU" sz="1800" dirty="0" smtClean="0"/>
              <a:t>Ученик самостоятельно выбирает обед и расплачивается на кассе пластиковой картой с получением чека;</a:t>
            </a:r>
          </a:p>
          <a:p>
            <a:r>
              <a:rPr lang="ru-RU" sz="2400" dirty="0" smtClean="0"/>
              <a:t>Бесплатный завтрак начальной школы (30 руб.);</a:t>
            </a:r>
          </a:p>
          <a:p>
            <a:pPr indent="0">
              <a:buNone/>
            </a:pPr>
            <a:r>
              <a:rPr lang="ru-RU" sz="1800" dirty="0" smtClean="0"/>
              <a:t>Классный руководитель в любое свободное время формирует заявку на компьютере и отправляет ее в столовую. В столовой эту заявку принимают и накрывают необходимое количество завтраков. </a:t>
            </a:r>
          </a:p>
          <a:p>
            <a:r>
              <a:rPr lang="ru-RU" sz="2400" dirty="0" smtClean="0"/>
              <a:t>Бесплатные обеды для детей в ТЖС;</a:t>
            </a:r>
          </a:p>
          <a:p>
            <a:pPr indent="0">
              <a:buNone/>
            </a:pPr>
            <a:r>
              <a:rPr lang="ru-RU" sz="1800" dirty="0" smtClean="0"/>
              <a:t>В рамках суммы бесплатного обеда ученик может выбрать набор блюд и рассчитаться картой;</a:t>
            </a:r>
          </a:p>
          <a:p>
            <a:r>
              <a:rPr lang="ru-RU" sz="2400" dirty="0" smtClean="0"/>
              <a:t>Платные абонементные обеды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800" dirty="0" smtClean="0"/>
              <a:t>Родители </a:t>
            </a:r>
            <a:r>
              <a:rPr lang="ru-RU" sz="1800" dirty="0" err="1" smtClean="0"/>
              <a:t>безналично</a:t>
            </a:r>
            <a:r>
              <a:rPr lang="ru-RU" sz="1800" dirty="0" smtClean="0"/>
              <a:t> перечисляют необходимую сумму на обед и классный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800" dirty="0" smtClean="0"/>
              <a:t>руководитель также формирует заявку. После приема заявки сумма обеда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800" dirty="0" smtClean="0"/>
              <a:t>списывается с лицевого счета и перечисляется на счет Поставщика питания.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Касса столовой</a:t>
            </a:r>
            <a:endParaRPr lang="ru-RU" sz="3600" b="1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s://smart-card.ru/upload/catalog/items/db_photo15475508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376614" cy="28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Терминалы предварительной оплаты питания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ускорения обслуживания школьников в столовой, мы предлагаем терминалы предварительной оплаты обедов и буфетной продукции. </a:t>
            </a:r>
          </a:p>
          <a:p>
            <a:r>
              <a:rPr lang="ru-RU" sz="2400" dirty="0" smtClean="0"/>
              <a:t>Любой ученик может самостоятельно ввести свой </a:t>
            </a:r>
            <a:r>
              <a:rPr lang="en-US" sz="2400" dirty="0" smtClean="0"/>
              <a:t>Pin-</a:t>
            </a:r>
            <a:r>
              <a:rPr lang="en-US" sz="2400" dirty="0" err="1" smtClean="0"/>
              <a:t>kod</a:t>
            </a:r>
            <a:r>
              <a:rPr lang="ru-RU" sz="2400" dirty="0" smtClean="0"/>
              <a:t>, выбрать из меню на сегодняшний день, оплатить, получить чек и с этим чеком подойти на раздачу. </a:t>
            </a:r>
          </a:p>
          <a:p>
            <a:r>
              <a:rPr lang="ru-RU" sz="2400" dirty="0" smtClean="0"/>
              <a:t>Для удобства работы кассира он может приложить свою карту к считывателю и  на мониторе кассира появится его заказ; </a:t>
            </a:r>
          </a:p>
          <a:p>
            <a:r>
              <a:rPr lang="ru-RU" sz="2400" dirty="0" smtClean="0"/>
              <a:t>Ученик получает свой заказ.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Терминал предварительной оплаты</a:t>
            </a:r>
            <a:endParaRPr lang="ru-RU" sz="3600" b="1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3554624" cy="473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02359"/>
            <a:ext cx="8286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Основные отличия системы  «Инновационная школа»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1 - все платежные операции защищены </a:t>
            </a:r>
            <a:r>
              <a:rPr lang="ru-RU" sz="2000" b="1" dirty="0" err="1" smtClean="0">
                <a:solidFill>
                  <a:schemeClr val="tx2"/>
                </a:solidFill>
              </a:rPr>
              <a:t>Pin-kodом</a:t>
            </a:r>
            <a:r>
              <a:rPr lang="ru-RU" sz="2000" b="1" dirty="0" smtClean="0">
                <a:solidFill>
                  <a:schemeClr val="tx2"/>
                </a:solidFill>
              </a:rPr>
              <a:t>;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2 - все кассы могут работать без связи с интернетом (в случае аварии);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3 - терминалы предварительной оплаты позволяют ускорять процесс питания;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4 - мы предоставляем технологию коллективного учета питания для младших классов;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5 - мы предоставляем технологию учета дотационного питания, что позволит упростить финансовые потоки и сделать учет средств абсолютно прозрачным.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6 - родители через мобильное или компьютерное приложение могут видеть меню столовой на сегодня и что их ребенок съел сегодня. Также они смогут сами сформировать заказ на сегодня и ребенок должен будет получить на раздаче сформированный родителем обед;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7 - также родители могут мгновенно изменить ежедневный лимит на питание или пополнить счет, в случае нехватки средств. Поступление средств отражается на лицевом счете за секунды;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Электронный журнал (дневник)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«Электронный дневник»</a:t>
            </a:r>
            <a:r>
              <a:rPr lang="ru-RU" sz="2400" dirty="0" smtClean="0"/>
              <a:t> – это сервис, который помогает родителям принимать активное и более качественное участие в воспитании и образовательном процессе своих детей, а также обеспечивает более четкий и высококачественный обмен информацией с учителями, классным руководителем и администрацией школы. </a:t>
            </a:r>
          </a:p>
          <a:p>
            <a:r>
              <a:rPr lang="ru-RU" sz="2400" dirty="0" smtClean="0"/>
              <a:t>	Родители получают возможность сверять правильность записи домашнего задания и контролировать его выполнение, а также анализировать и планировать вместе с учащимся его текущую успеваемость.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7153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</a:p>
          <a:p>
            <a:pPr algn="ctr"/>
            <a:r>
              <a:rPr lang="ru-RU" sz="2800" b="1" dirty="0" smtClean="0"/>
              <a:t>Возможности ученика при пользовании электронным дневником:</a:t>
            </a:r>
          </a:p>
          <a:p>
            <a:endParaRPr lang="ru-RU" sz="2000" dirty="0" smtClean="0"/>
          </a:p>
          <a:p>
            <a:pPr marL="360000">
              <a:buFont typeface="Wingdings" pitchFamily="2" charset="2"/>
              <a:buChar char="Ø"/>
            </a:pPr>
            <a:r>
              <a:rPr lang="ru-RU" sz="2000" dirty="0" smtClean="0"/>
              <a:t>     Всегда видеть актуальное расписание занятий с учетом </a:t>
            </a:r>
          </a:p>
          <a:p>
            <a:pPr marL="360000"/>
            <a:r>
              <a:rPr lang="ru-RU" sz="2000" dirty="0" smtClean="0"/>
              <a:t>         запланированных замен;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dirty="0" smtClean="0"/>
              <a:t>     Иметь в своем электронном дневнике домашнее задание, </a:t>
            </a:r>
          </a:p>
          <a:p>
            <a:pPr marL="360000"/>
            <a:r>
              <a:rPr lang="ru-RU" sz="2000" dirty="0" smtClean="0"/>
              <a:t>         записанное самим учителем;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dirty="0" smtClean="0"/>
              <a:t>      Следить за своей средней оценкой;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dirty="0" smtClean="0"/>
              <a:t>      Кроме этого, </a:t>
            </a:r>
            <a:r>
              <a:rPr lang="ru-RU" sz="2000" dirty="0" err="1" smtClean="0"/>
              <a:t>мотивированность</a:t>
            </a:r>
            <a:r>
              <a:rPr lang="ru-RU" sz="2000" dirty="0" smtClean="0"/>
              <a:t> учеников возрастает, и они</a:t>
            </a:r>
          </a:p>
          <a:p>
            <a:pPr marL="360000"/>
            <a:r>
              <a:rPr lang="ru-RU" sz="2000" dirty="0" smtClean="0"/>
              <a:t>          более  ответственно подходят к посещению занятий и </a:t>
            </a:r>
          </a:p>
          <a:p>
            <a:pPr marL="360000"/>
            <a:r>
              <a:rPr lang="ru-RU" sz="2000" dirty="0" smtClean="0"/>
              <a:t>          непосредственно к учебе.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2000" dirty="0" smtClean="0"/>
              <a:t>      Грамотный контроль за успеваемостью помогает на ранних</a:t>
            </a:r>
          </a:p>
          <a:p>
            <a:pPr marL="360000"/>
            <a:r>
              <a:rPr lang="ru-RU" sz="2000" dirty="0" smtClean="0"/>
              <a:t>          стадиях выявить проблемы с усвоением каких-либо </a:t>
            </a:r>
          </a:p>
          <a:p>
            <a:pPr marL="360000"/>
            <a:r>
              <a:rPr lang="ru-RU" sz="2000" dirty="0" smtClean="0"/>
              <a:t>          дисциплин и  своевременно обратить внимание родителей </a:t>
            </a:r>
          </a:p>
          <a:p>
            <a:pPr marL="360000"/>
            <a:r>
              <a:rPr lang="ru-RU" sz="2000" dirty="0" smtClean="0"/>
              <a:t>          на эту ситуацию.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Преимущества использования Электронного дневника для родителей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Родители узнают об оценках в день их выставления.</a:t>
            </a:r>
          </a:p>
          <a:p>
            <a:r>
              <a:rPr lang="ru-RU" dirty="0" smtClean="0"/>
              <a:t>Немедленно информируются о прогулах своих детей.</a:t>
            </a:r>
          </a:p>
          <a:p>
            <a:r>
              <a:rPr lang="ru-RU" dirty="0" smtClean="0"/>
              <a:t>Контролируют ребенка с помощью электронного дневника, в котором указаны все оценки, пропуски, домашние задания, замечания.</a:t>
            </a:r>
          </a:p>
          <a:p>
            <a:r>
              <a:rPr lang="ru-RU" dirty="0" smtClean="0"/>
              <a:t>Своевременно могут принять меры для исправления ситуации с успеваемостью.</a:t>
            </a:r>
          </a:p>
          <a:p>
            <a:r>
              <a:rPr lang="ru-RU" dirty="0" smtClean="0"/>
              <a:t>Могут напрямую связаться с учителями по возникшим вопросам через переписку.</a:t>
            </a:r>
          </a:p>
          <a:p>
            <a:r>
              <a:rPr lang="ru-RU" dirty="0" smtClean="0"/>
              <a:t>При желании будут получать уведомления через </a:t>
            </a:r>
            <a:r>
              <a:rPr lang="ru-RU" dirty="0" err="1" smtClean="0"/>
              <a:t>sms</a:t>
            </a:r>
            <a:r>
              <a:rPr lang="ru-RU" dirty="0" smtClean="0"/>
              <a:t> или электронную почту.</a:t>
            </a:r>
          </a:p>
          <a:p>
            <a:r>
              <a:rPr lang="ru-RU" dirty="0" smtClean="0"/>
              <a:t>Будут знать, какие темы уроков пропущены ребенком во время болезни.</a:t>
            </a:r>
          </a:p>
          <a:p>
            <a:r>
              <a:rPr lang="ru-RU" dirty="0" smtClean="0"/>
              <a:t>Видят динамику успеваемости ребенка по изменениям средней оценки.</a:t>
            </a:r>
          </a:p>
          <a:p>
            <a:r>
              <a:rPr lang="ru-RU" dirty="0" smtClean="0"/>
              <a:t>Смогут быть информированными в случае пропуска родительского собрания.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536"/>
            <a:ext cx="79010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Создание </a:t>
            </a:r>
            <a:r>
              <a:rPr lang="ru-RU" b="1" dirty="0"/>
              <a:t>современной и безопасной цифровой образовательной среды является одним из 12 национальных проектов Президента России.</a:t>
            </a:r>
          </a:p>
          <a:p>
            <a:endParaRPr lang="ru-RU" dirty="0"/>
          </a:p>
        </p:txBody>
      </p:sp>
      <p:pic>
        <p:nvPicPr>
          <p:cNvPr id="2050" name="Picture 2" descr="C:\08.01.2020\Картинки\imag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216784" cy="405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Электронные шкафчики (</a:t>
            </a:r>
            <a:r>
              <a:rPr lang="ru-RU" sz="3600" b="1" dirty="0" err="1" smtClean="0">
                <a:solidFill>
                  <a:srgbClr val="002060"/>
                </a:solidFill>
              </a:rPr>
              <a:t>локеры</a:t>
            </a:r>
            <a:r>
              <a:rPr lang="ru-RU" sz="3600" b="1" dirty="0" smtClean="0">
                <a:solidFill>
                  <a:srgbClr val="002060"/>
                </a:solidFill>
              </a:rPr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ru-RU" sz="1800" dirty="0" smtClean="0"/>
              <a:t>Суть проекта заключается в оснащении школы современными шкафчиками для хранения личных вещей учащихся и переходом от устаревшей системы общих раздевалок к системам электронных </a:t>
            </a:r>
            <a:r>
              <a:rPr lang="ru-RU" sz="1800" dirty="0" err="1" smtClean="0"/>
              <a:t>локеров</a:t>
            </a:r>
            <a:r>
              <a:rPr lang="ru-RU" sz="1800" dirty="0" smtClean="0"/>
              <a:t>. 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1800" dirty="0" smtClean="0"/>
              <a:t>Электронные </a:t>
            </a:r>
            <a:r>
              <a:rPr lang="ru-RU" sz="1800" dirty="0" err="1" smtClean="0"/>
              <a:t>локеры</a:t>
            </a:r>
            <a:r>
              <a:rPr lang="ru-RU" sz="1800" dirty="0" smtClean="0"/>
              <a:t> служат для безопасного и удобного хранения </a:t>
            </a:r>
            <a:r>
              <a:rPr lang="ru-RU" sz="1800" dirty="0" smtClean="0"/>
              <a:t>вещей учащегося </a:t>
            </a:r>
            <a:r>
              <a:rPr lang="ru-RU" sz="1800" dirty="0" smtClean="0"/>
              <a:t>и пользуются заслуженной </a:t>
            </a:r>
            <a:r>
              <a:rPr lang="ru-RU" sz="1800" dirty="0" smtClean="0"/>
              <a:t>популярностью во всем мире.</a:t>
            </a:r>
            <a:r>
              <a:rPr lang="ru-RU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2483054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преимущества </a:t>
            </a:r>
            <a:r>
              <a:rPr lang="ru-RU" sz="31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локеров</a:t>
            </a:r>
            <a:r>
              <a:rPr lang="ru-RU" sz="3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428736"/>
            <a:ext cx="814393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Школьник перестает беспокоиться о сохранности одежды и ценных вещей во время занятий. Открыть шкафчик можно только персональной бесконтактной картой;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Школьник может облегчить тяжелый рюкзак, снизив риск развития сколиоза. Сменную обувь, спортивную форму, запасной комплект учебников, карандаши, краски ручки и другие школьные принадлежности можно оставлять в школе;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Школьник может легко поддерживать порядок в вещах. В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локерах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для всего найдется свое место. В шкафчике есть вешалки для одежды, полка для обуви, карманы для тетрадей, ручек, карандашей и мелких предметов.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Школьник может зарядить свой планшет или мобильный телефон в любое удобное время. USB порт для зарядки электронных устройств есть в каждом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локере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Идентификаторы</a:t>
            </a:r>
            <a:br>
              <a:rPr lang="ru-RU" dirty="0" smtClean="0"/>
            </a:br>
            <a:r>
              <a:rPr lang="ru-RU" sz="2700" b="1" dirty="0" smtClean="0"/>
              <a:t>1. Пластиковая карта</a:t>
            </a:r>
            <a:endParaRPr lang="ru-RU" sz="2700" b="1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94106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8419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b="1" dirty="0" smtClean="0"/>
              <a:t>КАРТА ЯВЛЯЕТСЯ СТАНДАРТНЫМ ИДЕНТИФИКАТОРОМ И ИМЕЕТ РЯД ПРЕИМУЩЕСТВ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>Стандартная привычная форма</a:t>
            </a:r>
            <a:br>
              <a:rPr lang="ru-RU" sz="1400" dirty="0" smtClean="0"/>
            </a:br>
            <a:r>
              <a:rPr lang="ru-RU" sz="1400" dirty="0" smtClean="0"/>
              <a:t>Удобно носить в кошельке или в специальном кармашке рюкзака</a:t>
            </a:r>
            <a:br>
              <a:rPr lang="ru-RU" sz="1400" dirty="0" smtClean="0"/>
            </a:br>
            <a:r>
              <a:rPr lang="ru-RU" sz="1400" dirty="0" smtClean="0"/>
              <a:t>На ней можно разместить больше информации</a:t>
            </a:r>
            <a:br>
              <a:rPr lang="ru-RU" sz="1400" dirty="0" smtClean="0"/>
            </a:br>
            <a:r>
              <a:rPr lang="ru-RU" sz="1400" dirty="0" smtClean="0"/>
              <a:t>Небольшая стоимость</a:t>
            </a:r>
            <a:endParaRPr lang="ru-RU" sz="14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9261" y="1600200"/>
            <a:ext cx="7845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Брелоки</a:t>
            </a:r>
            <a:endParaRPr lang="ru-RU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229600" cy="224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000504"/>
            <a:ext cx="81439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В СИЛУ СВОИХ НЕБОЛЬШИХ РАЗМЕРОВ, БРЕЛОКИ</a:t>
            </a:r>
          </a:p>
          <a:p>
            <a:pPr>
              <a:buNone/>
            </a:pPr>
            <a:r>
              <a:rPr lang="ru-RU" b="1" dirty="0" smtClean="0"/>
              <a:t>НАМНОГО УДОБНЕЕ И НАДЕЖНЕЕ КАРТ: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  Легко зацепить к </a:t>
            </a:r>
            <a:r>
              <a:rPr lang="ru-RU" sz="2000" dirty="0" err="1" smtClean="0"/>
              <a:t>ретрактору</a:t>
            </a:r>
            <a:r>
              <a:rPr lang="ru-RU" sz="2000" dirty="0" smtClean="0"/>
              <a:t>, ключам или рюкзаку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  Имеют абсолютно безопасное для детей, </a:t>
            </a:r>
            <a:r>
              <a:rPr lang="ru-RU" sz="2000" dirty="0" err="1" smtClean="0"/>
              <a:t>гипоаллергенное</a:t>
            </a:r>
            <a:r>
              <a:rPr lang="ru-RU" sz="2000" dirty="0" smtClean="0"/>
              <a:t> покрытие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  Их практически невозможно сломать, повредить чип или дизайн;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  Брелоки удобны для пользования как детям, так и взрослым;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Брелок на связке ключей</a:t>
            </a:r>
            <a:endParaRPr lang="ru-RU" sz="3600" b="1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86676" cy="411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Браслеты</a:t>
            </a:r>
            <a:endParaRPr lang="ru-RU" b="1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87068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9194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500570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Силиконовые браслеты  можно мыть, у них более компактный размер, более яркие цвета самих браслетов и нанесенного  логотипа.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643446"/>
            <a:ext cx="41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Кожаные браслеты  выглядят на руке более солидно, их крайне сложно порвать или повредить.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Смартфон (</a:t>
            </a:r>
            <a:r>
              <a:rPr lang="en-US" sz="3600" b="1" dirty="0" smtClean="0"/>
              <a:t>NFC – </a:t>
            </a:r>
            <a:r>
              <a:rPr lang="ru-RU" sz="3600" b="1" dirty="0" smtClean="0"/>
              <a:t>функция)</a:t>
            </a:r>
            <a:endParaRPr lang="ru-RU" sz="3600" b="1" dirty="0"/>
          </a:p>
        </p:txBody>
      </p:sp>
      <p:pic>
        <p:nvPicPr>
          <p:cNvPr id="43010" name="Picture 2" descr="I:\Проект в Твери\Презентации\1421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9999" y="1600200"/>
            <a:ext cx="764400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Способы доставки информации: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Личный кабинет родителя: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sz="2400" dirty="0" smtClean="0">
                <a:solidFill>
                  <a:srgbClr val="C00000"/>
                </a:solidFill>
              </a:rPr>
              <a:t>Инструкция по пользованию личным кабинетом размещена на сайте школы.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СМС – сообщения;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Почтовый ящик (</a:t>
            </a:r>
            <a:r>
              <a:rPr lang="en-US" b="1" dirty="0" smtClean="0">
                <a:solidFill>
                  <a:srgbClr val="7030A0"/>
                </a:solidFill>
              </a:rPr>
              <a:t>e-mail)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Мобильное приложение.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Бесплатное скачивание и установка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Аргус.Школа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ООО «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Инноват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»(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Google Play, Play Market).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Документы для ознакомления: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Раздаточные материалы</a:t>
            </a:r>
          </a:p>
          <a:p>
            <a:r>
              <a:rPr lang="ru-RU" sz="2400" dirty="0" smtClean="0"/>
              <a:t>Краткое описание функционала системы;</a:t>
            </a:r>
          </a:p>
          <a:p>
            <a:r>
              <a:rPr lang="ru-RU" sz="2400" dirty="0" smtClean="0"/>
              <a:t>Согласие на обработку персональных данных !!!;</a:t>
            </a:r>
          </a:p>
          <a:p>
            <a:r>
              <a:rPr lang="ru-RU" sz="2400" dirty="0" smtClean="0"/>
              <a:t>Тарифы системы</a:t>
            </a:r>
            <a:r>
              <a:rPr lang="ru-RU" sz="2600" dirty="0" smtClean="0"/>
              <a:t>;</a:t>
            </a:r>
          </a:p>
          <a:p>
            <a:pPr>
              <a:buNone/>
            </a:pPr>
            <a:r>
              <a:rPr lang="ru-RU" sz="2800" b="1" dirty="0" smtClean="0"/>
              <a:t>Сайт школы:</a:t>
            </a:r>
          </a:p>
          <a:p>
            <a:r>
              <a:rPr lang="ru-RU" sz="2400" dirty="0" smtClean="0"/>
              <a:t>Договор – оферта;</a:t>
            </a:r>
          </a:p>
          <a:p>
            <a:r>
              <a:rPr lang="ru-RU" sz="2400" dirty="0" smtClean="0"/>
              <a:t>Пользовательское соглашение;</a:t>
            </a:r>
          </a:p>
          <a:p>
            <a:r>
              <a:rPr lang="ru-RU" sz="2400" dirty="0" smtClean="0"/>
              <a:t>Инструкция по пользованию личным кабинетом;</a:t>
            </a:r>
          </a:p>
          <a:p>
            <a:r>
              <a:rPr lang="ru-RU" sz="2400" dirty="0" smtClean="0"/>
              <a:t>Инструкция по пользованию электронным дневником;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08.01.2020\Картинки\image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342900"/>
            <a:ext cx="7620000" cy="21463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Рисунок 3" descr="https://thumb.tildacdn.com/tild6664-6664-4633-a638-633738353637/-/resize/600x/-/format/webp/c67baf6a-5a4f-47ba-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150225" cy="2252683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57201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Дети - самое ценное, что у нас есть.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  От того, насколько качественное образование они получат, зависит вся их дальнейшая жизнь.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Поэтому, мы СЧИТАЕМ, ЧТО: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дети в школе должны быть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в безопасности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, посторонних не должно быть в школе.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родители должны иметь возможность узнать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: где их дети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, когда они пришли в школу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или ушли из нее, опоздали ли в школу и т.д.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   каждый ученик должен получать в школе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полноценное горячее питание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, а не питаться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фаст-фудом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   у ученика должна быть возможность иметь в школе </a:t>
            </a: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индивидуальное пространство </a:t>
            </a:r>
            <a:r>
              <a:rPr lang="ru-RU" sz="1600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для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     хранения личных вещей </a:t>
            </a:r>
            <a:endParaRPr lang="ru-RU" sz="16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дети должны учиться пользоваться современными технологиями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пластиковыми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tx2"/>
                </a:solidFill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картами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, а родители иметь возможность контролировать их расходы.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Arial" pitchFamily="34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наших детей мы выбираем лучшее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endParaRPr lang="ru-RU" dirty="0"/>
          </a:p>
        </p:txBody>
      </p:sp>
      <p:pic>
        <p:nvPicPr>
          <p:cNvPr id="20482" name="Picture 2" descr="C:\08.01.2020\Картинки\image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498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08.01.2020\Картинки\image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786271" cy="32473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72066" y="273050"/>
            <a:ext cx="3614734" cy="585311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chemeClr val="tx2"/>
                </a:solidFill>
              </a:rPr>
              <a:t>ШКОЛА </a:t>
            </a:r>
            <a:r>
              <a:rPr lang="ru-RU" b="1" dirty="0">
                <a:solidFill>
                  <a:schemeClr val="tx2"/>
                </a:solidFill>
              </a:rPr>
              <a:t>БУДУЩЕГО, КОТОРАЯ ДОСТУПНА В ТВЕРИ УЖЕ СЕЙЧАС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071810"/>
            <a:ext cx="3995766" cy="305435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Разработчик</a:t>
            </a: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</a:rPr>
              <a:t>ПТК «Инновационная школа»</a:t>
            </a:r>
            <a:r>
              <a:rPr lang="ru-RU" dirty="0">
                <a:solidFill>
                  <a:schemeClr val="tx2"/>
                </a:solidFill>
              </a:rPr>
              <a:t>: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ООО </a:t>
            </a:r>
            <a:r>
              <a:rPr lang="ru-RU" b="1" dirty="0">
                <a:solidFill>
                  <a:schemeClr val="tx2"/>
                </a:solidFill>
              </a:rPr>
              <a:t>«</a:t>
            </a:r>
            <a:r>
              <a:rPr lang="ru-RU" b="1" dirty="0" err="1">
                <a:solidFill>
                  <a:schemeClr val="tx2"/>
                </a:solidFill>
              </a:rPr>
              <a:t>Инноват</a:t>
            </a:r>
            <a:r>
              <a:rPr lang="ru-RU" b="1" dirty="0">
                <a:solidFill>
                  <a:schemeClr val="tx2"/>
                </a:solidFill>
              </a:rPr>
              <a:t>»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Руководитель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b="1" dirty="0">
                <a:solidFill>
                  <a:schemeClr val="tx2"/>
                </a:solidFill>
              </a:rPr>
              <a:t>Голубев Денис Николаевич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Телефон: </a:t>
            </a:r>
            <a:r>
              <a:rPr lang="ru-RU" b="1" dirty="0">
                <a:solidFill>
                  <a:schemeClr val="tx2"/>
                </a:solidFill>
              </a:rPr>
              <a:t>8 800 555 9872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E-mail: </a:t>
            </a:r>
            <a:r>
              <a:rPr lang="en-US" b="1" dirty="0">
                <a:solidFill>
                  <a:schemeClr val="tx2"/>
                </a:solidFill>
              </a:rPr>
              <a:t>denn.gol@innovat-llc.ru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Сайт: </a:t>
            </a:r>
            <a:r>
              <a:rPr lang="ru-RU" b="1" dirty="0" err="1">
                <a:solidFill>
                  <a:schemeClr val="tx2"/>
                </a:solidFill>
              </a:rPr>
              <a:t>www.in-shkola.ru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071810"/>
            <a:ext cx="3757610" cy="305435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</a:rPr>
              <a:t>Компания-интегратор в Твери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tx2"/>
                </a:solidFill>
              </a:rPr>
              <a:t>ООО "Информационные </a:t>
            </a:r>
            <a:r>
              <a:rPr lang="ru-RU" b="1" dirty="0" smtClean="0">
                <a:solidFill>
                  <a:schemeClr val="tx2"/>
                </a:solidFill>
              </a:rPr>
              <a:t>системы</a:t>
            </a:r>
            <a:r>
              <a:rPr lang="en-US" b="1" dirty="0" smtClean="0">
                <a:solidFill>
                  <a:schemeClr val="tx2"/>
                </a:solidFill>
              </a:rPr>
              <a:t>”</a:t>
            </a:r>
            <a:endParaRPr lang="ru-RU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Руководитель: </a:t>
            </a:r>
            <a:r>
              <a:rPr lang="ru-RU" b="1" dirty="0">
                <a:solidFill>
                  <a:schemeClr val="tx2"/>
                </a:solidFill>
              </a:rPr>
              <a:t>Тяпкин Валерий Николаевич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Телефон: </a:t>
            </a:r>
            <a:r>
              <a:rPr lang="ru-RU" b="1" dirty="0">
                <a:solidFill>
                  <a:schemeClr val="tx2"/>
                </a:solidFill>
              </a:rPr>
              <a:t>+7 910 931 25 54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E-mail: </a:t>
            </a:r>
            <a:r>
              <a:rPr lang="en-US" b="1" dirty="0">
                <a:solidFill>
                  <a:schemeClr val="tx2"/>
                </a:solidFill>
              </a:rPr>
              <a:t>v-tyapkin@ramler.ru</a:t>
            </a:r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Сайт:	</a:t>
            </a:r>
            <a:r>
              <a:rPr lang="ru-RU" b="1" dirty="0" smtClean="0">
                <a:solidFill>
                  <a:schemeClr val="tx2"/>
                </a:solidFill>
              </a:rPr>
              <a:t>sh-card69.ru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9458" name="Picture 2" descr="C:\08.01.2020\Картинки\image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357982" cy="171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08.01.2020\Картинки\imag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7703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Впервые в Тверской области в МБОУ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образования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Брусилово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совместно с администрацией г. Твери мы предлагаем внедрить полномасштабный проект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Инновационная школа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состоящий из: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система контроля и управления доступом в школу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которая управляет как центральной проходной, так и всеми остальными входами школы при помощи бесконтактных пластиковых карт;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электронный журнал для учителей и электронный дневник для родителей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учеников, позволяющий в любой момент контролировать успеваемость школьника;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учета дотационного питания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начальной школы и детей из малоимущих семей;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безналичной оплаты питания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всех учеников школы;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комплект электронных шкафчиков для хранения личных вещей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локеров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оперативного предоставления информации родителям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позволяющая контролировать все вышеперечисленные услуги;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транспортная карта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которая может приниматься в городской системе транспортных карт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олга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все сервисы в качестве инструмента доступа используют бесконтактные пластиковые карты, брелки, браслеты, смартфоны, палец школьника;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ИНФОРМАЦИОННЫЕ СИСТЕМЫ\Проект в Твери\Логотип карты\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903"/>
            <a:ext cx="9144000" cy="609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Что мы предлагаем в рамках проекта «Инновационная школа»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Система контроля доступа в школу: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Позволяет осуществить учет посещаемости,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упорядочить пропускной режим,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/>
              <a:t>обеспечить высокий уровень безопасности за счет допуска в учебное заведение только учеников и сотрудников школы.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4500" b="1" dirty="0" smtClean="0">
                <a:solidFill>
                  <a:srgbClr val="00B050"/>
                </a:solidFill>
              </a:rPr>
              <a:t>Электронная столовая: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/>
              <a:t>Автоматизирует процессы учета питания детей, позволяет перевести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/>
              <a:t>взаиморасчеты в электронный вид. Модуль очень удобен не только родителям учащихся,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b="1" dirty="0" smtClean="0"/>
              <a:t>администрации учебного заведения, организатору питания, но и администрации города в связи с получением полного контроля питания детей и учетом льготной категории учащихся.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4500" b="1" dirty="0" smtClean="0">
                <a:solidFill>
                  <a:srgbClr val="0070C0"/>
                </a:solidFill>
              </a:rPr>
              <a:t>Электронный журнал (дневник):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/>
              <a:t>Обеспечивают высокий уровень контроля успеваемости и организации учебного процесса родителями и администрацией школы.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b="1" dirty="0" smtClean="0"/>
              <a:t>Предоставляют </a:t>
            </a:r>
            <a:r>
              <a:rPr lang="ru-RU" sz="4000" b="1" dirty="0" err="1" smtClean="0"/>
              <a:t>онлайн-доступ</a:t>
            </a:r>
            <a:r>
              <a:rPr lang="ru-RU" sz="4000" b="1" dirty="0" smtClean="0"/>
              <a:t> к информации в любое удобное для пользователей время.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4500" b="1" dirty="0" smtClean="0">
                <a:solidFill>
                  <a:schemeClr val="accent6">
                    <a:lumMod val="75000"/>
                  </a:schemeClr>
                </a:solidFill>
              </a:rPr>
              <a:t>Электронные шкафчики (</a:t>
            </a:r>
            <a:r>
              <a:rPr lang="ru-RU" sz="4500" b="1" dirty="0" err="1" smtClean="0">
                <a:solidFill>
                  <a:schemeClr val="accent6">
                    <a:lumMod val="75000"/>
                  </a:schemeClr>
                </a:solidFill>
              </a:rPr>
              <a:t>локеры</a:t>
            </a:r>
            <a:r>
              <a:rPr lang="ru-RU" sz="4500" b="1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/>
              <a:t>        Аккуратное хранение личных вещей ученика;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ru-RU" sz="45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Система безопасности школы</a:t>
            </a:r>
            <a:endParaRPr lang="ru-RU" dirty="0"/>
          </a:p>
        </p:txBody>
      </p:sp>
      <p:pic>
        <p:nvPicPr>
          <p:cNvPr id="4" name="Picture 2" descr="E:\Фото Школьная карта\IMG-83370e6e79b8e2064e38b5280d80a7d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-214346" y="285728"/>
          <a:ext cx="907262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/>
            </a:r>
            <a:br>
              <a:rPr lang="ru-RU" sz="3600" b="1" dirty="0" smtClean="0"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Безналичная оплата питания в столовой </a:t>
            </a:r>
            <a:br>
              <a:rPr lang="ru-RU" sz="3600" b="1" dirty="0" smtClean="0"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и буфете школы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.</a:t>
            </a:r>
            <a:br>
              <a:rPr lang="ru-RU" b="1" dirty="0" smtClean="0"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Содержимое 3" descr="https://retina.news.mail.ru/pic/70/40/image12836162_ea140c1ec82e95a24fbc50c3f60625e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953" y="1600200"/>
            <a:ext cx="60380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1139</Words>
  <Application>Microsoft Office PowerPoint</Application>
  <PresentationFormat>Экран (4:3)</PresentationFormat>
  <Paragraphs>206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Проект «Инновационная школа»  в МБОУ «Центр образования Брусилово»</vt:lpstr>
      <vt:lpstr>Слайд 2</vt:lpstr>
      <vt:lpstr>Слайд 3</vt:lpstr>
      <vt:lpstr>Слайд 4</vt:lpstr>
      <vt:lpstr>Слайд 5</vt:lpstr>
      <vt:lpstr>Что мы предлагаем в рамках проекта «Инновационная школа»</vt:lpstr>
      <vt:lpstr>Система безопасности школы</vt:lpstr>
      <vt:lpstr>Слайд 8</vt:lpstr>
      <vt:lpstr> Безналичная оплата питания в столовой  и буфете школы. </vt:lpstr>
      <vt:lpstr>Какие задачи мы решаем  в «Электронной столовой»</vt:lpstr>
      <vt:lpstr>Слайд 11</vt:lpstr>
      <vt:lpstr>Технологии учета питания в школе</vt:lpstr>
      <vt:lpstr>Касса столовой</vt:lpstr>
      <vt:lpstr>Терминалы предварительной оплаты питания</vt:lpstr>
      <vt:lpstr>Терминал предварительной оплаты</vt:lpstr>
      <vt:lpstr>Слайд 16</vt:lpstr>
      <vt:lpstr>Электронный журнал (дневник)</vt:lpstr>
      <vt:lpstr>Слайд 18</vt:lpstr>
      <vt:lpstr>Преимущества использования Электронного дневника для родителей</vt:lpstr>
      <vt:lpstr>Электронные шкафчики (локеры)</vt:lpstr>
      <vt:lpstr>Основные преимущества локеров:</vt:lpstr>
      <vt:lpstr>Идентификаторы 1. Пластиковая карта</vt:lpstr>
      <vt:lpstr>КАРТА ЯВЛЯЕТСЯ СТАНДАРТНЫМ ИДЕНТИФИКАТОРОМ И ИМЕЕТ РЯД ПРЕИМУЩЕСТВ: Стандартная привычная форма Удобно носить в кошельке или в специальном кармашке рюкзака На ней можно разместить больше информации Небольшая стоимость</vt:lpstr>
      <vt:lpstr>Брелоки</vt:lpstr>
      <vt:lpstr>Брелок на связке ключей</vt:lpstr>
      <vt:lpstr>Браслеты</vt:lpstr>
      <vt:lpstr>Смартфон (NFC – функция)</vt:lpstr>
      <vt:lpstr>Способы доставки информации:</vt:lpstr>
      <vt:lpstr>Документы для ознакомления:</vt:lpstr>
      <vt:lpstr>Для наших детей мы выбираем лучшее</vt:lpstr>
      <vt:lpstr>Слайд 31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Инновационная школа в МБОУ «Центр образования Брусилово»</dc:title>
  <dc:creator>Bobik</dc:creator>
  <cp:lastModifiedBy>USER</cp:lastModifiedBy>
  <cp:revision>46</cp:revision>
  <dcterms:created xsi:type="dcterms:W3CDTF">2020-01-08T07:21:03Z</dcterms:created>
  <dcterms:modified xsi:type="dcterms:W3CDTF">2020-02-27T10:23:31Z</dcterms:modified>
</cp:coreProperties>
</file>