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6" r:id="rId4"/>
    <p:sldId id="259" r:id="rId5"/>
    <p:sldId id="267" r:id="rId6"/>
    <p:sldId id="278" r:id="rId7"/>
    <p:sldId id="279" r:id="rId8"/>
    <p:sldId id="284" r:id="rId9"/>
    <p:sldId id="277" r:id="rId10"/>
    <p:sldId id="280" r:id="rId11"/>
    <p:sldId id="285" r:id="rId12"/>
    <p:sldId id="262" r:id="rId13"/>
    <p:sldId id="283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21C"/>
    <a:srgbClr val="C6247A"/>
    <a:srgbClr val="0D8697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20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74C0-1D92-4D60-9828-E5448181BB6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2F85-88E8-48EF-A819-406CA9C04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1949B-D901-4A9C-834F-B754ADAE7C38}" type="slidenum">
              <a:rPr lang="ru-RU"/>
              <a:pPr/>
              <a:t>3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2" b="6473"/>
          <a:stretch>
            <a:fillRect/>
          </a:stretch>
        </p:blipFill>
        <p:spPr>
          <a:xfrm>
            <a:off x="0" y="0"/>
            <a:ext cx="91399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681" y="183082"/>
            <a:ext cx="7965642" cy="452431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Шубиков</a:t>
            </a:r>
            <a:endParaRPr lang="ru-RU" sz="9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Арсений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Васильевич</a:t>
            </a:r>
            <a:endParaRPr lang="ru-RU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" y="184666"/>
            <a:ext cx="91439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22 октября 1941 года командир 2-й эскадрильи 32-го ИАП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капитан А. В.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Шубиков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вылетел на обычном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                             И-16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, чтобы лидировать 2 И-16 в бомбардировочном варианте.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Кроме них, в состав ударной группы вошли ещё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два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Ил-2, </a:t>
            </a:r>
            <a:r>
              <a:rPr lang="ru-RU" sz="2400" b="1" dirty="0" smtClean="0">
                <a:solidFill>
                  <a:srgbClr val="000000"/>
                </a:solidFill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десять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И-16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пять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Як-1.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Несмотря на столь мощное прикрытие, почти сразу после сбрасывания бомб группа подверглась атаке 9 Ме-109. В ходе завязавшегося боя пропал без вести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               И-16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лейтенанта Рылова, а по наблюдению других лётчиков,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Шубиков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сел на вынужденную посадку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километре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за линией фронта. Несмотря на это, в часть он не вернулся - должно быть, был смертельно ранен ещё в воздухе.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37890" name="Picture 2" descr="C:\Users\admin\Desktop\9.jpg"/>
          <p:cNvPicPr>
            <a:picLocks noChangeAspect="1" noChangeArrowheads="1"/>
          </p:cNvPicPr>
          <p:nvPr/>
        </p:nvPicPr>
        <p:blipFill>
          <a:blip r:embed="rId2" cstate="print"/>
          <a:srcRect l="4898" t="20264" r="4606" b="19177"/>
          <a:stretch>
            <a:fillRect/>
          </a:stretch>
        </p:blipFill>
        <p:spPr bwMode="auto">
          <a:xfrm>
            <a:off x="1351724" y="5475703"/>
            <a:ext cx="6599582" cy="138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Desktop\00001823.jpg"/>
          <p:cNvPicPr>
            <a:picLocks noChangeAspect="1" noChangeArrowheads="1"/>
          </p:cNvPicPr>
          <p:nvPr/>
        </p:nvPicPr>
        <p:blipFill>
          <a:blip r:embed="rId2" cstate="print"/>
          <a:srcRect l="5393"/>
          <a:stretch>
            <a:fillRect/>
          </a:stretch>
        </p:blipFill>
        <p:spPr bwMode="auto">
          <a:xfrm>
            <a:off x="0" y="0"/>
            <a:ext cx="93717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4800" y="399656"/>
            <a:ext cx="8627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ahoma" pitchFamily="34" charset="0"/>
              </a:rPr>
              <a:t>За бессмертные подвиги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ahoma" pitchFamily="34" charset="0"/>
              </a:rPr>
              <a:t>занесен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ahoma" pitchFamily="34" charset="0"/>
              </a:rPr>
              <a:t>навечно в списки частей авиации Военно-Морского Флота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Командованием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присвоено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Шубикову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 А.В.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звание майора авиации посмертно.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Его именем была названа улица - 17 апреля 1951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года,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в городе-герое Севастополе,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Инкермане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17410" name="Рисунок 9" descr="https://pp.vk.me/c5808/u5347530/-5/y_58d4e840.jpg"/>
          <p:cNvPicPr>
            <a:picLocks noChangeAspect="1" noChangeArrowheads="1"/>
          </p:cNvPicPr>
          <p:nvPr/>
        </p:nvPicPr>
        <p:blipFill>
          <a:blip r:embed="rId2" cstate="print"/>
          <a:srcRect r="58345"/>
          <a:stretch>
            <a:fillRect/>
          </a:stretch>
        </p:blipFill>
        <p:spPr bwMode="auto">
          <a:xfrm>
            <a:off x="2311618" y="2696232"/>
            <a:ext cx="2506717" cy="39981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Учитель\Desktop\Рисунок.bmp"/>
          <p:cNvPicPr>
            <a:picLocks noChangeAspect="1" noChangeArrowheads="1"/>
          </p:cNvPicPr>
          <p:nvPr/>
        </p:nvPicPr>
        <p:blipFill>
          <a:blip r:embed="rId3" cstate="print"/>
          <a:srcRect l="30242" t="1020" r="37030" b="14835"/>
          <a:stretch>
            <a:fillRect/>
          </a:stretch>
        </p:blipFill>
        <p:spPr bwMode="auto">
          <a:xfrm>
            <a:off x="5210175" y="2573937"/>
            <a:ext cx="2076450" cy="41221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5" b="6437"/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456" y="1095375"/>
            <a:ext cx="74475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Schoolbook" pitchFamily="18" charset="0"/>
              </a:rPr>
              <a:t>Подробнее узнать о героической жизни </a:t>
            </a:r>
          </a:p>
          <a:p>
            <a:r>
              <a:rPr lang="ru-RU" sz="2800" b="1" dirty="0" smtClean="0">
                <a:solidFill>
                  <a:srgbClr val="A2121C"/>
                </a:solidFill>
                <a:latin typeface="Century Schoolbook" pitchFamily="18" charset="0"/>
              </a:rPr>
              <a:t>Арсения Васильевича </a:t>
            </a:r>
            <a:r>
              <a:rPr lang="ru-RU" sz="2800" b="1" dirty="0" err="1" smtClean="0">
                <a:solidFill>
                  <a:srgbClr val="A2121C"/>
                </a:solidFill>
                <a:latin typeface="Century Schoolbook" pitchFamily="18" charset="0"/>
              </a:rPr>
              <a:t>Шубикова</a:t>
            </a:r>
            <a:endParaRPr lang="ru-RU" sz="2800" b="1" dirty="0" smtClean="0">
              <a:solidFill>
                <a:srgbClr val="A2121C"/>
              </a:solidFill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можно в Зале Боевой Славы МБОУ СШ №30 г. Твери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" r="7730" b="64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425" y="1393389"/>
            <a:ext cx="8391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Материал музея МБОУ СШ №30 города Твери.</a:t>
            </a:r>
          </a:p>
          <a:p>
            <a:endParaRPr lang="ru-RU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  <a:p>
            <a:pPr algn="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Фотографии, печатные источники предоставлены</a:t>
            </a:r>
          </a:p>
          <a:p>
            <a:pPr algn="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Еленой Юрьевной Костиковой.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2" b="6473"/>
          <a:stretch>
            <a:fillRect/>
          </a:stretch>
        </p:blipFill>
        <p:spPr>
          <a:xfrm>
            <a:off x="0" y="0"/>
            <a:ext cx="91399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271" y="275847"/>
            <a:ext cx="4785041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Шубиков</a:t>
            </a:r>
            <a:endParaRPr lang="ru-RU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Арсений </a:t>
            </a:r>
          </a:p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Васильевич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904" y="261082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>майор авиации, командир эскадрильи, защитник Одессы и Севастополя.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Century Schoolbook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3200" b="1" i="1" dirty="0" smtClean="0">
                <a:latin typeface="Century Schoolbook" pitchFamily="18" charset="0"/>
                <a:ea typeface="Times New Roman" pitchFamily="18" charset="0"/>
                <a:cs typeface="Tahoma" pitchFamily="34" charset="0"/>
              </a:rPr>
            </a:br>
            <a:endParaRPr lang="ru-RU" sz="3200" i="1" dirty="0"/>
          </a:p>
        </p:txBody>
      </p:sp>
      <p:pic>
        <p:nvPicPr>
          <p:cNvPr id="1026" name="Picture 2" descr="C:\Users\admin\Desktop\niCCQXMEY-E.jpg"/>
          <p:cNvPicPr>
            <a:picLocks noChangeAspect="1" noChangeArrowheads="1"/>
          </p:cNvPicPr>
          <p:nvPr/>
        </p:nvPicPr>
        <p:blipFill>
          <a:blip r:embed="rId3" cstate="print"/>
          <a:srcRect b="5375"/>
          <a:stretch>
            <a:fillRect/>
          </a:stretch>
        </p:blipFill>
        <p:spPr bwMode="auto">
          <a:xfrm>
            <a:off x="4891985" y="231139"/>
            <a:ext cx="4013476" cy="46854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Desktop\28b4b2339c7bf6e28593c20d4f946343--world-pictures-ww-planes.jpg"/>
          <p:cNvPicPr>
            <a:picLocks noChangeAspect="1" noChangeArrowheads="1"/>
          </p:cNvPicPr>
          <p:nvPr/>
        </p:nvPicPr>
        <p:blipFill>
          <a:blip r:embed="rId3" cstate="print"/>
          <a:srcRect t="9647" b="10462"/>
          <a:stretch>
            <a:fillRect/>
          </a:stretch>
        </p:blipFill>
        <p:spPr bwMode="auto">
          <a:xfrm>
            <a:off x="1126435" y="185530"/>
            <a:ext cx="7620000" cy="3246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4" y="3350644"/>
            <a:ext cx="8886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entury Schoolbook" pitchFamily="18" charset="0"/>
              </a:rPr>
              <a:t>Шубиков</a:t>
            </a:r>
            <a:r>
              <a:rPr lang="ru-RU" sz="2400" b="1" dirty="0" smtClean="0">
                <a:latin typeface="Century Schoolbook" pitchFamily="18" charset="0"/>
              </a:rPr>
              <a:t> Арсений Васильевич</a:t>
            </a:r>
            <a:br>
              <a:rPr lang="ru-RU" sz="2400" b="1" dirty="0" smtClean="0">
                <a:latin typeface="Century Schoolbook" pitchFamily="18" charset="0"/>
              </a:rPr>
            </a:br>
            <a:r>
              <a:rPr lang="ru-RU" sz="2400" b="1" dirty="0" smtClean="0">
                <a:latin typeface="Century Schoolbook" pitchFamily="18" charset="0"/>
              </a:rPr>
              <a:t>родился 5 мая 1912 (1913) года в Тверской области в семье мастера  часового завода "Заря". </a:t>
            </a:r>
            <a:br>
              <a:rPr lang="ru-RU" sz="2400" b="1" dirty="0" smtClean="0">
                <a:latin typeface="Century Schoolbook" pitchFamily="18" charset="0"/>
              </a:rPr>
            </a:br>
            <a:r>
              <a:rPr lang="ru-RU" sz="2400" b="1" dirty="0" smtClean="0">
                <a:latin typeface="Century Schoolbook" pitchFamily="18" charset="0"/>
              </a:rPr>
              <a:t>В Красной Армии с 1932 года.</a:t>
            </a:r>
            <a:br>
              <a:rPr lang="ru-RU" sz="2400" b="1" dirty="0" smtClean="0">
                <a:latin typeface="Century Schoolbook" pitchFamily="18" charset="0"/>
              </a:rPr>
            </a:br>
            <a:r>
              <a:rPr lang="ru-RU" sz="2400" b="1" dirty="0" smtClean="0">
                <a:latin typeface="Century Schoolbook" pitchFamily="18" charset="0"/>
              </a:rPr>
              <a:t>Окончил школу пилотов в Энгельсе.</a:t>
            </a:r>
            <a:br>
              <a:rPr lang="ru-RU" sz="2400" b="1" dirty="0" smtClean="0">
                <a:latin typeface="Century Schoolbook" pitchFamily="18" charset="0"/>
              </a:rPr>
            </a:br>
            <a:r>
              <a:rPr lang="ru-RU" sz="2400" b="1" dirty="0" smtClean="0">
                <a:latin typeface="Century Schoolbook" pitchFamily="18" charset="0"/>
              </a:rPr>
              <a:t>В звании лейтенанта служил в качестве младшего лётчика в 3-й истребительной авиационной эскадрилье ВВС Краснознаменного Балтийского флота.</a:t>
            </a:r>
            <a:br>
              <a:rPr lang="ru-RU" sz="2400" b="1" dirty="0" smtClean="0">
                <a:latin typeface="Century Schoolbook" pitchFamily="18" charset="0"/>
              </a:rPr>
            </a:br>
            <a:endParaRPr lang="ru-RU" sz="24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i.pinimg.com/736x/28/b4/b2/28b4b2339c7bf6e28593c20d4f946343--world-pictures-ww-plan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1912" y="261804"/>
            <a:ext cx="51484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Участвовал в национально-освободительной войне в Испании с 14 декабря 1937 года по 10 июня 1938 года, был пилотом и командиром звена истребителей И-16.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Всего в Испании произвел около 100 боевых вылетов, участвовал в 25 воздушных боях, </a:t>
            </a:r>
          </a:p>
          <a:p>
            <a:r>
              <a:rPr lang="ru-RU" sz="2800" b="1" dirty="0" smtClean="0">
                <a:latin typeface="Century Schoolbook" pitchFamily="18" charset="0"/>
              </a:rPr>
              <a:t>сбил 7 самолетов.</a:t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8" name="Picture 5" descr="3614289_973fe2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442" y="3124333"/>
            <a:ext cx="4744279" cy="35582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20485" name="AutoShape 5" descr="https://avatars.mds.yandex.net/get-pdb/1608858/53c43ac6-7028-4682-9a81-a86321d97c78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C:\Users\admin\Desktop\9 мая звезда (серп и молот) 10х10-400x400.jpg"/>
          <p:cNvPicPr>
            <a:picLocks noChangeAspect="1" noChangeArrowheads="1"/>
          </p:cNvPicPr>
          <p:nvPr/>
        </p:nvPicPr>
        <p:blipFill>
          <a:blip r:embed="rId3" cstate="print"/>
          <a:srcRect b="3279"/>
          <a:stretch>
            <a:fillRect/>
          </a:stretch>
        </p:blipFill>
        <p:spPr bwMode="auto">
          <a:xfrm>
            <a:off x="5860773" y="566531"/>
            <a:ext cx="2223052" cy="2150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834" y="303648"/>
            <a:ext cx="8335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 Schoolbook" pitchFamily="18" charset="0"/>
              </a:rPr>
              <a:t>Награждён орденами </a:t>
            </a:r>
          </a:p>
          <a:p>
            <a:pPr algn="ctr"/>
            <a:r>
              <a:rPr lang="ru-RU" sz="3600" b="1" dirty="0" smtClean="0">
                <a:latin typeface="Century Schoolbook" pitchFamily="18" charset="0"/>
              </a:rPr>
              <a:t>Красного Знамени (14.11.1938) и Красной Звезды (22.02.1939).</a:t>
            </a:r>
            <a:r>
              <a:rPr lang="ru-RU" sz="3600" dirty="0" smtClean="0">
                <a:latin typeface="Century Schoolbook" pitchFamily="18" charset="0"/>
              </a:rPr>
              <a:t> </a:t>
            </a:r>
            <a:br>
              <a:rPr lang="ru-RU" sz="3600" dirty="0" smtClean="0">
                <a:latin typeface="Century Schoolbook" pitchFamily="18" charset="0"/>
              </a:rPr>
            </a:br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12289" name="Picture 1" descr="C:\Users\admin\Desktop\2274471817.jpg"/>
          <p:cNvPicPr>
            <a:picLocks noChangeAspect="1" noChangeArrowheads="1"/>
          </p:cNvPicPr>
          <p:nvPr/>
        </p:nvPicPr>
        <p:blipFill>
          <a:blip r:embed="rId2" cstate="print"/>
          <a:srcRect l="20174" r="17217"/>
          <a:stretch>
            <a:fillRect/>
          </a:stretch>
        </p:blipFill>
        <p:spPr bwMode="auto">
          <a:xfrm>
            <a:off x="212034" y="2240032"/>
            <a:ext cx="3578087" cy="4286250"/>
          </a:xfrm>
          <a:prstGeom prst="rect">
            <a:avLst/>
          </a:prstGeom>
          <a:noFill/>
        </p:spPr>
      </p:pic>
      <p:pic>
        <p:nvPicPr>
          <p:cNvPr id="12290" name="Picture 2" descr="C:\Users\admin\Desktop\1200px-Order_of_the_Red_Sta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374" y="2160104"/>
            <a:ext cx="4404261" cy="419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0"/>
            <a:ext cx="44514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После возвращения из Испании служил на прежнем месте службы, а затем с конца 1938 года стал служить в авиации Черноморского флота.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В 1939 году ему присвоили воинское звание «капитан».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Командовал эскадрильей 32-го истребительного авиационного полка ВВС ЧФ.</a:t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35841" name="Рисунок 9" descr="https://pp.vk.me/c5808/u5347530/-5/y_58d4e840.jpg"/>
          <p:cNvPicPr>
            <a:picLocks noChangeAspect="1" noChangeArrowheads="1"/>
          </p:cNvPicPr>
          <p:nvPr/>
        </p:nvPicPr>
        <p:blipFill>
          <a:blip r:embed="rId2" cstate="print"/>
          <a:srcRect l="41622"/>
          <a:stretch>
            <a:fillRect/>
          </a:stretch>
        </p:blipFill>
        <p:spPr bwMode="auto">
          <a:xfrm>
            <a:off x="4903305" y="798946"/>
            <a:ext cx="4021322" cy="481997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60" y="0"/>
            <a:ext cx="8925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Участвовал в Великой Отечественной войне с июня 1941 года. Командуя своей эскадрильей, на истребителе И-16 защищал Одессу и Севастополь. Лётчики его эскадрильи совершили около 30 успешных боевых вылетов на труднодоступные объекты (нефтеперегонные заводы, нефтехранилища военно-морской базы Констанца, мосты и переправы через Днепр, </a:t>
            </a:r>
            <a:r>
              <a:rPr lang="ru-RU" sz="2400" b="1" dirty="0" err="1" smtClean="0">
                <a:latin typeface="Century Schoolbook" pitchFamily="18" charset="0"/>
              </a:rPr>
              <a:t>артбатареи</a:t>
            </a:r>
            <a:r>
              <a:rPr lang="ru-RU" sz="2400" b="1" dirty="0" smtClean="0">
                <a:latin typeface="Century Schoolbook" pitchFamily="18" charset="0"/>
              </a:rPr>
              <a:t>).  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34817" name="Picture 1" descr="C:\Users\admin\Desktop\9736985aww.jpg"/>
          <p:cNvPicPr>
            <a:picLocks noChangeAspect="1" noChangeArrowheads="1"/>
          </p:cNvPicPr>
          <p:nvPr/>
        </p:nvPicPr>
        <p:blipFill>
          <a:blip r:embed="rId2" cstate="print"/>
          <a:srcRect t="14767" b="17214"/>
          <a:stretch>
            <a:fillRect/>
          </a:stretch>
        </p:blipFill>
        <p:spPr bwMode="auto">
          <a:xfrm>
            <a:off x="387902" y="3107635"/>
            <a:ext cx="8394700" cy="34985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x_63b35071.jpg"/>
          <p:cNvPicPr>
            <a:picLocks noChangeAspect="1" noChangeArrowheads="1"/>
          </p:cNvPicPr>
          <p:nvPr/>
        </p:nvPicPr>
        <p:blipFill>
          <a:blip r:embed="rId2" cstate="print"/>
          <a:srcRect t="5832"/>
          <a:stretch>
            <a:fillRect/>
          </a:stretch>
        </p:blipFill>
        <p:spPr bwMode="auto">
          <a:xfrm>
            <a:off x="0" y="0"/>
            <a:ext cx="9144000" cy="684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35" y="179697"/>
            <a:ext cx="8680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За отвагу, высокое боевое мастерство и эффективные удары по врагу, Указом Президиума Верховного Совета СССР от 13 августа 1941года капитан А. В. </a:t>
            </a:r>
            <a:r>
              <a:rPr lang="ru-RU" sz="2400" b="1" dirty="0" err="1" smtClean="0">
                <a:latin typeface="Century Schoolbook" pitchFamily="18" charset="0"/>
              </a:rPr>
              <a:t>Шубиков</a:t>
            </a:r>
            <a:r>
              <a:rPr lang="ru-RU" sz="2400" b="1" dirty="0" smtClean="0">
                <a:latin typeface="Century Schoolbook" pitchFamily="18" charset="0"/>
              </a:rPr>
              <a:t>, первым на Черноморском флоте, был награжден орденом Ленина. 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36865" name="Picture 1" descr="C:\Users\admin\Desktop\orden-Len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742" y="2038350"/>
            <a:ext cx="4369076" cy="436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335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120</cp:revision>
  <dcterms:created xsi:type="dcterms:W3CDTF">2013-11-19T05:52:05Z</dcterms:created>
  <dcterms:modified xsi:type="dcterms:W3CDTF">2020-02-25T05:40:13Z</dcterms:modified>
</cp:coreProperties>
</file>