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7" r:id="rId2"/>
    <p:sldId id="258" r:id="rId3"/>
    <p:sldId id="259" r:id="rId4"/>
    <p:sldId id="260" r:id="rId5"/>
    <p:sldId id="261" r:id="rId6"/>
    <p:sldId id="265" r:id="rId7"/>
    <p:sldId id="267" r:id="rId8"/>
    <p:sldId id="262" r:id="rId9"/>
    <p:sldId id="264" r:id="rId10"/>
    <p:sldId id="268" r:id="rId11"/>
    <p:sldId id="269" r:id="rId12"/>
    <p:sldId id="270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2" r:id="rId21"/>
    <p:sldId id="284" r:id="rId22"/>
    <p:sldId id="285" r:id="rId23"/>
    <p:sldId id="287" r:id="rId24"/>
    <p:sldId id="288" r:id="rId25"/>
    <p:sldId id="290" r:id="rId26"/>
    <p:sldId id="291" r:id="rId27"/>
    <p:sldId id="292" r:id="rId28"/>
    <p:sldId id="293" r:id="rId29"/>
    <p:sldId id="295" r:id="rId30"/>
    <p:sldId id="297" r:id="rId31"/>
    <p:sldId id="298" r:id="rId32"/>
    <p:sldId id="299" r:id="rId33"/>
    <p:sldId id="300" r:id="rId34"/>
    <p:sldId id="301" r:id="rId35"/>
    <p:sldId id="326" r:id="rId36"/>
    <p:sldId id="302" r:id="rId37"/>
    <p:sldId id="303" r:id="rId38"/>
    <p:sldId id="304" r:id="rId39"/>
    <p:sldId id="305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2634" y="8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836" y="1"/>
            <a:ext cx="2945659" cy="498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F5DF8-F0FB-455F-B8ED-D1EB1AD51ECE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010"/>
            <a:ext cx="2945659" cy="4986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836" y="9428010"/>
            <a:ext cx="2945659" cy="4986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AF9AD-A2F3-4D52-9EC3-054C6842A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2944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06D6F-E255-4019-825A-9F1F65023821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AAA20-B887-40AF-9005-5BC3F9BCB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9026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2029" y="61849"/>
            <a:ext cx="7807959" cy="1976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95F07-3550-449E-A2C4-D31E988287AD}" type="datetime1">
              <a:rPr lang="en-US" smtClean="0"/>
              <a:t>12/19/2019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DE2CE-4E8C-46CE-BBF5-365151E258EB}" type="datetime1">
              <a:rPr lang="en-US" smtClean="0"/>
              <a:t>12/19/2019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ACABB-5C9A-41E7-B7F6-EA5990EFC377}" type="datetime1">
              <a:rPr lang="en-US" smtClean="0"/>
              <a:t>12/19/2019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FD6E7-71DD-4F31-888A-1880680EAE01}" type="datetime1">
              <a:rPr lang="en-US" smtClean="0"/>
              <a:t>12/19/2019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D34B8-BA5C-4B2F-B9A0-8F9990C373E7}" type="datetime1">
              <a:rPr lang="en-US" smtClean="0"/>
              <a:t>12/19/2019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81" y="2381"/>
            <a:ext cx="9141618" cy="68556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8028" y="355658"/>
            <a:ext cx="8187943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0706" y="1594738"/>
            <a:ext cx="7942586" cy="4414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CEE9-C4A9-40E0-BDC3-89F1F8709351}" type="datetime1">
              <a:rPr lang="en-US" smtClean="0"/>
              <a:t>12/19/2019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hyperlink" Target="http://&#1084;&#1080;&#1085;&#1086;&#1073;&#1088;&#1085;&#1072;&#1091;&#1082;&#1080;.&#1088;&#1092;/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g"/><Relationship Id="rId5" Type="http://schemas.openxmlformats.org/officeDocument/2006/relationships/hyperlink" Target="http://www.rustest.ru/" TargetMode="External"/><Relationship Id="rId4" Type="http://schemas.openxmlformats.org/officeDocument/2006/relationships/hyperlink" Target="http://fipi.r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1" y="2381"/>
            <a:ext cx="9141618" cy="6855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3829" y="862202"/>
            <a:ext cx="6523990" cy="1342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0760" marR="5080" indent="-2258695">
              <a:lnSpc>
                <a:spcPct val="120000"/>
              </a:lnSpc>
              <a:spcBef>
                <a:spcPts val="100"/>
              </a:spcBef>
            </a:pPr>
            <a:r>
              <a:rPr sz="3600" spc="-5" dirty="0">
                <a:solidFill>
                  <a:srgbClr val="240AE4"/>
                </a:solidFill>
              </a:rPr>
              <a:t>СРОКИ ПРОВЕДЕНИЯ ГИА-9  </a:t>
            </a:r>
            <a:r>
              <a:rPr sz="3600" dirty="0" smtClean="0">
                <a:solidFill>
                  <a:srgbClr val="00B050"/>
                </a:solidFill>
              </a:rPr>
              <a:t>201</a:t>
            </a:r>
            <a:r>
              <a:rPr lang="ru-RU" sz="3600" dirty="0" smtClean="0">
                <a:solidFill>
                  <a:srgbClr val="00B050"/>
                </a:solidFill>
              </a:rPr>
              <a:t>9</a:t>
            </a:r>
            <a:r>
              <a:rPr sz="3600" dirty="0" smtClean="0">
                <a:solidFill>
                  <a:srgbClr val="00B050"/>
                </a:solidFill>
              </a:rPr>
              <a:t>-20</a:t>
            </a:r>
            <a:r>
              <a:rPr lang="ru-RU" sz="3600" dirty="0" smtClean="0">
                <a:solidFill>
                  <a:srgbClr val="00B050"/>
                </a:solidFill>
              </a:rPr>
              <a:t>20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630148" y="2193761"/>
            <a:ext cx="6588759" cy="32296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47955" marR="135890" algn="ctr">
              <a:lnSpc>
                <a:spcPct val="120300"/>
              </a:lnSpc>
              <a:spcBef>
                <a:spcPts val="35"/>
              </a:spcBef>
            </a:pPr>
            <a:r>
              <a:rPr sz="3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три </a:t>
            </a:r>
            <a:r>
              <a:rPr sz="3200" b="1" dirty="0">
                <a:solidFill>
                  <a:srgbClr val="002060"/>
                </a:solidFill>
                <a:latin typeface="Times New Roman"/>
                <a:cs typeface="Times New Roman"/>
              </a:rPr>
              <a:t>периода для </a:t>
            </a:r>
            <a:r>
              <a:rPr sz="32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сдачи</a:t>
            </a:r>
            <a:r>
              <a:rPr sz="3200" b="1" spc="-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экзаменов:  </a:t>
            </a:r>
            <a:r>
              <a:rPr sz="36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предварительный </a:t>
            </a:r>
            <a:r>
              <a:rPr sz="3600" b="1" u="heavy" spc="-5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Times New Roman"/>
                <a:cs typeface="Times New Roman"/>
              </a:rPr>
              <a:t>(в марте)</a:t>
            </a:r>
            <a:r>
              <a:rPr sz="36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;  основной (</a:t>
            </a:r>
            <a:r>
              <a:rPr sz="3600" b="1" u="heavy" spc="-5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Times New Roman"/>
                <a:cs typeface="Times New Roman"/>
              </a:rPr>
              <a:t>конец мая </a:t>
            </a:r>
            <a:r>
              <a:rPr sz="3600" b="1" u="heavy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Times New Roman"/>
                <a:cs typeface="Times New Roman"/>
              </a:rPr>
              <a:t>– </a:t>
            </a:r>
            <a:r>
              <a:rPr sz="3600" b="1" u="heavy" spc="-5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Times New Roman"/>
                <a:cs typeface="Times New Roman"/>
              </a:rPr>
              <a:t>начало </a:t>
            </a:r>
            <a:r>
              <a:rPr sz="36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3600" b="1" u="heavy" spc="-5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Times New Roman"/>
                <a:cs typeface="Times New Roman"/>
              </a:rPr>
              <a:t>июня)</a:t>
            </a:r>
            <a:r>
              <a:rPr sz="36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;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sz="36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осенняя пересдача </a:t>
            </a:r>
            <a:r>
              <a:rPr sz="3600" b="1" u="heavy" spc="-5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Times New Roman"/>
                <a:cs typeface="Times New Roman"/>
              </a:rPr>
              <a:t>(в</a:t>
            </a:r>
            <a:r>
              <a:rPr sz="3600" b="1" u="heavy" spc="-20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spc="-5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Times New Roman"/>
                <a:cs typeface="Times New Roman"/>
              </a:rPr>
              <a:t>сентябре).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19" y="119519"/>
            <a:ext cx="1504948" cy="657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85050" y="1704975"/>
            <a:ext cx="1524000" cy="152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687" y="476694"/>
            <a:ext cx="81749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Положение </a:t>
            </a:r>
            <a:r>
              <a:rPr dirty="0"/>
              <a:t>о </a:t>
            </a:r>
            <a:r>
              <a:rPr spc="-15" dirty="0"/>
              <a:t>порядке </a:t>
            </a:r>
            <a:r>
              <a:rPr dirty="0"/>
              <a:t>и </a:t>
            </a:r>
            <a:r>
              <a:rPr spc="-20" dirty="0"/>
              <a:t>формах </a:t>
            </a:r>
            <a:r>
              <a:rPr spc="-15" dirty="0"/>
              <a:t>проведения  </a:t>
            </a:r>
            <a:r>
              <a:rPr spc="-20" dirty="0"/>
              <a:t>государственной </a:t>
            </a:r>
            <a:r>
              <a:rPr spc="-25" dirty="0"/>
              <a:t>итоговой </a:t>
            </a:r>
            <a:r>
              <a:rPr spc="-5" dirty="0"/>
              <a:t>аттестации по </a:t>
            </a:r>
            <a:r>
              <a:rPr spc="-15" dirty="0"/>
              <a:t>образовательным  </a:t>
            </a:r>
            <a:r>
              <a:rPr spc="-5" dirty="0"/>
              <a:t>программам </a:t>
            </a:r>
            <a:r>
              <a:rPr spc="-15" dirty="0"/>
              <a:t>основного </a:t>
            </a:r>
            <a:r>
              <a:rPr spc="-10" dirty="0"/>
              <a:t>общего</a:t>
            </a:r>
            <a:r>
              <a:rPr spc="5" dirty="0"/>
              <a:t> </a:t>
            </a:r>
            <a:r>
              <a:rPr spc="-10" dirty="0"/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8454" y="1931225"/>
            <a:ext cx="7672070" cy="99695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673735" marR="5080" indent="-661035">
              <a:lnSpc>
                <a:spcPts val="3800"/>
              </a:lnSpc>
              <a:spcBef>
                <a:spcPts val="265"/>
              </a:spcBef>
              <a:buClr>
                <a:srgbClr val="FF0000"/>
              </a:buClr>
              <a:buSzPct val="117187"/>
              <a:buFont typeface="Wingdings"/>
              <a:buChar char=""/>
              <a:tabLst>
                <a:tab pos="673735" algn="l"/>
                <a:tab pos="674370" algn="l"/>
              </a:tabLst>
            </a:pPr>
            <a:r>
              <a:rPr sz="3200" b="1" spc="-10" dirty="0">
                <a:solidFill>
                  <a:srgbClr val="010101"/>
                </a:solidFill>
                <a:latin typeface="Times New Roman"/>
                <a:cs typeface="Times New Roman"/>
              </a:rPr>
              <a:t>Продолжительность </a:t>
            </a:r>
            <a:r>
              <a:rPr sz="3200" b="1" spc="-15" dirty="0">
                <a:solidFill>
                  <a:srgbClr val="010101"/>
                </a:solidFill>
                <a:latin typeface="Times New Roman"/>
                <a:cs typeface="Times New Roman"/>
              </a:rPr>
              <a:t>проведения  </a:t>
            </a:r>
            <a:r>
              <a:rPr sz="3200" b="1" spc="-20" dirty="0">
                <a:solidFill>
                  <a:srgbClr val="010101"/>
                </a:solidFill>
                <a:latin typeface="Times New Roman"/>
                <a:cs typeface="Times New Roman"/>
              </a:rPr>
              <a:t>государственной </a:t>
            </a:r>
            <a:r>
              <a:rPr sz="3200" b="1" spc="-30" dirty="0">
                <a:solidFill>
                  <a:srgbClr val="010101"/>
                </a:solidFill>
                <a:latin typeface="Times New Roman"/>
                <a:cs typeface="Times New Roman"/>
              </a:rPr>
              <a:t>итоговой</a:t>
            </a:r>
            <a:r>
              <a:rPr sz="3200" b="1" spc="-90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10101"/>
                </a:solidFill>
                <a:latin typeface="Times New Roman"/>
                <a:cs typeface="Times New Roman"/>
              </a:rPr>
              <a:t>аттестации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12606" y="3433245"/>
            <a:ext cx="5049796" cy="2801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4037" y="442849"/>
            <a:ext cx="70504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240AE4"/>
                </a:solidFill>
              </a:rPr>
              <a:t>Время </a:t>
            </a:r>
            <a:r>
              <a:rPr sz="3200" spc="-20" dirty="0">
                <a:solidFill>
                  <a:srgbClr val="240AE4"/>
                </a:solidFill>
              </a:rPr>
              <a:t>начала экзаменов </a:t>
            </a:r>
            <a:r>
              <a:rPr sz="3200" dirty="0">
                <a:solidFill>
                  <a:srgbClr val="240AE4"/>
                </a:solidFill>
              </a:rPr>
              <a:t>в 9-х</a:t>
            </a:r>
            <a:r>
              <a:rPr sz="3200" spc="-180" dirty="0">
                <a:solidFill>
                  <a:srgbClr val="240AE4"/>
                </a:solidFill>
              </a:rPr>
              <a:t> </a:t>
            </a:r>
            <a:r>
              <a:rPr sz="3200" spc="5" dirty="0">
                <a:solidFill>
                  <a:srgbClr val="240AE4"/>
                </a:solidFill>
              </a:rPr>
              <a:t>классах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91070" y="822076"/>
            <a:ext cx="7492365" cy="545274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847725">
              <a:lnSpc>
                <a:spcPct val="100000"/>
              </a:lnSpc>
              <a:spcBef>
                <a:spcPts val="580"/>
              </a:spcBef>
            </a:pPr>
            <a:r>
              <a:rPr sz="3200" b="1" dirty="0">
                <a:solidFill>
                  <a:srgbClr val="240AE4"/>
                </a:solidFill>
                <a:latin typeface="Times New Roman"/>
                <a:cs typeface="Times New Roman"/>
              </a:rPr>
              <a:t>10.00 </a:t>
            </a:r>
            <a:r>
              <a:rPr sz="3200" b="1" spc="-15" dirty="0">
                <a:solidFill>
                  <a:srgbClr val="240AE4"/>
                </a:solidFill>
                <a:latin typeface="Times New Roman"/>
                <a:cs typeface="Times New Roman"/>
              </a:rPr>
              <a:t>часов </a:t>
            </a:r>
            <a:r>
              <a:rPr sz="3200" b="1" dirty="0" err="1">
                <a:solidFill>
                  <a:srgbClr val="240AE4"/>
                </a:solidFill>
                <a:latin typeface="Times New Roman"/>
                <a:cs typeface="Times New Roman"/>
              </a:rPr>
              <a:t>по</a:t>
            </a:r>
            <a:r>
              <a:rPr sz="3200" b="1" dirty="0">
                <a:solidFill>
                  <a:srgbClr val="240AE4"/>
                </a:solidFill>
                <a:latin typeface="Times New Roman"/>
                <a:cs typeface="Times New Roman"/>
              </a:rPr>
              <a:t> </a:t>
            </a:r>
            <a:r>
              <a:rPr sz="3200" b="1" spc="-120" dirty="0" err="1" smtClean="0">
                <a:solidFill>
                  <a:srgbClr val="240AE4"/>
                </a:solidFill>
                <a:latin typeface="Times New Roman"/>
                <a:cs typeface="Times New Roman"/>
              </a:rPr>
              <a:t>местному</a:t>
            </a:r>
            <a:r>
              <a:rPr sz="3200" b="1" spc="-105" dirty="0" smtClean="0">
                <a:solidFill>
                  <a:srgbClr val="240AE4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240AE4"/>
                </a:solidFill>
                <a:latin typeface="Times New Roman"/>
                <a:cs typeface="Times New Roman"/>
              </a:rPr>
              <a:t>времени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sz="28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Продолжительность </a:t>
            </a:r>
            <a:r>
              <a:rPr sz="28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экзаменов</a:t>
            </a:r>
            <a:r>
              <a:rPr sz="2800" b="1" spc="2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 marL="12700" marR="234315">
              <a:lnSpc>
                <a:spcPct val="100000"/>
              </a:lnSpc>
              <a:spcBef>
                <a:spcPts val="600"/>
              </a:spcBef>
              <a:buSzPct val="96428"/>
              <a:buFont typeface="Arial"/>
              <a:buChar char="•"/>
              <a:tabLst>
                <a:tab pos="137795" algn="l"/>
                <a:tab pos="544830" algn="l"/>
                <a:tab pos="2310765" algn="l"/>
              </a:tabLst>
            </a:pPr>
            <a:r>
              <a:rPr sz="2800" spc="-30" dirty="0">
                <a:latin typeface="Times New Roman"/>
                <a:cs typeface="Times New Roman"/>
              </a:rPr>
              <a:t>математика, </a:t>
            </a:r>
            <a:r>
              <a:rPr sz="2800" spc="-10" dirty="0">
                <a:latin typeface="Times New Roman"/>
                <a:cs typeface="Times New Roman"/>
              </a:rPr>
              <a:t>русский </a:t>
            </a:r>
            <a:r>
              <a:rPr sz="2800" spc="-5" dirty="0">
                <a:latin typeface="Times New Roman"/>
                <a:cs typeface="Times New Roman"/>
              </a:rPr>
              <a:t>язык, </a:t>
            </a:r>
            <a:r>
              <a:rPr sz="2800" spc="-15" dirty="0">
                <a:latin typeface="Times New Roman"/>
                <a:cs typeface="Times New Roman"/>
              </a:rPr>
              <a:t>литература </a:t>
            </a:r>
            <a:r>
              <a:rPr sz="2800" spc="-5" dirty="0">
                <a:latin typeface="Times New Roman"/>
                <a:cs typeface="Times New Roman"/>
              </a:rPr>
              <a:t>– </a:t>
            </a:r>
            <a:r>
              <a:rPr sz="2800" b="1" spc="-5" dirty="0">
                <a:latin typeface="Times New Roman"/>
                <a:cs typeface="Times New Roman"/>
              </a:rPr>
              <a:t>3 </a:t>
            </a:r>
            <a:r>
              <a:rPr sz="2800" b="1" dirty="0">
                <a:latin typeface="Times New Roman"/>
                <a:cs typeface="Times New Roman"/>
              </a:rPr>
              <a:t>часа  55	</a:t>
            </a:r>
            <a:r>
              <a:rPr sz="2800" b="1" spc="-5" dirty="0">
                <a:latin typeface="Times New Roman"/>
                <a:cs typeface="Times New Roman"/>
              </a:rPr>
              <a:t>минут	</a:t>
            </a:r>
            <a:r>
              <a:rPr sz="2800" b="1" dirty="0">
                <a:latin typeface="Times New Roman"/>
                <a:cs typeface="Times New Roman"/>
              </a:rPr>
              <a:t>(235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мин),</a:t>
            </a:r>
            <a:endParaRPr sz="2800" dirty="0">
              <a:latin typeface="Times New Roman"/>
              <a:cs typeface="Times New Roman"/>
            </a:endParaRPr>
          </a:p>
          <a:p>
            <a:pPr marL="137795" indent="-125095">
              <a:lnSpc>
                <a:spcPct val="100000"/>
              </a:lnSpc>
              <a:spcBef>
                <a:spcPts val="695"/>
              </a:spcBef>
              <a:buSzPct val="96428"/>
              <a:buFont typeface="Arial"/>
              <a:buChar char="•"/>
              <a:tabLst>
                <a:tab pos="138430" algn="l"/>
              </a:tabLst>
            </a:pPr>
            <a:r>
              <a:rPr sz="2800" spc="-5" dirty="0">
                <a:latin typeface="Times New Roman"/>
                <a:cs typeface="Times New Roman"/>
              </a:rPr>
              <a:t>обществознание, </a:t>
            </a:r>
            <a:r>
              <a:rPr sz="2800" spc="-15" dirty="0">
                <a:latin typeface="Times New Roman"/>
                <a:cs typeface="Times New Roman"/>
              </a:rPr>
              <a:t>физика </a:t>
            </a:r>
            <a:r>
              <a:rPr sz="2800" spc="-5" dirty="0">
                <a:latin typeface="Times New Roman"/>
                <a:cs typeface="Times New Roman"/>
              </a:rPr>
              <a:t>– </a:t>
            </a:r>
            <a:r>
              <a:rPr sz="2800" b="1" spc="-5" dirty="0">
                <a:latin typeface="Times New Roman"/>
                <a:cs typeface="Times New Roman"/>
              </a:rPr>
              <a:t>3 </a:t>
            </a:r>
            <a:r>
              <a:rPr sz="2800" b="1" dirty="0">
                <a:latin typeface="Times New Roman"/>
                <a:cs typeface="Times New Roman"/>
              </a:rPr>
              <a:t>часа (180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мин.),</a:t>
            </a:r>
            <a:endParaRPr sz="2800" dirty="0">
              <a:latin typeface="Times New Roman"/>
              <a:cs typeface="Times New Roman"/>
            </a:endParaRPr>
          </a:p>
          <a:p>
            <a:pPr marL="137795" indent="-124460">
              <a:lnSpc>
                <a:spcPct val="100000"/>
              </a:lnSpc>
              <a:spcBef>
                <a:spcPts val="695"/>
              </a:spcBef>
              <a:buSzPct val="96428"/>
              <a:buFont typeface="Arial"/>
              <a:buChar char="•"/>
              <a:tabLst>
                <a:tab pos="138430" algn="l"/>
              </a:tabLst>
            </a:pPr>
            <a:r>
              <a:rPr sz="2800" spc="-10" dirty="0">
                <a:latin typeface="Times New Roman"/>
                <a:cs typeface="Times New Roman"/>
              </a:rPr>
              <a:t>биология, история </a:t>
            </a:r>
            <a:r>
              <a:rPr sz="2800" spc="-5" dirty="0">
                <a:latin typeface="Times New Roman"/>
                <a:cs typeface="Times New Roman"/>
              </a:rPr>
              <a:t>- </a:t>
            </a:r>
            <a:r>
              <a:rPr sz="2800" b="1" spc="-5" dirty="0">
                <a:latin typeface="Times New Roman"/>
                <a:cs typeface="Times New Roman"/>
              </a:rPr>
              <a:t>3 </a:t>
            </a:r>
            <a:r>
              <a:rPr sz="2800" b="1" dirty="0">
                <a:latin typeface="Times New Roman"/>
                <a:cs typeface="Times New Roman"/>
              </a:rPr>
              <a:t>часа (180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мин.),</a:t>
            </a:r>
            <a:endParaRPr sz="2800" dirty="0">
              <a:latin typeface="Times New Roman"/>
              <a:cs typeface="Times New Roman"/>
            </a:endParaRPr>
          </a:p>
          <a:p>
            <a:pPr marL="138430" indent="-125095">
              <a:lnSpc>
                <a:spcPct val="100000"/>
              </a:lnSpc>
              <a:spcBef>
                <a:spcPts val="710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r>
              <a:rPr sz="2800" spc="-5" dirty="0">
                <a:latin typeface="Times New Roman"/>
                <a:cs typeface="Times New Roman"/>
              </a:rPr>
              <a:t>химия, </a:t>
            </a:r>
            <a:r>
              <a:rPr sz="2800" spc="-10" dirty="0">
                <a:latin typeface="Times New Roman"/>
                <a:cs typeface="Times New Roman"/>
              </a:rPr>
              <a:t>география </a:t>
            </a:r>
            <a:r>
              <a:rPr sz="2800" spc="-5" dirty="0">
                <a:latin typeface="Times New Roman"/>
                <a:cs typeface="Times New Roman"/>
              </a:rPr>
              <a:t>- </a:t>
            </a:r>
            <a:r>
              <a:rPr sz="2800" b="1" spc="-5" dirty="0">
                <a:latin typeface="Times New Roman"/>
                <a:cs typeface="Times New Roman"/>
              </a:rPr>
              <a:t>2 </a:t>
            </a:r>
            <a:r>
              <a:rPr sz="2800" b="1" dirty="0">
                <a:latin typeface="Times New Roman"/>
                <a:cs typeface="Times New Roman"/>
              </a:rPr>
              <a:t>часа (120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мин.),</a:t>
            </a:r>
            <a:endParaRPr sz="2800" dirty="0">
              <a:latin typeface="Times New Roman"/>
              <a:cs typeface="Times New Roman"/>
            </a:endParaRPr>
          </a:p>
          <a:p>
            <a:pPr marL="13970" marR="728345" indent="-635">
              <a:lnSpc>
                <a:spcPct val="100000"/>
              </a:lnSpc>
              <a:spcBef>
                <a:spcPts val="700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r>
              <a:rPr sz="2800" spc="-25" dirty="0">
                <a:latin typeface="Times New Roman"/>
                <a:cs typeface="Times New Roman"/>
              </a:rPr>
              <a:t>информатика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15" dirty="0">
                <a:latin typeface="Times New Roman"/>
                <a:cs typeface="Times New Roman"/>
              </a:rPr>
              <a:t>ИКТ– </a:t>
            </a:r>
            <a:r>
              <a:rPr sz="2800" b="1" spc="-5" dirty="0">
                <a:latin typeface="Times New Roman"/>
                <a:cs typeface="Times New Roman"/>
              </a:rPr>
              <a:t>2 </a:t>
            </a:r>
            <a:r>
              <a:rPr sz="2800" b="1" dirty="0">
                <a:latin typeface="Times New Roman"/>
                <a:cs typeface="Times New Roman"/>
              </a:rPr>
              <a:t>часа 30 </a:t>
            </a:r>
            <a:r>
              <a:rPr sz="2800" b="1" spc="-5" dirty="0">
                <a:latin typeface="Times New Roman"/>
                <a:cs typeface="Times New Roman"/>
              </a:rPr>
              <a:t>минут </a:t>
            </a:r>
            <a:r>
              <a:rPr sz="2800" b="1" dirty="0">
                <a:latin typeface="Times New Roman"/>
                <a:cs typeface="Times New Roman"/>
              </a:rPr>
              <a:t>(150  </a:t>
            </a:r>
            <a:r>
              <a:rPr sz="2800" b="1" spc="-5" dirty="0">
                <a:latin typeface="Times New Roman"/>
                <a:cs typeface="Times New Roman"/>
              </a:rPr>
              <a:t>мин.).</a:t>
            </a:r>
            <a:endParaRPr sz="2800" dirty="0">
              <a:latin typeface="Times New Roman"/>
              <a:cs typeface="Times New Roman"/>
            </a:endParaRPr>
          </a:p>
          <a:p>
            <a:pPr marL="138430" indent="-124460">
              <a:lnSpc>
                <a:spcPct val="100000"/>
              </a:lnSpc>
              <a:spcBef>
                <a:spcPts val="32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r>
              <a:rPr sz="2800" spc="5" dirty="0">
                <a:latin typeface="Times New Roman"/>
                <a:cs typeface="Times New Roman"/>
              </a:rPr>
              <a:t>иностранные </a:t>
            </a:r>
            <a:r>
              <a:rPr sz="2800" spc="-5" dirty="0">
                <a:latin typeface="Times New Roman"/>
                <a:cs typeface="Times New Roman"/>
              </a:rPr>
              <a:t>языки </a:t>
            </a:r>
            <a:r>
              <a:rPr sz="2800" spc="-10" dirty="0">
                <a:latin typeface="Times New Roman"/>
                <a:cs typeface="Times New Roman"/>
              </a:rPr>
              <a:t>(письменная часть) </a:t>
            </a:r>
            <a:r>
              <a:rPr sz="2800" spc="-5" dirty="0">
                <a:latin typeface="Times New Roman"/>
                <a:cs typeface="Times New Roman"/>
              </a:rPr>
              <a:t>– </a:t>
            </a:r>
            <a:r>
              <a:rPr sz="2800" b="1" spc="-5" dirty="0">
                <a:latin typeface="Times New Roman"/>
                <a:cs typeface="Times New Roman"/>
              </a:rPr>
              <a:t>2</a:t>
            </a:r>
            <a:r>
              <a:rPr sz="2800" b="1" spc="7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часа</a:t>
            </a:r>
            <a:endParaRPr sz="2800" dirty="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spcBef>
                <a:spcPts val="670"/>
              </a:spcBef>
            </a:pPr>
            <a:r>
              <a:rPr sz="2800" b="1" dirty="0">
                <a:latin typeface="Times New Roman"/>
                <a:cs typeface="Times New Roman"/>
              </a:rPr>
              <a:t>(120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5" dirty="0" err="1">
                <a:latin typeface="Times New Roman"/>
                <a:cs typeface="Times New Roman"/>
              </a:rPr>
              <a:t>минут</a:t>
            </a:r>
            <a:r>
              <a:rPr sz="2800" b="1" spc="-5" dirty="0" smtClean="0">
                <a:latin typeface="Times New Roman"/>
                <a:cs typeface="Times New Roman"/>
              </a:rPr>
              <a:t>)</a:t>
            </a:r>
            <a:r>
              <a:rPr lang="ru-RU" sz="2800" b="1" spc="-5" dirty="0" smtClean="0">
                <a:latin typeface="Times New Roman"/>
                <a:cs typeface="Times New Roman"/>
              </a:rPr>
              <a:t>, устная форма – 15 минут.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40955" y="3353137"/>
            <a:ext cx="1631937" cy="1223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8207" y="283428"/>
            <a:ext cx="741108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84020" marR="5080" indent="-167195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240AE4"/>
                </a:solidFill>
              </a:rPr>
              <a:t>Особенности </a:t>
            </a:r>
            <a:r>
              <a:rPr sz="2800" spc="-5" dirty="0">
                <a:solidFill>
                  <a:srgbClr val="240AE4"/>
                </a:solidFill>
              </a:rPr>
              <a:t>проведения экзаменов ГИА-9 </a:t>
            </a:r>
            <a:r>
              <a:rPr sz="2800" spc="-10" dirty="0">
                <a:solidFill>
                  <a:srgbClr val="240AE4"/>
                </a:solidFill>
              </a:rPr>
              <a:t>по  отдельным </a:t>
            </a:r>
            <a:r>
              <a:rPr sz="2800" spc="-5" dirty="0">
                <a:solidFill>
                  <a:srgbClr val="240AE4"/>
                </a:solidFill>
              </a:rPr>
              <a:t>учебным</a:t>
            </a:r>
            <a:r>
              <a:rPr sz="2800" spc="5" dirty="0">
                <a:solidFill>
                  <a:srgbClr val="240AE4"/>
                </a:solidFill>
              </a:rPr>
              <a:t> </a:t>
            </a:r>
            <a:r>
              <a:rPr sz="2800" spc="-5" dirty="0">
                <a:solidFill>
                  <a:srgbClr val="240AE4"/>
                </a:solidFill>
              </a:rPr>
              <a:t>предметам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11150" y="1255712"/>
          <a:ext cx="8821420" cy="52847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6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4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3463">
                <a:tc>
                  <a:txBody>
                    <a:bodyPr/>
                    <a:lstStyle/>
                    <a:p>
                      <a:pPr marL="630555" marR="536575" indent="-52069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20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предмет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4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01015" marR="101600" indent="-39497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2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sz="12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b="1" spc="-2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2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ел</a:t>
                      </a:r>
                      <a:r>
                        <a:rPr sz="12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ьн</a:t>
                      </a:r>
                      <a:r>
                        <a:rPr sz="12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ос</a:t>
                      </a:r>
                      <a:r>
                        <a:rPr sz="1200" b="1" spc="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ь  </a:t>
                      </a:r>
                      <a:r>
                        <a:rPr sz="12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экзамена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4565" marR="690245" indent="-228600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Разрешенные дополнительные 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материалы и</a:t>
                      </a:r>
                      <a:r>
                        <a:rPr sz="2000" b="1" spc="-7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оборудование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4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5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39"/>
                        </a:spcBef>
                      </a:pPr>
                      <a:r>
                        <a:rPr sz="24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2400" b="1" spc="-2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язык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950"/>
                        </a:spcBef>
                      </a:pP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235</a:t>
                      </a:r>
                      <a:r>
                        <a:rPr sz="2400" b="1" spc="-4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минут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73025" marR="227965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(3 часа</a:t>
                      </a:r>
                      <a:r>
                        <a:rPr sz="2400" b="1" spc="-13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55  </a:t>
                      </a:r>
                      <a:r>
                        <a:rPr sz="2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минут)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Орфографические</a:t>
                      </a:r>
                      <a:r>
                        <a:rPr sz="2000" b="1" spc="-3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словари.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73025" marR="24130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Аппаратура, которая может </a:t>
                      </a:r>
                      <a:r>
                        <a:rPr sz="20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обеспечить  качественное </a:t>
                      </a:r>
                      <a:r>
                        <a:rPr sz="20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воспроизведение </a:t>
                      </a:r>
                      <a:r>
                        <a:rPr sz="20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аудиозаписей  </a:t>
                      </a:r>
                      <a:r>
                        <a:rPr sz="20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20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компакт-диска </a:t>
                      </a:r>
                      <a:r>
                        <a:rPr sz="20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(формат </a:t>
                      </a:r>
                      <a:r>
                        <a:rPr sz="20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аудиозаписи </a:t>
                      </a:r>
                      <a:r>
                        <a:rPr sz="20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–  </a:t>
                      </a:r>
                      <a:r>
                        <a:rPr sz="20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mp3).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6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Математика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235</a:t>
                      </a:r>
                      <a:r>
                        <a:rPr sz="2400" b="1" spc="-4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минут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R="300990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(3 часа</a:t>
                      </a:r>
                      <a:r>
                        <a:rPr sz="2400" b="1" spc="-13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55  </a:t>
                      </a:r>
                      <a:r>
                        <a:rPr sz="2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минут)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139065" indent="20955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На каждого участника экзамена:  </a:t>
                      </a:r>
                      <a:r>
                        <a:rPr sz="20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Справочные </a:t>
                      </a:r>
                      <a:r>
                        <a:rPr sz="20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материалы, </a:t>
                      </a:r>
                      <a:r>
                        <a:rPr sz="20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содержащие  </a:t>
                      </a:r>
                      <a:r>
                        <a:rPr sz="20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таблицу </a:t>
                      </a:r>
                      <a:r>
                        <a:rPr sz="20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квадратов </a:t>
                      </a:r>
                      <a:r>
                        <a:rPr sz="20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двузначных чисел,  </a:t>
                      </a:r>
                      <a:r>
                        <a:rPr sz="20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основные формулы </a:t>
                      </a:r>
                      <a:r>
                        <a:rPr sz="20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по алгебре </a:t>
                      </a:r>
                      <a:r>
                        <a:rPr sz="20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20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геометрии.  </a:t>
                      </a:r>
                      <a:r>
                        <a:rPr sz="20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Разрешается </a:t>
                      </a:r>
                      <a:r>
                        <a:rPr sz="20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использовать</a:t>
                      </a:r>
                      <a:r>
                        <a:rPr sz="2000" spc="-5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линейку</a:t>
                      </a:r>
                      <a:r>
                        <a:rPr sz="20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ts val="2320"/>
                        </a:lnSpc>
                      </a:pPr>
                      <a:r>
                        <a:rPr sz="2000" u="sng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Times New Roman"/>
                          <a:cs typeface="Times New Roman"/>
                        </a:rPr>
                        <a:t>Калькуляторы</a:t>
                      </a:r>
                      <a:r>
                        <a:rPr sz="2000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0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экзамене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ts val="2800"/>
                        </a:lnSpc>
                        <a:tabLst>
                          <a:tab pos="913765" algn="l"/>
                        </a:tabLst>
                      </a:pPr>
                      <a:r>
                        <a:rPr sz="2400" b="1" spc="-5" dirty="0">
                          <a:solidFill>
                            <a:srgbClr val="FF3300"/>
                          </a:solidFill>
                          <a:latin typeface="Times New Roman"/>
                          <a:cs typeface="Times New Roman"/>
                        </a:rPr>
                        <a:t>не	используются.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7285" marR="5080" indent="-167195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240AE4"/>
                </a:solidFill>
              </a:rPr>
              <a:t>Особенности </a:t>
            </a:r>
            <a:r>
              <a:rPr sz="2800" spc="-5" dirty="0">
                <a:solidFill>
                  <a:srgbClr val="240AE4"/>
                </a:solidFill>
              </a:rPr>
              <a:t>проведения экзаменов ГИА-9 </a:t>
            </a:r>
            <a:r>
              <a:rPr sz="2800" spc="-10" dirty="0">
                <a:solidFill>
                  <a:srgbClr val="240AE4"/>
                </a:solidFill>
              </a:rPr>
              <a:t>по  отдельным </a:t>
            </a:r>
            <a:r>
              <a:rPr sz="2800" spc="-5" dirty="0">
                <a:solidFill>
                  <a:srgbClr val="240AE4"/>
                </a:solidFill>
              </a:rPr>
              <a:t>учебным</a:t>
            </a:r>
            <a:r>
              <a:rPr sz="2800" spc="5" dirty="0">
                <a:solidFill>
                  <a:srgbClr val="240AE4"/>
                </a:solidFill>
              </a:rPr>
              <a:t> </a:t>
            </a:r>
            <a:r>
              <a:rPr sz="2800" spc="-5" dirty="0">
                <a:solidFill>
                  <a:srgbClr val="240AE4"/>
                </a:solidFill>
              </a:rPr>
              <a:t>предметам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27050" y="1616075"/>
          <a:ext cx="8209914" cy="4178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5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36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Учебный</a:t>
                      </a:r>
                      <a:r>
                        <a:rPr sz="2000" b="1" spc="-5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предмет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R="20891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ель</a:t>
                      </a:r>
                      <a:r>
                        <a:rPr sz="1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ь  экзамена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 marR="157480" indent="209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Разрешенные  дополнительные 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материалы и</a:t>
                      </a:r>
                      <a:r>
                        <a:rPr sz="2000" b="1" spc="-114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оборудование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24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История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20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180</a:t>
                      </a:r>
                      <a:r>
                        <a:rPr sz="2000" b="1" spc="-4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минут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(3</a:t>
                      </a:r>
                      <a:r>
                        <a:rPr sz="2000" b="1" spc="-3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часа)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2000" b="1" spc="-3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используются.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88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20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180</a:t>
                      </a:r>
                      <a:r>
                        <a:rPr sz="2000" b="1" spc="-4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минут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(3</a:t>
                      </a:r>
                      <a:r>
                        <a:rPr sz="2000" b="1" spc="-3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часа)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2000" b="1" spc="-3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используются.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62530" marR="5080" indent="-167386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240AE4"/>
                </a:solidFill>
              </a:rPr>
              <a:t>Особенности </a:t>
            </a:r>
            <a:r>
              <a:rPr sz="2800" spc="-5" dirty="0">
                <a:solidFill>
                  <a:srgbClr val="240AE4"/>
                </a:solidFill>
              </a:rPr>
              <a:t>проведения экзаменов ГИА-9 </a:t>
            </a:r>
            <a:r>
              <a:rPr sz="2800" spc="-10" dirty="0">
                <a:solidFill>
                  <a:srgbClr val="240AE4"/>
                </a:solidFill>
              </a:rPr>
              <a:t>по  отдельным </a:t>
            </a:r>
            <a:r>
              <a:rPr sz="2800" spc="-5" dirty="0">
                <a:solidFill>
                  <a:srgbClr val="240AE4"/>
                </a:solidFill>
              </a:rPr>
              <a:t>учебным</a:t>
            </a:r>
            <a:r>
              <a:rPr sz="2800" spc="5" dirty="0">
                <a:solidFill>
                  <a:srgbClr val="240AE4"/>
                </a:solidFill>
              </a:rPr>
              <a:t> </a:t>
            </a:r>
            <a:r>
              <a:rPr sz="2800" spc="-5" dirty="0">
                <a:solidFill>
                  <a:srgbClr val="240AE4"/>
                </a:solidFill>
              </a:rPr>
              <a:t>предметам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11150" y="1616075"/>
          <a:ext cx="8639175" cy="4427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74295" marR="633730" indent="20955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20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предмет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R="28067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ель</a:t>
                      </a:r>
                      <a:r>
                        <a:rPr sz="1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ь  экзамена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 marR="1222375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Разрешенные дополнительные 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материалы и</a:t>
                      </a:r>
                      <a:r>
                        <a:rPr sz="2000" b="1" spc="-6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оборудование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7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235</a:t>
                      </a:r>
                      <a:r>
                        <a:rPr sz="1800" b="1" spc="-3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минут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(3 часа 55</a:t>
                      </a:r>
                      <a:r>
                        <a:rPr sz="1800" b="1" spc="-7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минут)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2025"/>
                        </a:lnSpc>
                      </a:pP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Книги </a:t>
                      </a:r>
                      <a:r>
                        <a:rPr sz="18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текстами</a:t>
                      </a:r>
                      <a:r>
                        <a:rPr sz="18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художественных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4295" marR="73660">
                        <a:lnSpc>
                          <a:spcPct val="101699"/>
                        </a:lnSpc>
                      </a:pP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произведений </a:t>
                      </a:r>
                      <a:r>
                        <a:rPr sz="18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8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сборники лирики, </a:t>
                      </a:r>
                      <a:r>
                        <a:rPr sz="18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в которых </a:t>
                      </a:r>
                      <a:r>
                        <a:rPr sz="18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не  должно </a:t>
                      </a:r>
                      <a:r>
                        <a:rPr sz="18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быть вступительных статей</a:t>
                      </a:r>
                      <a:r>
                        <a:rPr sz="1800" spc="-8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комментариев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4295" marR="104139">
                        <a:lnSpc>
                          <a:spcPct val="101699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Пользование личными текстами  художественных произведений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сборниками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лирики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участникам ОГЭ</a:t>
                      </a:r>
                      <a:r>
                        <a:rPr sz="1800" b="1" spc="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запрещено.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39"/>
                        </a:spcBef>
                      </a:pPr>
                      <a:r>
                        <a:rPr sz="24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Физика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35"/>
                        </a:spcBef>
                      </a:pPr>
                      <a:r>
                        <a:rPr sz="18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180</a:t>
                      </a:r>
                      <a:r>
                        <a:rPr sz="1800" b="1" spc="-3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минут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(3</a:t>
                      </a:r>
                      <a:r>
                        <a:rPr sz="1800" b="1" spc="-2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часа)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R="62992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Инструкция </a:t>
                      </a:r>
                      <a:r>
                        <a:rPr sz="18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по правилам безопасности. На  </a:t>
                      </a:r>
                      <a:r>
                        <a:rPr sz="18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каждого участника экзамена: 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Непрограммируемый</a:t>
                      </a:r>
                      <a:r>
                        <a:rPr sz="18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калькулятор.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4886" y="247709"/>
            <a:ext cx="741108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85925" marR="5080" indent="-167386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240AE4"/>
                </a:solidFill>
              </a:rPr>
              <a:t>Особенности </a:t>
            </a:r>
            <a:r>
              <a:rPr sz="2800" spc="-5" dirty="0">
                <a:solidFill>
                  <a:srgbClr val="240AE4"/>
                </a:solidFill>
              </a:rPr>
              <a:t>проведения экзаменов ГИА-9 </a:t>
            </a:r>
            <a:r>
              <a:rPr sz="2800" spc="-10" dirty="0">
                <a:solidFill>
                  <a:srgbClr val="240AE4"/>
                </a:solidFill>
              </a:rPr>
              <a:t>по  отдельным </a:t>
            </a:r>
            <a:r>
              <a:rPr sz="2800" spc="-5" dirty="0">
                <a:solidFill>
                  <a:srgbClr val="240AE4"/>
                </a:solidFill>
              </a:rPr>
              <a:t>учебным</a:t>
            </a:r>
            <a:r>
              <a:rPr sz="2800" spc="5" dirty="0">
                <a:solidFill>
                  <a:srgbClr val="240AE4"/>
                </a:solidFill>
              </a:rPr>
              <a:t> </a:t>
            </a:r>
            <a:r>
              <a:rPr sz="2800" spc="-5" dirty="0">
                <a:solidFill>
                  <a:srgbClr val="240AE4"/>
                </a:solidFill>
              </a:rPr>
              <a:t>предметам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11150" y="1471612"/>
          <a:ext cx="8644255" cy="4725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4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7275">
                <a:tc>
                  <a:txBody>
                    <a:bodyPr/>
                    <a:lstStyle/>
                    <a:p>
                      <a:pPr marL="74295" marR="489584" indent="20955">
                        <a:lnSpc>
                          <a:spcPct val="100000"/>
                        </a:lnSpc>
                        <a:spcBef>
                          <a:spcPts val="1630"/>
                        </a:spcBef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20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предмет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07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R="21082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ель</a:t>
                      </a:r>
                      <a:r>
                        <a:rPr sz="1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ь  экзамена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 marR="18415">
                        <a:lnSpc>
                          <a:spcPct val="100000"/>
                        </a:lnSpc>
                        <a:spcBef>
                          <a:spcPts val="1630"/>
                        </a:spcBef>
                      </a:pP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Разрешенные дополнительные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материалы  и</a:t>
                      </a:r>
                      <a:r>
                        <a:rPr sz="2000" b="1" spc="-3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оборудование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07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75"/>
                        </a:spcBef>
                      </a:pPr>
                      <a:r>
                        <a:rPr sz="2400" b="1" spc="-10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Химия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r>
                        <a:rPr sz="1600" b="1" spc="-3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минут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(2 </a:t>
                      </a:r>
                      <a:r>
                        <a:rPr sz="16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часа)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142240">
                        <a:lnSpc>
                          <a:spcPts val="1900"/>
                        </a:lnSpc>
                        <a:spcBef>
                          <a:spcPts val="15"/>
                        </a:spcBef>
                      </a:pPr>
                      <a:r>
                        <a:rPr sz="16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Инструкция по правилам безопасности (для каждой  аудитории).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ts val="1845"/>
                        </a:lnSpc>
                      </a:pPr>
                      <a:r>
                        <a:rPr sz="16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каждого участника</a:t>
                      </a:r>
                      <a:r>
                        <a:rPr sz="1600" b="1" spc="5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экзамена: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«Периодическая система химических элементов Д.И.  Менделеева»;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3025" marR="1841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Таблица растворимости солей, кислот и оснований в  воде;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3025" marR="148590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Электрохимический ряд напряжений металлов </a:t>
                      </a:r>
                      <a:r>
                        <a:rPr sz="16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(ИК  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участника</a:t>
                      </a:r>
                      <a:r>
                        <a:rPr sz="16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ОГЭ).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ts val="1895"/>
                        </a:lnSpc>
                      </a:pPr>
                      <a:r>
                        <a:rPr sz="16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Непрограммируемый калькулятор.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0313">
                <a:tc>
                  <a:txBody>
                    <a:bodyPr/>
                    <a:lstStyle/>
                    <a:p>
                      <a:pPr marL="95885">
                        <a:lnSpc>
                          <a:spcPts val="2710"/>
                        </a:lnSpc>
                      </a:pPr>
                      <a:r>
                        <a:rPr sz="24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1845"/>
                        </a:lnSpc>
                      </a:pPr>
                      <a:r>
                        <a:rPr sz="16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180</a:t>
                      </a:r>
                      <a:r>
                        <a:rPr sz="1600" b="1" spc="-3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минут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(3 </a:t>
                      </a:r>
                      <a:r>
                        <a:rPr sz="16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часа)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1845"/>
                        </a:lnSpc>
                      </a:pPr>
                      <a:r>
                        <a:rPr sz="16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каждого участника</a:t>
                      </a:r>
                      <a:r>
                        <a:rPr sz="1600" b="1" spc="5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экзамена: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линейка;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карандаш;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непрограммируемый</a:t>
                      </a:r>
                      <a:r>
                        <a:rPr sz="1600" b="1" spc="-2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калькулятор.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6599" y="247709"/>
            <a:ext cx="741108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84020" marR="5080" indent="-167195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240AE4"/>
                </a:solidFill>
              </a:rPr>
              <a:t>Особенности </a:t>
            </a:r>
            <a:r>
              <a:rPr sz="2800" spc="-5" dirty="0">
                <a:solidFill>
                  <a:srgbClr val="240AE4"/>
                </a:solidFill>
              </a:rPr>
              <a:t>проведения экзаменов ГИА-9 </a:t>
            </a:r>
            <a:r>
              <a:rPr sz="2800" spc="-10" dirty="0">
                <a:solidFill>
                  <a:srgbClr val="240AE4"/>
                </a:solidFill>
              </a:rPr>
              <a:t>по  отдельным </a:t>
            </a:r>
            <a:r>
              <a:rPr sz="2800" spc="-5" dirty="0">
                <a:solidFill>
                  <a:srgbClr val="240AE4"/>
                </a:solidFill>
              </a:rPr>
              <a:t>учебным</a:t>
            </a:r>
            <a:r>
              <a:rPr sz="2800" spc="5" dirty="0">
                <a:solidFill>
                  <a:srgbClr val="240AE4"/>
                </a:solidFill>
              </a:rPr>
              <a:t> </a:t>
            </a:r>
            <a:r>
              <a:rPr sz="2800" spc="-5" dirty="0">
                <a:solidFill>
                  <a:srgbClr val="240AE4"/>
                </a:solidFill>
              </a:rPr>
              <a:t>предметам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179773"/>
              </p:ext>
            </p:extLst>
          </p:nvPr>
        </p:nvGraphicFramePr>
        <p:xfrm>
          <a:off x="311150" y="1184275"/>
          <a:ext cx="8642984" cy="55768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1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Учебный</a:t>
                      </a:r>
                      <a:r>
                        <a:rPr sz="2000" b="1" spc="-7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предмет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Продолжитель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ность</a:t>
                      </a:r>
                      <a:r>
                        <a:rPr sz="1800" b="1" spc="38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экзамена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5975" marR="499745" indent="-21209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Разрешенные дополнительные 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материалы и</a:t>
                      </a:r>
                      <a:r>
                        <a:rPr sz="2000" b="1" spc="-7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оборудование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0013">
                <a:tc>
                  <a:txBody>
                    <a:bodyPr/>
                    <a:lstStyle/>
                    <a:p>
                      <a:pPr marL="95885">
                        <a:lnSpc>
                          <a:spcPts val="2710"/>
                        </a:lnSpc>
                      </a:pPr>
                      <a:r>
                        <a:rPr sz="2400" b="1" spc="-10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710"/>
                        </a:lnSpc>
                      </a:pP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r>
                        <a:rPr sz="2400" b="1" spc="-4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минут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(2</a:t>
                      </a:r>
                      <a:r>
                        <a:rPr sz="2400" b="1" spc="-3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часа)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039"/>
                        </a:lnSpc>
                      </a:pPr>
                      <a:r>
                        <a:rPr sz="18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8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каждого 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участника</a:t>
                      </a:r>
                      <a:r>
                        <a:rPr sz="18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экзамена: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5885" marR="85915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географические атласы для </a:t>
                      </a:r>
                      <a:r>
                        <a:rPr sz="18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7, 8 и 9  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классов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ts val="2130"/>
                        </a:lnSpc>
                      </a:pPr>
                      <a:r>
                        <a:rPr sz="18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непрограммируемый</a:t>
                      </a:r>
                      <a:r>
                        <a:rPr sz="1800" b="1" spc="-2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калькулятор;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ts val="2130"/>
                        </a:lnSpc>
                      </a:pPr>
                      <a:r>
                        <a:rPr sz="18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линейка.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2475">
                <a:tc>
                  <a:txBody>
                    <a:bodyPr/>
                    <a:lstStyle/>
                    <a:p>
                      <a:pPr marL="93980">
                        <a:lnSpc>
                          <a:spcPts val="2660"/>
                        </a:lnSpc>
                      </a:pPr>
                      <a:r>
                        <a:rPr sz="2400" b="1" spc="-10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Информатика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400" b="1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400" b="1" spc="-1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ИКТ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710"/>
                        </a:lnSpc>
                      </a:pP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150</a:t>
                      </a:r>
                      <a:r>
                        <a:rPr sz="2400" b="1" spc="-4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минут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5885" marR="303530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(2 часа</a:t>
                      </a:r>
                      <a:r>
                        <a:rPr sz="2400" b="1" spc="-13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30  </a:t>
                      </a:r>
                      <a:r>
                        <a:rPr sz="2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минут)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025"/>
                        </a:lnSpc>
                      </a:pPr>
                      <a:r>
                        <a:rPr sz="18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Инструкция по </a:t>
                      </a:r>
                      <a:r>
                        <a:rPr sz="18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правилам</a:t>
                      </a:r>
                      <a:r>
                        <a:rPr sz="1800" b="1" spc="3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безопасности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(для </a:t>
                      </a:r>
                      <a:r>
                        <a:rPr sz="18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каждой</a:t>
                      </a:r>
                      <a:r>
                        <a:rPr sz="1800" b="1" spc="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аудитории);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1800" b="1" dirty="0" err="1" smtClean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800" b="1" dirty="0" smtClean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каждого 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участника</a:t>
                      </a:r>
                      <a:r>
                        <a:rPr sz="18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экзамена: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Компьютер.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73025" indent="20955" algn="just">
                        <a:lnSpc>
                          <a:spcPct val="100000"/>
                        </a:lnSpc>
                      </a:pPr>
                      <a:r>
                        <a:rPr lang="ru-RU" sz="1800" b="1" spc="-5" dirty="0" smtClean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Задания </a:t>
                      </a:r>
                      <a:r>
                        <a:rPr lang="en-US" sz="1800" b="1" spc="-5" dirty="0" smtClean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11-15</a:t>
                      </a:r>
                      <a:r>
                        <a:rPr lang="en-US" sz="1800" b="1" spc="-5" baseline="0" dirty="0" smtClean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800" b="1" spc="-5" baseline="0" dirty="0" smtClean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выполняются на компьютерах.</a:t>
                      </a:r>
                    </a:p>
                    <a:p>
                      <a:pPr marL="358775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 Использование поиска и текстового редактора </a:t>
                      </a:r>
                    </a:p>
                    <a:p>
                      <a:pPr marL="358775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Создание презентации или форматирование текста 	</a:t>
                      </a:r>
                    </a:p>
                    <a:p>
                      <a:pPr marL="358775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Обработка большого массива данных </a:t>
                      </a:r>
                    </a:p>
                    <a:p>
                      <a:pPr marL="358775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Короткий алгоритм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8311" y="247709"/>
            <a:ext cx="741108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85925" marR="5080" indent="-167386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240AE4"/>
                </a:solidFill>
              </a:rPr>
              <a:t>Особенности </a:t>
            </a:r>
            <a:r>
              <a:rPr sz="2800" spc="-5" dirty="0">
                <a:solidFill>
                  <a:srgbClr val="240AE4"/>
                </a:solidFill>
              </a:rPr>
              <a:t>проведения экзаменов ГИА-9 </a:t>
            </a:r>
            <a:r>
              <a:rPr sz="2800" spc="-10" dirty="0">
                <a:solidFill>
                  <a:srgbClr val="240AE4"/>
                </a:solidFill>
              </a:rPr>
              <a:t>по  отдельным </a:t>
            </a:r>
            <a:r>
              <a:rPr sz="2800" spc="-5" dirty="0">
                <a:solidFill>
                  <a:srgbClr val="240AE4"/>
                </a:solidFill>
              </a:rPr>
              <a:t>учебным</a:t>
            </a:r>
            <a:r>
              <a:rPr sz="2800" spc="5" dirty="0">
                <a:solidFill>
                  <a:srgbClr val="240AE4"/>
                </a:solidFill>
              </a:rPr>
              <a:t> </a:t>
            </a:r>
            <a:r>
              <a:rPr sz="2800" spc="-5" dirty="0">
                <a:solidFill>
                  <a:srgbClr val="240AE4"/>
                </a:solidFill>
              </a:rPr>
              <a:t>предметам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38125" y="1328737"/>
          <a:ext cx="8714105" cy="53165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2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01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Учебный</a:t>
                      </a:r>
                      <a:r>
                        <a:rPr sz="2000" b="1" spc="-6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предмет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35369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ель</a:t>
                      </a:r>
                      <a:r>
                        <a:rPr sz="1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ь  экзамена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 marR="71882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Разрешенные дополнительные 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материалы и</a:t>
                      </a:r>
                      <a:r>
                        <a:rPr sz="2000" b="1" spc="-6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оборудование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6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R="361950">
                        <a:lnSpc>
                          <a:spcPct val="100000"/>
                        </a:lnSpc>
                      </a:pPr>
                      <a:r>
                        <a:rPr sz="2400" b="1" spc="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4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2400" b="1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4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транный  язык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6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r>
                        <a:rPr sz="1600" b="1" spc="-3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минут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321310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(2 часа на  выполнение  письменной </a:t>
                      </a:r>
                      <a:r>
                        <a:rPr sz="16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части  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работы)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22225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+ 6 минут (на  устный </a:t>
                      </a:r>
                      <a:r>
                        <a:rPr sz="16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ответ).  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Общее время на  проведение экзамена  не должно  </a:t>
                      </a:r>
                      <a:r>
                        <a:rPr sz="16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превышать </a:t>
                      </a:r>
                      <a:r>
                        <a:rPr sz="16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360  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минут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(6 часов)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1274445" indent="-635" algn="just">
                        <a:lnSpc>
                          <a:spcPts val="2400"/>
                        </a:lnSpc>
                        <a:spcBef>
                          <a:spcPts val="20"/>
                        </a:spcBef>
                      </a:pPr>
                      <a:r>
                        <a:rPr sz="16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Инструкция 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2000" b="1" spc="-114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правилам  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безопасности (для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каждой  аудитории);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ts val="2225"/>
                        </a:lnSpc>
                      </a:pPr>
                      <a:r>
                        <a:rPr sz="20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Компьютер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72390" marR="319405" indent="20955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В аудитории 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для проведения 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письменной 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части экзамена 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необходимо установить  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звуковоспроизводящее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устройство  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(компьютер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с колонками),  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обеспечивающее качественное  воспроизведение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аудиозаписи в  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формате</a:t>
                      </a:r>
                      <a:r>
                        <a:rPr sz="2000" b="1" spc="-2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МР3.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0741" y="362394"/>
            <a:ext cx="66440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564005" algn="l"/>
              </a:tabLst>
            </a:pPr>
            <a:r>
              <a:rPr spc="-5" dirty="0"/>
              <a:t>Порядок проведения государственной итоговой  аттестации по образовательным программам  основного	</a:t>
            </a:r>
            <a:r>
              <a:rPr dirty="0"/>
              <a:t>общего</a:t>
            </a:r>
            <a:r>
              <a:rPr spc="-20" dirty="0"/>
              <a:t> </a:t>
            </a:r>
            <a:r>
              <a:rPr spc="-5" dirty="0"/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1766" y="1513776"/>
            <a:ext cx="8341359" cy="4744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15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Times New Roman"/>
                <a:cs typeface="Times New Roman"/>
              </a:rPr>
              <a:t>Накануне экзамена </a:t>
            </a:r>
            <a:r>
              <a:rPr sz="3000" spc="-5" dirty="0">
                <a:latin typeface="Times New Roman"/>
                <a:cs typeface="Times New Roman"/>
              </a:rPr>
              <a:t>выпускник получает </a:t>
            </a:r>
            <a:r>
              <a:rPr sz="3000" dirty="0">
                <a:latin typeface="Times New Roman"/>
                <a:cs typeface="Times New Roman"/>
              </a:rPr>
              <a:t>у  администрации </a:t>
            </a:r>
            <a:r>
              <a:rPr sz="3000" spc="-10" dirty="0">
                <a:latin typeface="Times New Roman"/>
                <a:cs typeface="Times New Roman"/>
              </a:rPr>
              <a:t>своего </a:t>
            </a:r>
            <a:r>
              <a:rPr sz="3000" spc="-15" dirty="0">
                <a:latin typeface="Times New Roman"/>
                <a:cs typeface="Times New Roman"/>
              </a:rPr>
              <a:t>образовательного  </a:t>
            </a:r>
            <a:r>
              <a:rPr sz="3000" spc="-5" dirty="0" err="1">
                <a:latin typeface="Times New Roman"/>
                <a:cs typeface="Times New Roman"/>
              </a:rPr>
              <a:t>учреждения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lang="ru-RU" sz="3000" b="1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уведомление на экзамен</a:t>
            </a:r>
            <a:r>
              <a:rPr sz="3000" spc="-10" dirty="0" smtClean="0">
                <a:latin typeface="Times New Roman"/>
                <a:cs typeface="Times New Roman"/>
              </a:rPr>
              <a:t>, </a:t>
            </a:r>
            <a:r>
              <a:rPr sz="3000" dirty="0">
                <a:latin typeface="Times New Roman"/>
                <a:cs typeface="Times New Roman"/>
              </a:rPr>
              <a:t>в </a:t>
            </a:r>
            <a:r>
              <a:rPr sz="3000" spc="-45" dirty="0">
                <a:latin typeface="Times New Roman"/>
                <a:cs typeface="Times New Roman"/>
              </a:rPr>
              <a:t>котором  </a:t>
            </a:r>
            <a:r>
              <a:rPr sz="3000" spc="-10" dirty="0">
                <a:latin typeface="Times New Roman"/>
                <a:cs typeface="Times New Roman"/>
              </a:rPr>
              <a:t>указаны предмет </a:t>
            </a:r>
            <a:r>
              <a:rPr sz="3000" dirty="0">
                <a:latin typeface="Times New Roman"/>
                <a:cs typeface="Times New Roman"/>
              </a:rPr>
              <a:t>ОГЭ, </a:t>
            </a:r>
            <a:r>
              <a:rPr sz="3000" spc="10" dirty="0">
                <a:latin typeface="Times New Roman"/>
                <a:cs typeface="Times New Roman"/>
              </a:rPr>
              <a:t>адрес, </a:t>
            </a:r>
            <a:r>
              <a:rPr sz="3000" spc="-15" dirty="0">
                <a:latin typeface="Times New Roman"/>
                <a:cs typeface="Times New Roman"/>
              </a:rPr>
              <a:t>дата </a:t>
            </a:r>
            <a:r>
              <a:rPr sz="3000" dirty="0">
                <a:latin typeface="Times New Roman"/>
                <a:cs typeface="Times New Roman"/>
              </a:rPr>
              <a:t>и </a:t>
            </a:r>
            <a:r>
              <a:rPr sz="3000" spc="-5" dirty="0">
                <a:latin typeface="Times New Roman"/>
                <a:cs typeface="Times New Roman"/>
              </a:rPr>
              <a:t>время </a:t>
            </a:r>
            <a:r>
              <a:rPr sz="3000" spc="-20" dirty="0">
                <a:latin typeface="Times New Roman"/>
                <a:cs typeface="Times New Roman"/>
              </a:rPr>
              <a:t>начала  </a:t>
            </a:r>
            <a:r>
              <a:rPr sz="3000" spc="-10" dirty="0">
                <a:latin typeface="Times New Roman"/>
                <a:cs typeface="Times New Roman"/>
              </a:rPr>
              <a:t>экзамена, </a:t>
            </a:r>
            <a:r>
              <a:rPr sz="3000" spc="-85" dirty="0">
                <a:latin typeface="Times New Roman"/>
                <a:cs typeface="Times New Roman"/>
              </a:rPr>
              <a:t>код </a:t>
            </a:r>
            <a:r>
              <a:rPr sz="3000" spc="-15" dirty="0">
                <a:latin typeface="Times New Roman"/>
                <a:cs typeface="Times New Roman"/>
              </a:rPr>
              <a:t>образовательного </a:t>
            </a:r>
            <a:r>
              <a:rPr sz="3000" spc="-5" dirty="0">
                <a:latin typeface="Times New Roman"/>
                <a:cs typeface="Times New Roman"/>
              </a:rPr>
              <a:t>учреждения </a:t>
            </a:r>
            <a:r>
              <a:rPr sz="3000" dirty="0">
                <a:latin typeface="Times New Roman"/>
                <a:cs typeface="Times New Roman"/>
              </a:rPr>
              <a:t>и иная  </a:t>
            </a:r>
            <a:r>
              <a:rPr sz="3000" spc="-10" dirty="0">
                <a:latin typeface="Times New Roman"/>
                <a:cs typeface="Times New Roman"/>
              </a:rPr>
              <a:t>информация.</a:t>
            </a:r>
            <a:endParaRPr sz="3000" dirty="0">
              <a:latin typeface="Times New Roman"/>
              <a:cs typeface="Times New Roman"/>
            </a:endParaRPr>
          </a:p>
          <a:p>
            <a:pPr marL="12700" marR="268605" indent="571500">
              <a:lnSpc>
                <a:spcPts val="3560"/>
              </a:lnSpc>
              <a:spcBef>
                <a:spcPts val="920"/>
              </a:spcBef>
            </a:pPr>
            <a:r>
              <a:rPr sz="3000" dirty="0">
                <a:latin typeface="Times New Roman"/>
                <a:cs typeface="Times New Roman"/>
              </a:rPr>
              <a:t>В ППЭ </a:t>
            </a:r>
            <a:r>
              <a:rPr sz="3000" spc="-10" dirty="0">
                <a:latin typeface="Times New Roman"/>
                <a:cs typeface="Times New Roman"/>
              </a:rPr>
              <a:t>(пункт </a:t>
            </a:r>
            <a:r>
              <a:rPr sz="3000" spc="-5" dirty="0">
                <a:latin typeface="Times New Roman"/>
                <a:cs typeface="Times New Roman"/>
              </a:rPr>
              <a:t>приема </a:t>
            </a:r>
            <a:r>
              <a:rPr sz="3000" spc="-10" dirty="0">
                <a:latin typeface="Times New Roman"/>
                <a:cs typeface="Times New Roman"/>
              </a:rPr>
              <a:t>экзамена) </a:t>
            </a:r>
            <a:r>
              <a:rPr sz="3000" spc="-20" dirty="0">
                <a:latin typeface="Times New Roman"/>
                <a:cs typeface="Times New Roman"/>
              </a:rPr>
              <a:t>выпускников  текущего </a:t>
            </a:r>
            <a:r>
              <a:rPr sz="3000" spc="-40" dirty="0">
                <a:latin typeface="Times New Roman"/>
                <a:cs typeface="Times New Roman"/>
              </a:rPr>
              <a:t>года </a:t>
            </a:r>
            <a:r>
              <a:rPr sz="3000" spc="-15" dirty="0">
                <a:latin typeface="Times New Roman"/>
                <a:cs typeface="Times New Roman"/>
              </a:rPr>
              <a:t>сопровождают </a:t>
            </a:r>
            <a:r>
              <a:rPr sz="3000" spc="-5" dirty="0">
                <a:latin typeface="Times New Roman"/>
                <a:cs typeface="Times New Roman"/>
              </a:rPr>
              <a:t>представители </a:t>
            </a:r>
            <a:r>
              <a:rPr sz="3000" spc="-20" dirty="0">
                <a:latin typeface="Times New Roman"/>
                <a:cs typeface="Times New Roman"/>
              </a:rPr>
              <a:t>от  </a:t>
            </a:r>
            <a:r>
              <a:rPr sz="3000" spc="-15" dirty="0" err="1">
                <a:latin typeface="Times New Roman"/>
                <a:cs typeface="Times New Roman"/>
              </a:rPr>
              <a:t>образовательного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spc="-5" dirty="0" err="1" smtClean="0">
                <a:latin typeface="Times New Roman"/>
                <a:cs typeface="Times New Roman"/>
              </a:rPr>
              <a:t>учреждения</a:t>
            </a:r>
            <a:r>
              <a:rPr lang="ru-RU" sz="3000" spc="-5" dirty="0" smtClean="0">
                <a:latin typeface="Times New Roman"/>
                <a:cs typeface="Times New Roman"/>
              </a:rPr>
              <a:t> (уведомление остается дома)</a:t>
            </a:r>
            <a:r>
              <a:rPr sz="3000" spc="-5" dirty="0" smtClean="0">
                <a:latin typeface="Times New Roman"/>
                <a:cs typeface="Times New Roman"/>
              </a:rPr>
              <a:t>.</a:t>
            </a:r>
            <a:endParaRPr sz="3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5888" y="340360"/>
            <a:ext cx="38246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>
                <a:solidFill>
                  <a:srgbClr val="FF0000"/>
                </a:solidFill>
              </a:rPr>
              <a:t>Нормативная</a:t>
            </a:r>
            <a:r>
              <a:rPr sz="3600" spc="-10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база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32897" y="838200"/>
            <a:ext cx="8490585" cy="46108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endParaRPr lang="ru-RU" spc="-10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lang="ru-RU" spc="-10" dirty="0" smtClean="0">
                <a:latin typeface="Times New Roman"/>
                <a:cs typeface="Times New Roman"/>
              </a:rPr>
              <a:t>Приказ </a:t>
            </a:r>
            <a:r>
              <a:rPr lang="ru-RU" spc="-10" dirty="0" err="1">
                <a:latin typeface="Times New Roman"/>
                <a:cs typeface="Times New Roman"/>
              </a:rPr>
              <a:t>Минпросвещения</a:t>
            </a:r>
            <a:r>
              <a:rPr lang="ru-RU" spc="-10" dirty="0">
                <a:latin typeface="Times New Roman"/>
                <a:cs typeface="Times New Roman"/>
              </a:rPr>
              <a:t> России и </a:t>
            </a:r>
            <a:r>
              <a:rPr lang="ru-RU" spc="-10" dirty="0" err="1">
                <a:latin typeface="Times New Roman"/>
                <a:cs typeface="Times New Roman"/>
              </a:rPr>
              <a:t>Рособрнадзора</a:t>
            </a:r>
            <a:r>
              <a:rPr lang="ru-RU" spc="-10" dirty="0">
                <a:latin typeface="Times New Roman"/>
                <a:cs typeface="Times New Roman"/>
              </a:rPr>
              <a:t> от 07.11.2018 № 189/1513 "Об утверждении Порядка проведения государственной итоговой аттестации по образовательным программам основного общего образования". Зарегистрирован в Минюсте России 10 декабря 2018 г., регистрационный номер 52953.</a:t>
            </a:r>
          </a:p>
          <a:p>
            <a:pPr marL="355600" marR="43815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ru-RU" spc="-10" dirty="0" smtClean="0">
                <a:latin typeface="Times New Roman"/>
                <a:cs typeface="Times New Roman"/>
              </a:rPr>
              <a:t>Проект </a:t>
            </a:r>
            <a:r>
              <a:rPr spc="-10" dirty="0" err="1" smtClean="0">
                <a:latin typeface="Times New Roman"/>
                <a:cs typeface="Times New Roman"/>
              </a:rPr>
              <a:t>Приказ</a:t>
            </a:r>
            <a:r>
              <a:rPr lang="ru-RU" spc="-10" dirty="0" smtClean="0">
                <a:latin typeface="Times New Roman"/>
                <a:cs typeface="Times New Roman"/>
              </a:rPr>
              <a:t>а</a:t>
            </a:r>
            <a:r>
              <a:rPr spc="-10" dirty="0" smtClean="0">
                <a:latin typeface="Times New Roman"/>
                <a:cs typeface="Times New Roman"/>
              </a:rPr>
              <a:t> </a:t>
            </a:r>
            <a:r>
              <a:rPr lang="ru-RU" spc="-15" dirty="0" smtClean="0">
                <a:latin typeface="Times New Roman"/>
                <a:cs typeface="Times New Roman"/>
              </a:rPr>
              <a:t>Министерства Просвещения РФ и Федеральной службы по надзору в сфере образования и науки</a:t>
            </a:r>
            <a:r>
              <a:rPr spc="-15" dirty="0" smtClean="0">
                <a:latin typeface="Times New Roman"/>
                <a:cs typeface="Times New Roman"/>
              </a:rPr>
              <a:t> </a:t>
            </a:r>
            <a:r>
              <a:rPr spc="-10" dirty="0" smtClean="0">
                <a:latin typeface="Times New Roman"/>
                <a:cs typeface="Times New Roman"/>
              </a:rPr>
              <a:t>"</a:t>
            </a:r>
            <a:r>
              <a:rPr spc="-10" dirty="0">
                <a:latin typeface="Times New Roman"/>
                <a:cs typeface="Times New Roman"/>
              </a:rPr>
              <a:t>Об </a:t>
            </a:r>
            <a:r>
              <a:rPr spc="-5" dirty="0">
                <a:latin typeface="Times New Roman"/>
                <a:cs typeface="Times New Roman"/>
              </a:rPr>
              <a:t>утверждении </a:t>
            </a:r>
            <a:r>
              <a:rPr spc="-15" dirty="0">
                <a:latin typeface="Times New Roman"/>
                <a:cs typeface="Times New Roman"/>
              </a:rPr>
              <a:t>единого  </a:t>
            </a:r>
            <a:r>
              <a:rPr spc="-5" dirty="0">
                <a:latin typeface="Times New Roman"/>
                <a:cs typeface="Times New Roman"/>
              </a:rPr>
              <a:t>расписания и продолжительности </a:t>
            </a:r>
            <a:r>
              <a:rPr spc="-10" dirty="0">
                <a:latin typeface="Times New Roman"/>
                <a:cs typeface="Times New Roman"/>
              </a:rPr>
              <a:t>проведения </a:t>
            </a:r>
            <a:r>
              <a:rPr spc="-5" dirty="0">
                <a:latin typeface="Times New Roman"/>
                <a:cs typeface="Times New Roman"/>
              </a:rPr>
              <a:t>основного </a:t>
            </a:r>
            <a:r>
              <a:rPr spc="-15" dirty="0">
                <a:latin typeface="Times New Roman"/>
                <a:cs typeface="Times New Roman"/>
              </a:rPr>
              <a:t>государственного </a:t>
            </a:r>
            <a:r>
              <a:rPr spc="-10" dirty="0">
                <a:latin typeface="Times New Roman"/>
                <a:cs typeface="Times New Roman"/>
              </a:rPr>
              <a:t>экзамена по  </a:t>
            </a:r>
            <a:r>
              <a:rPr spc="-15" dirty="0">
                <a:latin typeface="Times New Roman"/>
                <a:cs typeface="Times New Roman"/>
              </a:rPr>
              <a:t>каждому </a:t>
            </a:r>
            <a:r>
              <a:rPr spc="-10" dirty="0">
                <a:latin typeface="Times New Roman"/>
                <a:cs typeface="Times New Roman"/>
              </a:rPr>
              <a:t>учебному </a:t>
            </a:r>
            <a:r>
              <a:rPr spc="-30" dirty="0">
                <a:latin typeface="Times New Roman"/>
                <a:cs typeface="Times New Roman"/>
              </a:rPr>
              <a:t>предмету, </a:t>
            </a:r>
            <a:r>
              <a:rPr spc="-10" dirty="0">
                <a:latin typeface="Times New Roman"/>
                <a:cs typeface="Times New Roman"/>
              </a:rPr>
              <a:t>перечня средств </a:t>
            </a:r>
            <a:r>
              <a:rPr spc="-15" dirty="0">
                <a:latin typeface="Times New Roman"/>
                <a:cs typeface="Times New Roman"/>
              </a:rPr>
              <a:t>обучения </a:t>
            </a:r>
            <a:r>
              <a:rPr spc="-5" dirty="0">
                <a:latin typeface="Times New Roman"/>
                <a:cs typeface="Times New Roman"/>
              </a:rPr>
              <a:t>и </a:t>
            </a:r>
            <a:r>
              <a:rPr dirty="0">
                <a:latin typeface="Times New Roman"/>
                <a:cs typeface="Times New Roman"/>
              </a:rPr>
              <a:t>воспитания, </a:t>
            </a:r>
            <a:r>
              <a:rPr spc="-15" dirty="0">
                <a:latin typeface="Times New Roman"/>
                <a:cs typeface="Times New Roman"/>
              </a:rPr>
              <a:t>используемых </a:t>
            </a:r>
            <a:r>
              <a:rPr spc="-5" dirty="0">
                <a:latin typeface="Times New Roman"/>
                <a:cs typeface="Times New Roman"/>
              </a:rPr>
              <a:t>при </a:t>
            </a:r>
            <a:r>
              <a:rPr spc="-15" dirty="0">
                <a:latin typeface="Times New Roman"/>
                <a:cs typeface="Times New Roman"/>
              </a:rPr>
              <a:t>его  </a:t>
            </a:r>
            <a:r>
              <a:rPr spc="-10" dirty="0">
                <a:latin typeface="Times New Roman"/>
                <a:cs typeface="Times New Roman"/>
              </a:rPr>
              <a:t>проведении </a:t>
            </a:r>
            <a:r>
              <a:rPr spc="-5" dirty="0">
                <a:latin typeface="Times New Roman"/>
                <a:cs typeface="Times New Roman"/>
              </a:rPr>
              <a:t>в </a:t>
            </a:r>
            <a:r>
              <a:rPr dirty="0" smtClean="0">
                <a:latin typeface="Times New Roman"/>
                <a:cs typeface="Times New Roman"/>
              </a:rPr>
              <a:t>20</a:t>
            </a:r>
            <a:r>
              <a:rPr lang="ru-RU" dirty="0" smtClean="0">
                <a:latin typeface="Times New Roman"/>
                <a:cs typeface="Times New Roman"/>
              </a:rPr>
              <a:t>20</a:t>
            </a:r>
            <a:r>
              <a:rPr dirty="0" smtClean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году" </a:t>
            </a:r>
            <a:endParaRPr lang="ru-RU" spc="-20" dirty="0" smtClean="0">
              <a:latin typeface="Times New Roman"/>
              <a:cs typeface="Times New Roman"/>
            </a:endParaRPr>
          </a:p>
          <a:p>
            <a:pPr marL="355600" marR="43815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ru-RU" spc="-10" dirty="0">
                <a:latin typeface="Times New Roman"/>
                <a:cs typeface="Times New Roman"/>
              </a:rPr>
              <a:t>Проект Приказа Министерства просвещения РФ и Федеральной службы по надзору в сфере образования и науки "Об утверждении единого расписания и продолжительности проведения государственного выпускного экзамена по образовательным программам основного общего и среднего общего образования по каждому учебному предмету, требований к использованию средств обучения и воспитания при его проведении в 2020 году"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62" y="5562"/>
            <a:ext cx="2232012" cy="655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5600" y="5516377"/>
            <a:ext cx="2438400" cy="1341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0741" y="217932"/>
            <a:ext cx="66440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564005" algn="l"/>
              </a:tabLst>
            </a:pPr>
            <a:r>
              <a:rPr spc="-5" dirty="0"/>
              <a:t>Порядок проведения государственной итоговой  аттестации по образовательным программам  основного	</a:t>
            </a:r>
            <a:r>
              <a:rPr dirty="0"/>
              <a:t>общего</a:t>
            </a:r>
            <a:r>
              <a:rPr spc="-20" dirty="0"/>
              <a:t> </a:t>
            </a:r>
            <a:r>
              <a:rPr spc="-5" dirty="0"/>
              <a:t>образования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8613" y="1295400"/>
            <a:ext cx="8416787" cy="2839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ts val="384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В ППЭ выпускник </a:t>
            </a:r>
            <a:r>
              <a:rPr sz="3200" spc="-15" dirty="0">
                <a:latin typeface="Times New Roman"/>
                <a:cs typeface="Times New Roman"/>
              </a:rPr>
              <a:t>обязан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предоставить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2800" b="1" u="sng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ПАСПОРТ ИЛИ ИНОЙ ДОКУМЕНТ, ВНЕСЕННЫЙ В БАЗУ ОГЭ</a:t>
            </a:r>
            <a:r>
              <a:rPr lang="ru-RU" sz="2800" b="1" u="sng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sz="3200" dirty="0" smtClean="0">
                <a:latin typeface="Times New Roman"/>
                <a:cs typeface="Times New Roman"/>
              </a:rPr>
              <a:t>С </a:t>
            </a:r>
            <a:r>
              <a:rPr sz="3200" spc="-5" dirty="0">
                <a:latin typeface="Times New Roman"/>
                <a:cs typeface="Times New Roman"/>
              </a:rPr>
              <a:t>собой </a:t>
            </a:r>
            <a:r>
              <a:rPr sz="3200" dirty="0">
                <a:latin typeface="Times New Roman"/>
                <a:cs typeface="Times New Roman"/>
              </a:rPr>
              <a:t>иметь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черную </a:t>
            </a:r>
            <a:r>
              <a:rPr sz="3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гелевую </a:t>
            </a: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ручку</a:t>
            </a:r>
            <a:r>
              <a:rPr sz="3200" spc="-20" dirty="0">
                <a:latin typeface="Times New Roman"/>
                <a:cs typeface="Times New Roman"/>
              </a:rPr>
              <a:t>,  </a:t>
            </a:r>
            <a:r>
              <a:rPr sz="3200" spc="-5" dirty="0">
                <a:latin typeface="Times New Roman"/>
                <a:cs typeface="Times New Roman"/>
              </a:rPr>
              <a:t>дополнительные </a:t>
            </a:r>
            <a:r>
              <a:rPr sz="3200" dirty="0">
                <a:latin typeface="Times New Roman"/>
                <a:cs typeface="Times New Roman"/>
              </a:rPr>
              <a:t>устройства и </a:t>
            </a:r>
            <a:r>
              <a:rPr sz="3200" spc="-10" dirty="0">
                <a:latin typeface="Times New Roman"/>
                <a:cs typeface="Times New Roman"/>
              </a:rPr>
              <a:t>материалы,  </a:t>
            </a:r>
            <a:r>
              <a:rPr sz="3200" spc="-15" dirty="0">
                <a:latin typeface="Times New Roman"/>
                <a:cs typeface="Times New Roman"/>
              </a:rPr>
              <a:t>используемые </a:t>
            </a:r>
            <a:r>
              <a:rPr sz="3200" spc="-10" dirty="0">
                <a:latin typeface="Times New Roman"/>
                <a:cs typeface="Times New Roman"/>
              </a:rPr>
              <a:t>по отдельным </a:t>
            </a:r>
            <a:r>
              <a:rPr sz="3200" spc="-5" dirty="0">
                <a:latin typeface="Times New Roman"/>
                <a:cs typeface="Times New Roman"/>
              </a:rPr>
              <a:t>предметам,</a:t>
            </a:r>
            <a:r>
              <a:rPr sz="3200" dirty="0">
                <a:latin typeface="Times New Roman"/>
                <a:cs typeface="Times New Roman"/>
              </a:rPr>
              <a:t> 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28758" y="4027303"/>
            <a:ext cx="48177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6135" algn="l"/>
                <a:tab pos="3190875" algn="l"/>
              </a:tabLst>
            </a:pPr>
            <a:r>
              <a:rPr sz="3200" dirty="0">
                <a:latin typeface="Times New Roman"/>
                <a:cs typeface="Times New Roman"/>
              </a:rPr>
              <a:t>с	</a:t>
            </a:r>
            <a:r>
              <a:rPr sz="3200" spc="-10" dirty="0">
                <a:latin typeface="Times New Roman"/>
                <a:cs typeface="Times New Roman"/>
              </a:rPr>
              <a:t>перечнем,	</a:t>
            </a:r>
            <a:r>
              <a:rPr sz="3200" spc="-30" dirty="0">
                <a:latin typeface="Times New Roman"/>
                <a:cs typeface="Times New Roman"/>
              </a:rPr>
              <a:t>ежегодно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02101" y="4514779"/>
            <a:ext cx="164083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п</a:t>
            </a:r>
            <a:r>
              <a:rPr sz="3200" spc="5" dirty="0">
                <a:latin typeface="Times New Roman"/>
                <a:cs typeface="Times New Roman"/>
              </a:rPr>
              <a:t>р</a:t>
            </a:r>
            <a:r>
              <a:rPr sz="3200" spc="-15" dirty="0">
                <a:latin typeface="Times New Roman"/>
                <a:cs typeface="Times New Roman"/>
              </a:rPr>
              <a:t>и</a:t>
            </a:r>
            <a:r>
              <a:rPr sz="3200" spc="-45" dirty="0">
                <a:latin typeface="Times New Roman"/>
                <a:cs typeface="Times New Roman"/>
              </a:rPr>
              <a:t>к</a:t>
            </a:r>
            <a:r>
              <a:rPr sz="3200" spc="-10" dirty="0">
                <a:latin typeface="Times New Roman"/>
                <a:cs typeface="Times New Roman"/>
              </a:rPr>
              <a:t>а</a:t>
            </a:r>
            <a:r>
              <a:rPr sz="3200" spc="-30" dirty="0">
                <a:latin typeface="Times New Roman"/>
                <a:cs typeface="Times New Roman"/>
              </a:rPr>
              <a:t>з</a:t>
            </a:r>
            <a:r>
              <a:rPr sz="3200" spc="-55" dirty="0">
                <a:latin typeface="Times New Roman"/>
                <a:cs typeface="Times New Roman"/>
              </a:rPr>
              <a:t>ом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5448" y="5002662"/>
            <a:ext cx="102044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н</a:t>
            </a:r>
            <a:r>
              <a:rPr sz="3200" spc="-180" dirty="0">
                <a:latin typeface="Times New Roman"/>
                <a:cs typeface="Times New Roman"/>
              </a:rPr>
              <a:t>а</a:t>
            </a:r>
            <a:r>
              <a:rPr sz="3200" spc="-10" dirty="0">
                <a:latin typeface="Times New Roman"/>
                <a:cs typeface="Times New Roman"/>
              </a:rPr>
              <a:t>у</a:t>
            </a:r>
            <a:r>
              <a:rPr sz="3200" dirty="0">
                <a:latin typeface="Times New Roman"/>
                <a:cs typeface="Times New Roman"/>
              </a:rPr>
              <a:t>ки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37147" y="4514779"/>
            <a:ext cx="250952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759" marR="5080" indent="-480695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Times New Roman"/>
                <a:cs typeface="Times New Roman"/>
              </a:rPr>
              <a:t>М</a:t>
            </a:r>
            <a:r>
              <a:rPr sz="3200" dirty="0">
                <a:latin typeface="Times New Roman"/>
                <a:cs typeface="Times New Roman"/>
              </a:rPr>
              <a:t>ини</a:t>
            </a:r>
            <a:r>
              <a:rPr sz="3200" spc="5" dirty="0">
                <a:latin typeface="Times New Roman"/>
                <a:cs typeface="Times New Roman"/>
              </a:rPr>
              <a:t>с</a:t>
            </a:r>
            <a:r>
              <a:rPr sz="3200" spc="-10" dirty="0">
                <a:latin typeface="Times New Roman"/>
                <a:cs typeface="Times New Roman"/>
              </a:rPr>
              <a:t>т</a:t>
            </a:r>
            <a:r>
              <a:rPr sz="3200" spc="5" dirty="0">
                <a:latin typeface="Times New Roman"/>
                <a:cs typeface="Times New Roman"/>
              </a:rPr>
              <a:t>е</a:t>
            </a:r>
            <a:r>
              <a:rPr sz="3200" spc="-10" dirty="0">
                <a:latin typeface="Times New Roman"/>
                <a:cs typeface="Times New Roman"/>
              </a:rPr>
              <a:t>р</a:t>
            </a:r>
            <a:r>
              <a:rPr sz="3200" spc="5" dirty="0">
                <a:latin typeface="Times New Roman"/>
                <a:cs typeface="Times New Roman"/>
              </a:rPr>
              <a:t>с</a:t>
            </a:r>
            <a:r>
              <a:rPr sz="3200" dirty="0">
                <a:latin typeface="Times New Roman"/>
                <a:cs typeface="Times New Roman"/>
              </a:rPr>
              <a:t>т</a:t>
            </a:r>
            <a:r>
              <a:rPr sz="3200" spc="-50" dirty="0">
                <a:latin typeface="Times New Roman"/>
                <a:cs typeface="Times New Roman"/>
              </a:rPr>
              <a:t>в</a:t>
            </a:r>
            <a:r>
              <a:rPr sz="3200" dirty="0">
                <a:latin typeface="Times New Roman"/>
                <a:cs typeface="Times New Roman"/>
              </a:rPr>
              <a:t>а  </a:t>
            </a:r>
            <a:r>
              <a:rPr sz="3200" spc="-95" dirty="0">
                <a:latin typeface="Times New Roman"/>
                <a:cs typeface="Times New Roman"/>
              </a:rPr>
              <a:t>Р</a:t>
            </a:r>
            <a:r>
              <a:rPr sz="3200" spc="85" dirty="0">
                <a:latin typeface="Times New Roman"/>
                <a:cs typeface="Times New Roman"/>
              </a:rPr>
              <a:t>о</a:t>
            </a:r>
            <a:r>
              <a:rPr sz="3200" spc="5" dirty="0">
                <a:latin typeface="Times New Roman"/>
                <a:cs typeface="Times New Roman"/>
              </a:rPr>
              <a:t>с</a:t>
            </a:r>
            <a:r>
              <a:rPr sz="3200" spc="-10" dirty="0">
                <a:latin typeface="Times New Roman"/>
                <a:cs typeface="Times New Roman"/>
              </a:rPr>
              <a:t>с</a:t>
            </a:r>
            <a:r>
              <a:rPr sz="3200" dirty="0">
                <a:latin typeface="Times New Roman"/>
                <a:cs typeface="Times New Roman"/>
              </a:rPr>
              <a:t>ий</a:t>
            </a:r>
            <a:r>
              <a:rPr sz="3200" spc="-10" dirty="0">
                <a:latin typeface="Times New Roman"/>
                <a:cs typeface="Times New Roman"/>
              </a:rPr>
              <a:t>с</a:t>
            </a:r>
            <a:r>
              <a:rPr sz="3200" spc="-170" dirty="0">
                <a:latin typeface="Times New Roman"/>
                <a:cs typeface="Times New Roman"/>
              </a:rPr>
              <a:t>к</a:t>
            </a:r>
            <a:r>
              <a:rPr sz="3200" spc="-10" dirty="0">
                <a:latin typeface="Times New Roman"/>
                <a:cs typeface="Times New Roman"/>
              </a:rPr>
              <a:t>ой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7392" y="4027303"/>
            <a:ext cx="3175635" cy="197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944495" algn="l"/>
              </a:tabLst>
            </a:pPr>
            <a:r>
              <a:rPr sz="3200" spc="-5" dirty="0">
                <a:latin typeface="Times New Roman"/>
                <a:cs typeface="Times New Roman"/>
              </a:rPr>
              <a:t>соответствии  утверждаемым  </a:t>
            </a:r>
            <a:r>
              <a:rPr sz="3200" spc="5" dirty="0">
                <a:latin typeface="Times New Roman"/>
                <a:cs typeface="Times New Roman"/>
              </a:rPr>
              <a:t>о</a:t>
            </a:r>
            <a:r>
              <a:rPr sz="3200" spc="-10" dirty="0">
                <a:latin typeface="Times New Roman"/>
                <a:cs typeface="Times New Roman"/>
              </a:rPr>
              <a:t>б</a:t>
            </a:r>
            <a:r>
              <a:rPr sz="3200" spc="5" dirty="0">
                <a:latin typeface="Times New Roman"/>
                <a:cs typeface="Times New Roman"/>
              </a:rPr>
              <a:t>ра</a:t>
            </a:r>
            <a:r>
              <a:rPr sz="3200" spc="-30" dirty="0">
                <a:latin typeface="Times New Roman"/>
                <a:cs typeface="Times New Roman"/>
              </a:rPr>
              <a:t>з</a:t>
            </a:r>
            <a:r>
              <a:rPr sz="3200" spc="-10" dirty="0">
                <a:latin typeface="Times New Roman"/>
                <a:cs typeface="Times New Roman"/>
              </a:rPr>
              <a:t>о</a:t>
            </a:r>
            <a:r>
              <a:rPr sz="3200" spc="-40" dirty="0">
                <a:latin typeface="Times New Roman"/>
                <a:cs typeface="Times New Roman"/>
              </a:rPr>
              <a:t>в</a:t>
            </a:r>
            <a:r>
              <a:rPr sz="3200" spc="-10" dirty="0">
                <a:latin typeface="Times New Roman"/>
                <a:cs typeface="Times New Roman"/>
              </a:rPr>
              <a:t>а</a:t>
            </a:r>
            <a:r>
              <a:rPr sz="3200" dirty="0">
                <a:latin typeface="Times New Roman"/>
                <a:cs typeface="Times New Roman"/>
              </a:rPr>
              <a:t>н</a:t>
            </a:r>
            <a:r>
              <a:rPr sz="3200" spc="-5" dirty="0">
                <a:latin typeface="Times New Roman"/>
                <a:cs typeface="Times New Roman"/>
              </a:rPr>
              <a:t>и</a:t>
            </a:r>
            <a:r>
              <a:rPr sz="3200" dirty="0">
                <a:latin typeface="Times New Roman"/>
                <a:cs typeface="Times New Roman"/>
              </a:rPr>
              <a:t>я	и  </a:t>
            </a:r>
            <a:r>
              <a:rPr sz="3200" spc="-5" dirty="0">
                <a:latin typeface="Times New Roman"/>
                <a:cs typeface="Times New Roman"/>
              </a:rPr>
              <a:t>Федерации.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7979" y="560832"/>
            <a:ext cx="54330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010101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10101"/>
                </a:solidFill>
                <a:latin typeface="Times New Roman"/>
                <a:cs typeface="Times New Roman"/>
              </a:rPr>
              <a:t>ППЭ </a:t>
            </a:r>
            <a:r>
              <a:rPr sz="2400" b="1" spc="-25" dirty="0">
                <a:solidFill>
                  <a:srgbClr val="010101"/>
                </a:solidFill>
                <a:latin typeface="Times New Roman"/>
                <a:cs typeface="Times New Roman"/>
              </a:rPr>
              <a:t>оборудуются </a:t>
            </a:r>
            <a:r>
              <a:rPr sz="24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стационарными </a:t>
            </a:r>
            <a:r>
              <a:rPr sz="2400" b="1" dirty="0">
                <a:solidFill>
                  <a:srgbClr val="75005F"/>
                </a:solidFill>
                <a:latin typeface="Times New Roman"/>
                <a:cs typeface="Times New Roman"/>
              </a:rPr>
              <a:t>и  </a:t>
            </a:r>
            <a:r>
              <a:rPr sz="24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переносными </a:t>
            </a:r>
            <a:r>
              <a:rPr sz="24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металлоискателями,  средствами </a:t>
            </a:r>
            <a:r>
              <a:rPr sz="2400" b="1" spc="-15" dirty="0">
                <a:solidFill>
                  <a:srgbClr val="75005F"/>
                </a:solidFill>
                <a:latin typeface="Times New Roman"/>
                <a:cs typeface="Times New Roman"/>
              </a:rPr>
              <a:t>видеонаблюдения</a:t>
            </a:r>
            <a:r>
              <a:rPr sz="2400" b="1" spc="-15" dirty="0">
                <a:solidFill>
                  <a:srgbClr val="010101"/>
                </a:solidFill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0240" y="2279415"/>
            <a:ext cx="6337298" cy="4156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002" y="119024"/>
            <a:ext cx="2093895" cy="1779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87269" y="3718724"/>
            <a:ext cx="2824162" cy="2533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3628" y="5924994"/>
            <a:ext cx="1520333" cy="6572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25942" y="641546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B8B8B"/>
                </a:solidFill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3351" y="362394"/>
            <a:ext cx="61849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  <a:tabLst>
                <a:tab pos="1424940" algn="l"/>
                <a:tab pos="1899285" algn="l"/>
              </a:tabLst>
            </a:pPr>
            <a:r>
              <a:rPr spc="-5" dirty="0"/>
              <a:t>Порядок проведения государственной  итоговой	аттестации по образовательным  программам	основного </a:t>
            </a:r>
            <a:r>
              <a:rPr dirty="0"/>
              <a:t>общего</a:t>
            </a:r>
            <a:r>
              <a:rPr spc="-40" dirty="0"/>
              <a:t> </a:t>
            </a:r>
            <a:r>
              <a:rPr spc="-5" dirty="0"/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9168" y="1777936"/>
            <a:ext cx="7681595" cy="3542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7086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Во время </a:t>
            </a:r>
            <a:r>
              <a:rPr sz="3200" spc="-5" dirty="0">
                <a:latin typeface="Times New Roman"/>
                <a:cs typeface="Times New Roman"/>
              </a:rPr>
              <a:t>экзамена </a:t>
            </a:r>
            <a:r>
              <a:rPr sz="3200" dirty="0">
                <a:latin typeface="Times New Roman"/>
                <a:cs typeface="Times New Roman"/>
              </a:rPr>
              <a:t>обучающиеся  </a:t>
            </a:r>
            <a:r>
              <a:rPr sz="3200" spc="-10" dirty="0">
                <a:latin typeface="Times New Roman"/>
                <a:cs typeface="Times New Roman"/>
              </a:rPr>
              <a:t>должны </a:t>
            </a:r>
            <a:r>
              <a:rPr sz="3200" spc="-40" dirty="0">
                <a:latin typeface="Times New Roman"/>
                <a:cs typeface="Times New Roman"/>
              </a:rPr>
              <a:t>соблюдать </a:t>
            </a:r>
            <a:r>
              <a:rPr sz="3200" dirty="0">
                <a:latin typeface="Times New Roman"/>
                <a:cs typeface="Times New Roman"/>
              </a:rPr>
              <a:t>установленный порядок  </a:t>
            </a:r>
            <a:r>
              <a:rPr sz="3200" spc="-5" dirty="0">
                <a:latin typeface="Times New Roman"/>
                <a:cs typeface="Times New Roman"/>
              </a:rPr>
              <a:t>проведения экзамена </a:t>
            </a:r>
            <a:r>
              <a:rPr sz="3200" dirty="0">
                <a:latin typeface="Times New Roman"/>
                <a:cs typeface="Times New Roman"/>
              </a:rPr>
              <a:t>и </a:t>
            </a:r>
            <a:r>
              <a:rPr sz="3200" spc="-15" dirty="0">
                <a:latin typeface="Times New Roman"/>
                <a:cs typeface="Times New Roman"/>
              </a:rPr>
              <a:t>следовать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указаниям  </a:t>
            </a:r>
            <a:r>
              <a:rPr sz="3200" spc="-10" dirty="0">
                <a:latin typeface="Times New Roman"/>
                <a:cs typeface="Times New Roman"/>
              </a:rPr>
              <a:t>организаторов.</a:t>
            </a:r>
            <a:endParaRPr sz="3200">
              <a:latin typeface="Times New Roman"/>
              <a:cs typeface="Times New Roman"/>
            </a:endParaRPr>
          </a:p>
          <a:p>
            <a:pPr marL="12700" marR="273685" indent="570865">
              <a:lnSpc>
                <a:spcPct val="100099"/>
              </a:lnSpc>
              <a:spcBef>
                <a:spcPts val="785"/>
              </a:spcBef>
            </a:pPr>
            <a:r>
              <a:rPr sz="3200" dirty="0">
                <a:latin typeface="Times New Roman"/>
                <a:cs typeface="Times New Roman"/>
              </a:rPr>
              <a:t>Во время </a:t>
            </a:r>
            <a:r>
              <a:rPr sz="3200" spc="-5" dirty="0">
                <a:latin typeface="Times New Roman"/>
                <a:cs typeface="Times New Roman"/>
              </a:rPr>
              <a:t>экзамена обучающиеся </a:t>
            </a:r>
            <a:r>
              <a:rPr sz="3200" dirty="0">
                <a:latin typeface="Times New Roman"/>
                <a:cs typeface="Times New Roman"/>
              </a:rPr>
              <a:t>не  </a:t>
            </a:r>
            <a:r>
              <a:rPr sz="3200" spc="-10" dirty="0">
                <a:latin typeface="Times New Roman"/>
                <a:cs typeface="Times New Roman"/>
              </a:rPr>
              <a:t>должны общаться </a:t>
            </a:r>
            <a:r>
              <a:rPr sz="3200" spc="-5" dirty="0">
                <a:latin typeface="Times New Roman"/>
                <a:cs typeface="Times New Roman"/>
              </a:rPr>
              <a:t>друг </a:t>
            </a:r>
            <a:r>
              <a:rPr sz="3200" dirty="0">
                <a:latin typeface="Times New Roman"/>
                <a:cs typeface="Times New Roman"/>
              </a:rPr>
              <a:t>с </a:t>
            </a:r>
            <a:r>
              <a:rPr sz="3200" spc="-25" dirty="0">
                <a:latin typeface="Times New Roman"/>
                <a:cs typeface="Times New Roman"/>
              </a:rPr>
              <a:t>другом,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свободно  </a:t>
            </a:r>
            <a:r>
              <a:rPr sz="3200" spc="-5" dirty="0">
                <a:latin typeface="Times New Roman"/>
                <a:cs typeface="Times New Roman"/>
              </a:rPr>
              <a:t>перемещаться </a:t>
            </a:r>
            <a:r>
              <a:rPr sz="3200" dirty="0">
                <a:latin typeface="Times New Roman"/>
                <a:cs typeface="Times New Roman"/>
              </a:rPr>
              <a:t>по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Times New Roman"/>
                <a:cs typeface="Times New Roman"/>
              </a:rPr>
              <a:t>аудитории</a:t>
            </a:r>
            <a:r>
              <a:rPr sz="3200" spc="-4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3351" y="433832"/>
            <a:ext cx="61849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  <a:tabLst>
                <a:tab pos="1424940" algn="l"/>
                <a:tab pos="1899285" algn="l"/>
              </a:tabLst>
            </a:pPr>
            <a:r>
              <a:rPr spc="-5" dirty="0"/>
              <a:t>Порядок проведения государственной  итоговой	аттестации по образовательным  программам	основного </a:t>
            </a:r>
            <a:r>
              <a:rPr dirty="0"/>
              <a:t>общего</a:t>
            </a:r>
            <a:r>
              <a:rPr spc="-40" dirty="0"/>
              <a:t> </a:t>
            </a:r>
            <a:r>
              <a:rPr spc="-5" dirty="0"/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9168" y="1777936"/>
            <a:ext cx="7480300" cy="2951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7086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В </a:t>
            </a:r>
            <a:r>
              <a:rPr sz="3200" spc="-40" dirty="0">
                <a:latin typeface="Times New Roman"/>
                <a:cs typeface="Times New Roman"/>
              </a:rPr>
              <a:t>аудиториях </a:t>
            </a:r>
            <a:r>
              <a:rPr sz="3200" spc="-15" dirty="0">
                <a:latin typeface="Times New Roman"/>
                <a:cs typeface="Times New Roman"/>
              </a:rPr>
              <a:t>во </a:t>
            </a:r>
            <a:r>
              <a:rPr sz="3200" dirty="0">
                <a:latin typeface="Times New Roman"/>
                <a:cs typeface="Times New Roman"/>
              </a:rPr>
              <a:t>время </a:t>
            </a:r>
            <a:r>
              <a:rPr sz="3200" spc="-5" dirty="0">
                <a:latin typeface="Times New Roman"/>
                <a:cs typeface="Times New Roman"/>
              </a:rPr>
              <a:t>проведения  экзаменов </a:t>
            </a:r>
            <a:r>
              <a:rPr sz="3200" spc="-10" dirty="0">
                <a:latin typeface="Times New Roman"/>
                <a:cs typeface="Times New Roman"/>
              </a:rPr>
              <a:t>обучающимся </a:t>
            </a:r>
            <a:r>
              <a:rPr sz="3200" dirty="0">
                <a:latin typeface="Times New Roman"/>
                <a:cs typeface="Times New Roman"/>
              </a:rPr>
              <a:t>и лицам,  </a:t>
            </a:r>
            <a:r>
              <a:rPr sz="3200" spc="-5" dirty="0">
                <a:latin typeface="Times New Roman"/>
                <a:cs typeface="Times New Roman"/>
              </a:rPr>
              <a:t>привлекаемым </a:t>
            </a:r>
            <a:r>
              <a:rPr sz="3200" dirty="0">
                <a:latin typeface="Times New Roman"/>
                <a:cs typeface="Times New Roman"/>
              </a:rPr>
              <a:t>к </a:t>
            </a:r>
            <a:r>
              <a:rPr sz="3200" spc="-5" dirty="0">
                <a:latin typeface="Times New Roman"/>
                <a:cs typeface="Times New Roman"/>
              </a:rPr>
              <a:t>проведению экзаменов,  </a:t>
            </a:r>
            <a:r>
              <a:rPr sz="3200" b="1" dirty="0">
                <a:solidFill>
                  <a:srgbClr val="FF3300"/>
                </a:solidFill>
                <a:latin typeface="Times New Roman"/>
                <a:cs typeface="Times New Roman"/>
              </a:rPr>
              <a:t>запрещается </a:t>
            </a:r>
            <a:r>
              <a:rPr sz="3200" spc="-15" dirty="0">
                <a:latin typeface="Times New Roman"/>
                <a:cs typeface="Times New Roman"/>
              </a:rPr>
              <a:t>использовать </a:t>
            </a:r>
            <a:r>
              <a:rPr sz="3200" spc="-10" dirty="0">
                <a:latin typeface="Times New Roman"/>
                <a:cs typeface="Times New Roman"/>
              </a:rPr>
              <a:t>средства связи,  </a:t>
            </a:r>
            <a:r>
              <a:rPr sz="3200" dirty="0">
                <a:latin typeface="Times New Roman"/>
                <a:cs typeface="Times New Roman"/>
              </a:rPr>
              <a:t>а также </a:t>
            </a:r>
            <a:r>
              <a:rPr sz="3200" spc="-5" dirty="0">
                <a:latin typeface="Times New Roman"/>
                <a:cs typeface="Times New Roman"/>
              </a:rPr>
              <a:t>следующие </a:t>
            </a:r>
            <a:r>
              <a:rPr sz="3200" spc="-10" dirty="0">
                <a:latin typeface="Times New Roman"/>
                <a:cs typeface="Times New Roman"/>
              </a:rPr>
              <a:t>средства </a:t>
            </a:r>
            <a:r>
              <a:rPr sz="3200" spc="-15" dirty="0">
                <a:latin typeface="Times New Roman"/>
                <a:cs typeface="Times New Roman"/>
              </a:rPr>
              <a:t>обучения </a:t>
            </a:r>
            <a:r>
              <a:rPr sz="3200" dirty="0">
                <a:latin typeface="Times New Roman"/>
                <a:cs typeface="Times New Roman"/>
              </a:rPr>
              <a:t>и  </a:t>
            </a:r>
            <a:r>
              <a:rPr sz="3200" spc="10" dirty="0">
                <a:latin typeface="Times New Roman"/>
                <a:cs typeface="Times New Roman"/>
              </a:rPr>
              <a:t>воспитания: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3351" y="470344"/>
            <a:ext cx="61849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  <a:tabLst>
                <a:tab pos="1424940" algn="l"/>
                <a:tab pos="1899285" algn="l"/>
              </a:tabLst>
            </a:pPr>
            <a:r>
              <a:rPr spc="-5" dirty="0"/>
              <a:t>Порядок проведения государственной  итоговой	аттестации по образовательным  программам	основного </a:t>
            </a:r>
            <a:r>
              <a:rPr dirty="0"/>
              <a:t>общего</a:t>
            </a:r>
            <a:r>
              <a:rPr spc="-40" dirty="0"/>
              <a:t> </a:t>
            </a:r>
            <a:r>
              <a:rPr spc="-5" dirty="0"/>
              <a:t>образования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86860" rIns="0" bIns="0" rtlCol="0">
            <a:spAutoFit/>
          </a:bodyPr>
          <a:lstStyle/>
          <a:p>
            <a:pPr marL="288925" marR="5080" indent="24130">
              <a:lnSpc>
                <a:spcPct val="100000"/>
              </a:lnSpc>
              <a:spcBef>
                <a:spcPts val="105"/>
              </a:spcBef>
            </a:pPr>
            <a:r>
              <a:rPr dirty="0"/>
              <a:t>приборы, оборудование, инструменты,  компьютеры, информационно-  телекоммуникационные сети, аппаратно-  программные и аудиовизуальные средства,  </a:t>
            </a:r>
            <a:r>
              <a:rPr spc="-5" dirty="0"/>
              <a:t>за </a:t>
            </a:r>
            <a:r>
              <a:rPr dirty="0"/>
              <a:t>исключением случаев, когда </a:t>
            </a:r>
            <a:r>
              <a:rPr spc="-5" dirty="0"/>
              <a:t>их  </a:t>
            </a:r>
            <a:r>
              <a:rPr dirty="0"/>
              <a:t>использование предусмотрено процедурой  проведения экзамена по</a:t>
            </a:r>
            <a:r>
              <a:rPr spc="-85" dirty="0"/>
              <a:t> </a:t>
            </a:r>
            <a:r>
              <a:rPr dirty="0"/>
              <a:t>соответствующему  учебному</a:t>
            </a:r>
            <a:r>
              <a:rPr spc="-45" dirty="0"/>
              <a:t> </a:t>
            </a:r>
            <a:r>
              <a:rPr dirty="0"/>
              <a:t>предмету.</a:t>
            </a:r>
          </a:p>
        </p:txBody>
      </p:sp>
      <p:sp>
        <p:nvSpPr>
          <p:cNvPr id="4" name="object 4"/>
          <p:cNvSpPr/>
          <p:nvPr/>
        </p:nvSpPr>
        <p:spPr>
          <a:xfrm>
            <a:off x="857250" y="1785938"/>
            <a:ext cx="7787005" cy="2000250"/>
          </a:xfrm>
          <a:custGeom>
            <a:avLst/>
            <a:gdLst/>
            <a:ahLst/>
            <a:cxnLst/>
            <a:rect l="l" t="t" r="r" b="b"/>
            <a:pathLst>
              <a:path w="7787005" h="2000250">
                <a:moveTo>
                  <a:pt x="0" y="0"/>
                </a:moveTo>
                <a:lnTo>
                  <a:pt x="7786687" y="2000250"/>
                </a:lnTo>
              </a:path>
            </a:pathLst>
          </a:custGeom>
          <a:ln w="5715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4375" y="1714500"/>
            <a:ext cx="7851775" cy="2000250"/>
          </a:xfrm>
          <a:custGeom>
            <a:avLst/>
            <a:gdLst/>
            <a:ahLst/>
            <a:cxnLst/>
            <a:rect l="l" t="t" r="r" b="b"/>
            <a:pathLst>
              <a:path w="7851775" h="2000250">
                <a:moveTo>
                  <a:pt x="7851775" y="0"/>
                </a:moveTo>
                <a:lnTo>
                  <a:pt x="0" y="2000250"/>
                </a:lnTo>
              </a:path>
            </a:pathLst>
          </a:custGeom>
          <a:ln w="5715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3351" y="506857"/>
            <a:ext cx="61849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  <a:tabLst>
                <a:tab pos="1424940" algn="l"/>
                <a:tab pos="1899285" algn="l"/>
              </a:tabLst>
            </a:pPr>
            <a:r>
              <a:rPr spc="-5" dirty="0">
                <a:solidFill>
                  <a:srgbClr val="FF0000"/>
                </a:solidFill>
              </a:rPr>
              <a:t>Порядок проведения государственной  итоговой	аттестации по образовательным  программам	основного </a:t>
            </a:r>
            <a:r>
              <a:rPr dirty="0">
                <a:solidFill>
                  <a:srgbClr val="FF0000"/>
                </a:solidFill>
              </a:rPr>
              <a:t>общего</a:t>
            </a:r>
            <a:r>
              <a:rPr spc="-4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8641" y="1723494"/>
            <a:ext cx="7683500" cy="389890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571500">
              <a:lnSpc>
                <a:spcPct val="101000"/>
              </a:lnSpc>
              <a:spcBef>
                <a:spcPts val="60"/>
              </a:spcBef>
              <a:tabLst>
                <a:tab pos="1165860" algn="l"/>
                <a:tab pos="1189990" algn="l"/>
              </a:tabLst>
            </a:pPr>
            <a:r>
              <a:rPr sz="2800" spc="-5" dirty="0">
                <a:latin typeface="Times New Roman"/>
                <a:cs typeface="Times New Roman"/>
              </a:rPr>
              <a:t>При установлении факта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наличия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и (или)  использования указанными лицами </a:t>
            </a:r>
            <a:r>
              <a:rPr sz="2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средств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связи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,	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средств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обучения и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воспитания </a:t>
            </a:r>
            <a:r>
              <a:rPr sz="2800" spc="-5" dirty="0">
                <a:latin typeface="Times New Roman"/>
                <a:cs typeface="Times New Roman"/>
              </a:rPr>
              <a:t>во </a:t>
            </a:r>
            <a:r>
              <a:rPr sz="2800" spc="-10" dirty="0">
                <a:latin typeface="Times New Roman"/>
                <a:cs typeface="Times New Roman"/>
              </a:rPr>
              <a:t>время  </a:t>
            </a:r>
            <a:r>
              <a:rPr sz="2800" spc="-5" dirty="0">
                <a:latin typeface="Times New Roman"/>
                <a:cs typeface="Times New Roman"/>
              </a:rPr>
              <a:t>проведения </a:t>
            </a:r>
            <a:r>
              <a:rPr sz="2800" spc="-10" dirty="0">
                <a:latin typeface="Times New Roman"/>
                <a:cs typeface="Times New Roman"/>
              </a:rPr>
              <a:t>экзаменов </a:t>
            </a:r>
            <a:r>
              <a:rPr sz="2800" spc="-5" dirty="0">
                <a:latin typeface="Times New Roman"/>
                <a:cs typeface="Times New Roman"/>
              </a:rPr>
              <a:t>или </a:t>
            </a:r>
            <a:r>
              <a:rPr sz="2800" dirty="0">
                <a:latin typeface="Times New Roman"/>
                <a:cs typeface="Times New Roman"/>
              </a:rPr>
              <a:t>иного </a:t>
            </a:r>
            <a:r>
              <a:rPr sz="2800" spc="-5" dirty="0">
                <a:latin typeface="Times New Roman"/>
                <a:cs typeface="Times New Roman"/>
              </a:rPr>
              <a:t>нарушения </a:t>
            </a:r>
            <a:r>
              <a:rPr sz="2800" spc="-10" dirty="0">
                <a:latin typeface="Times New Roman"/>
                <a:cs typeface="Times New Roman"/>
              </a:rPr>
              <a:t>ими  </a:t>
            </a:r>
            <a:r>
              <a:rPr sz="2800" spc="-5" dirty="0">
                <a:latin typeface="Times New Roman"/>
                <a:cs typeface="Times New Roman"/>
              </a:rPr>
              <a:t>установленного порядка проведения </a:t>
            </a:r>
            <a:r>
              <a:rPr sz="2800" spc="-10" dirty="0">
                <a:latin typeface="Times New Roman"/>
                <a:cs typeface="Times New Roman"/>
              </a:rPr>
              <a:t>экзаменов  </a:t>
            </a:r>
            <a:r>
              <a:rPr sz="2800" spc="-5" dirty="0">
                <a:latin typeface="Times New Roman"/>
                <a:cs typeface="Times New Roman"/>
              </a:rPr>
              <a:t>уполномоченные представители экзаменационной  </a:t>
            </a:r>
            <a:r>
              <a:rPr sz="2800" spc="-10" dirty="0">
                <a:latin typeface="Times New Roman"/>
                <a:cs typeface="Times New Roman"/>
              </a:rPr>
              <a:t>комиссии </a:t>
            </a:r>
            <a:r>
              <a:rPr sz="2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удаляют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указанных лиц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из 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образовательной организации и составляют  акт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об		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удалении с экзамена.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3351" y="433832"/>
            <a:ext cx="61849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  <a:tabLst>
                <a:tab pos="1424940" algn="l"/>
                <a:tab pos="1899285" algn="l"/>
              </a:tabLst>
            </a:pPr>
            <a:r>
              <a:rPr spc="-5" dirty="0"/>
              <a:t>Порядок проведения государственной  итоговой	аттестации по образовательным  программам	основного </a:t>
            </a:r>
            <a:r>
              <a:rPr dirty="0"/>
              <a:t>общего</a:t>
            </a:r>
            <a:r>
              <a:rPr spc="-40" dirty="0"/>
              <a:t> </a:t>
            </a:r>
            <a:r>
              <a:rPr spc="-5" dirty="0"/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066" y="1720468"/>
            <a:ext cx="8012430" cy="4100829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55600" marR="5080" indent="-342900" algn="just">
              <a:lnSpc>
                <a:spcPct val="102000"/>
              </a:lnSpc>
              <a:spcBef>
                <a:spcPts val="25"/>
              </a:spcBef>
              <a:buSzPct val="114285"/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Если </a:t>
            </a:r>
            <a:r>
              <a:rPr sz="2800" spc="-15" dirty="0">
                <a:latin typeface="Times New Roman"/>
                <a:cs typeface="Times New Roman"/>
              </a:rPr>
              <a:t>обучающийся </a:t>
            </a:r>
            <a:r>
              <a:rPr sz="2800" spc="-5" dirty="0">
                <a:latin typeface="Times New Roman"/>
                <a:cs typeface="Times New Roman"/>
              </a:rPr>
              <a:t>по </a:t>
            </a:r>
            <a:r>
              <a:rPr sz="2800" spc="-15" dirty="0">
                <a:latin typeface="Times New Roman"/>
                <a:cs typeface="Times New Roman"/>
              </a:rPr>
              <a:t>объективным </a:t>
            </a:r>
            <a:r>
              <a:rPr sz="2800" spc="-5" dirty="0">
                <a:latin typeface="Times New Roman"/>
                <a:cs typeface="Times New Roman"/>
              </a:rPr>
              <a:t>причинам </a:t>
            </a:r>
            <a:r>
              <a:rPr sz="2800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  </a:t>
            </a:r>
            <a:r>
              <a:rPr sz="2800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может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завершить выполнение экзаменационной  работы, </a:t>
            </a:r>
            <a:r>
              <a:rPr sz="2800" spc="-20" dirty="0">
                <a:latin typeface="Times New Roman"/>
                <a:cs typeface="Times New Roman"/>
              </a:rPr>
              <a:t>то </a:t>
            </a:r>
            <a:r>
              <a:rPr sz="2800" dirty="0">
                <a:latin typeface="Times New Roman"/>
                <a:cs typeface="Times New Roman"/>
              </a:rPr>
              <a:t>он </a:t>
            </a:r>
            <a:r>
              <a:rPr sz="2800" spc="-30" dirty="0">
                <a:latin typeface="Times New Roman"/>
                <a:cs typeface="Times New Roman"/>
              </a:rPr>
              <a:t>может </a:t>
            </a:r>
            <a:r>
              <a:rPr sz="28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досрочно </a:t>
            </a:r>
            <a:r>
              <a:rPr sz="2800" dirty="0">
                <a:latin typeface="Times New Roman"/>
                <a:cs typeface="Times New Roman"/>
              </a:rPr>
              <a:t>покинуть  </a:t>
            </a:r>
            <a:r>
              <a:rPr sz="2800" spc="-40" dirty="0">
                <a:latin typeface="Times New Roman"/>
                <a:cs typeface="Times New Roman"/>
              </a:rPr>
              <a:t>аудиторию.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4350">
              <a:latin typeface="Times New Roman"/>
              <a:cs typeface="Times New Roman"/>
            </a:endParaRPr>
          </a:p>
          <a:p>
            <a:pPr marL="355600" marR="7620" indent="-342900" algn="just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-40" dirty="0">
                <a:latin typeface="Times New Roman"/>
                <a:cs typeface="Times New Roman"/>
              </a:rPr>
              <a:t>таком </a:t>
            </a:r>
            <a:r>
              <a:rPr sz="2800" spc="-10" dirty="0">
                <a:latin typeface="Times New Roman"/>
                <a:cs typeface="Times New Roman"/>
              </a:rPr>
              <a:t>случае </a:t>
            </a:r>
            <a:r>
              <a:rPr sz="2800" spc="-15" dirty="0">
                <a:latin typeface="Times New Roman"/>
                <a:cs typeface="Times New Roman"/>
              </a:rPr>
              <a:t>уполномоченный </a:t>
            </a:r>
            <a:r>
              <a:rPr sz="2800" spc="-5" dirty="0">
                <a:latin typeface="Times New Roman"/>
                <a:cs typeface="Times New Roman"/>
              </a:rPr>
              <a:t>представитель  </a:t>
            </a:r>
            <a:r>
              <a:rPr sz="2800" spc="-10" dirty="0">
                <a:latin typeface="Times New Roman"/>
                <a:cs typeface="Times New Roman"/>
              </a:rPr>
              <a:t>экзаменационной </a:t>
            </a:r>
            <a:r>
              <a:rPr sz="2800" spc="-35" dirty="0">
                <a:latin typeface="Times New Roman"/>
                <a:cs typeface="Times New Roman"/>
              </a:rPr>
              <a:t>комиссии </a:t>
            </a:r>
            <a:r>
              <a:rPr sz="2800" dirty="0">
                <a:latin typeface="Times New Roman"/>
                <a:cs typeface="Times New Roman"/>
              </a:rPr>
              <a:t>составляет </a:t>
            </a:r>
            <a:r>
              <a:rPr sz="2800" spc="-15" dirty="0">
                <a:latin typeface="Times New Roman"/>
                <a:cs typeface="Times New Roman"/>
              </a:rPr>
              <a:t>акт </a:t>
            </a:r>
            <a:r>
              <a:rPr sz="2800" spc="-5" dirty="0">
                <a:latin typeface="Times New Roman"/>
                <a:cs typeface="Times New Roman"/>
              </a:rPr>
              <a:t>о  </a:t>
            </a:r>
            <a:r>
              <a:rPr sz="2800" spc="-10" dirty="0">
                <a:latin typeface="Times New Roman"/>
                <a:cs typeface="Times New Roman"/>
              </a:rPr>
              <a:t>досрочном завершении </a:t>
            </a:r>
            <a:r>
              <a:rPr sz="2800" spc="-15" dirty="0">
                <a:latin typeface="Times New Roman"/>
                <a:cs typeface="Times New Roman"/>
              </a:rPr>
              <a:t>экзамена </a:t>
            </a:r>
            <a:r>
              <a:rPr sz="2800" spc="-5" dirty="0">
                <a:latin typeface="Times New Roman"/>
                <a:cs typeface="Times New Roman"/>
              </a:rPr>
              <a:t>по </a:t>
            </a:r>
            <a:r>
              <a:rPr sz="2800" spc="-10" dirty="0">
                <a:latin typeface="Times New Roman"/>
                <a:cs typeface="Times New Roman"/>
              </a:rPr>
              <a:t>объективным  </a:t>
            </a:r>
            <a:r>
              <a:rPr sz="2800" spc="-5" dirty="0">
                <a:latin typeface="Times New Roman"/>
                <a:cs typeface="Times New Roman"/>
              </a:rPr>
              <a:t>причинам.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72387" y="2786062"/>
            <a:ext cx="381000" cy="95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3351" y="433832"/>
            <a:ext cx="61849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  <a:tabLst>
                <a:tab pos="1424940" algn="l"/>
                <a:tab pos="1899285" algn="l"/>
              </a:tabLst>
            </a:pPr>
            <a:r>
              <a:rPr spc="-5" dirty="0"/>
              <a:t>Порядок проведения государственной  итоговой	аттестации по образовательным  программам	основного </a:t>
            </a:r>
            <a:r>
              <a:rPr dirty="0"/>
              <a:t>общего</a:t>
            </a:r>
            <a:r>
              <a:rPr spc="-40" dirty="0"/>
              <a:t> </a:t>
            </a:r>
            <a:r>
              <a:rPr spc="-5" dirty="0"/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066" y="1606296"/>
            <a:ext cx="7923530" cy="40868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54965" marR="5080" indent="-342265" algn="just">
              <a:lnSpc>
                <a:spcPct val="101099"/>
              </a:lnSpc>
              <a:spcBef>
                <a:spcPts val="6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Экзаменационные работы </a:t>
            </a:r>
            <a:r>
              <a:rPr sz="2800" spc="-20" dirty="0">
                <a:latin typeface="Times New Roman"/>
                <a:cs typeface="Times New Roman"/>
              </a:rPr>
              <a:t>обучающихся, </a:t>
            </a:r>
            <a:r>
              <a:rPr sz="2800" spc="-5" dirty="0">
                <a:latin typeface="Times New Roman"/>
                <a:cs typeface="Times New Roman"/>
              </a:rPr>
              <a:t>не  </a:t>
            </a:r>
            <a:r>
              <a:rPr sz="2800" spc="-10" dirty="0">
                <a:latin typeface="Times New Roman"/>
                <a:cs typeface="Times New Roman"/>
              </a:rPr>
              <a:t>завершивших выполнение экзаменационной  работы </a:t>
            </a:r>
            <a:r>
              <a:rPr sz="2800" spc="-5" dirty="0">
                <a:latin typeface="Times New Roman"/>
                <a:cs typeface="Times New Roman"/>
              </a:rPr>
              <a:t>по уважительным причинам и </a:t>
            </a:r>
            <a:r>
              <a:rPr sz="2800" spc="-20" dirty="0">
                <a:latin typeface="Times New Roman"/>
                <a:cs typeface="Times New Roman"/>
              </a:rPr>
              <a:t>удаленных  </a:t>
            </a:r>
            <a:r>
              <a:rPr sz="2800" spc="-5" dirty="0">
                <a:latin typeface="Times New Roman"/>
                <a:cs typeface="Times New Roman"/>
              </a:rPr>
              <a:t>с </a:t>
            </a:r>
            <a:r>
              <a:rPr sz="2800" spc="-15" dirty="0">
                <a:latin typeface="Times New Roman"/>
                <a:cs typeface="Times New Roman"/>
              </a:rPr>
              <a:t>экзамена, </a:t>
            </a:r>
            <a:r>
              <a:rPr sz="2800" spc="-5" dirty="0">
                <a:latin typeface="Times New Roman"/>
                <a:cs typeface="Times New Roman"/>
              </a:rPr>
              <a:t>не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проверяются.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300">
              <a:latin typeface="Times New Roman"/>
              <a:cs typeface="Times New Roman"/>
            </a:endParaRPr>
          </a:p>
          <a:p>
            <a:pPr marL="354965" marR="5080" indent="-342265" algn="just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Обучающиеся, </a:t>
            </a:r>
            <a:r>
              <a:rPr sz="2800" spc="-5" dirty="0">
                <a:latin typeface="Times New Roman"/>
                <a:cs typeface="Times New Roman"/>
              </a:rPr>
              <a:t>досрочно </a:t>
            </a:r>
            <a:r>
              <a:rPr sz="2800" spc="-10" dirty="0">
                <a:latin typeface="Times New Roman"/>
                <a:cs typeface="Times New Roman"/>
              </a:rPr>
              <a:t>завершившие  выполнение экзаменационной работы, </a:t>
            </a:r>
            <a:r>
              <a:rPr sz="2800" dirty="0">
                <a:latin typeface="Times New Roman"/>
                <a:cs typeface="Times New Roman"/>
              </a:rPr>
              <a:t>могут  </a:t>
            </a:r>
            <a:r>
              <a:rPr sz="2800" spc="-20" dirty="0">
                <a:latin typeface="Times New Roman"/>
                <a:cs typeface="Times New Roman"/>
              </a:rPr>
              <a:t>сдать </a:t>
            </a:r>
            <a:r>
              <a:rPr sz="2800" spc="-10" dirty="0">
                <a:latin typeface="Times New Roman"/>
                <a:cs typeface="Times New Roman"/>
              </a:rPr>
              <a:t>ее </a:t>
            </a:r>
            <a:r>
              <a:rPr sz="2800" spc="-15" dirty="0">
                <a:latin typeface="Times New Roman"/>
                <a:cs typeface="Times New Roman"/>
              </a:rPr>
              <a:t>организаторам </a:t>
            </a:r>
            <a:r>
              <a:rPr sz="2800" spc="-5" dirty="0">
                <a:latin typeface="Times New Roman"/>
                <a:cs typeface="Times New Roman"/>
              </a:rPr>
              <a:t>и покинуть </a:t>
            </a:r>
            <a:r>
              <a:rPr sz="2800" spc="-40" dirty="0">
                <a:latin typeface="Times New Roman"/>
                <a:cs typeface="Times New Roman"/>
              </a:rPr>
              <a:t>аудиторию, </a:t>
            </a:r>
            <a:r>
              <a:rPr sz="2800" spc="-15" dirty="0">
                <a:latin typeface="Times New Roman"/>
                <a:cs typeface="Times New Roman"/>
              </a:rPr>
              <a:t>не  дожидаясь </a:t>
            </a:r>
            <a:r>
              <a:rPr sz="2800" spc="-10" dirty="0">
                <a:latin typeface="Times New Roman"/>
                <a:cs typeface="Times New Roman"/>
              </a:rPr>
              <a:t>завершения </a:t>
            </a:r>
            <a:r>
              <a:rPr sz="2800" spc="-20" dirty="0">
                <a:latin typeface="Times New Roman"/>
                <a:cs typeface="Times New Roman"/>
              </a:rPr>
              <a:t>окончания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экзамена.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72387" y="5233987"/>
            <a:ext cx="381000" cy="95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3351" y="433832"/>
            <a:ext cx="61849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  <a:tabLst>
                <a:tab pos="1424940" algn="l"/>
                <a:tab pos="1899285" algn="l"/>
              </a:tabLst>
            </a:pPr>
            <a:r>
              <a:rPr spc="-5" dirty="0"/>
              <a:t>Порядок проведения государственной  итоговой	аттестации по образовательным  программам	основного </a:t>
            </a:r>
            <a:r>
              <a:rPr dirty="0"/>
              <a:t>общего</a:t>
            </a:r>
            <a:r>
              <a:rPr spc="-40" dirty="0"/>
              <a:t> </a:t>
            </a:r>
            <a:r>
              <a:rPr spc="-5" dirty="0"/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8996" y="1782362"/>
            <a:ext cx="774573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70865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По истечении времени экзамена организаторы  объявляют окончание </a:t>
            </a:r>
            <a:r>
              <a:rPr sz="2800" spc="-10" dirty="0">
                <a:latin typeface="Times New Roman"/>
                <a:cs typeface="Times New Roman"/>
              </a:rPr>
              <a:t>экзамена </a:t>
            </a:r>
            <a:r>
              <a:rPr sz="2800" spc="-5" dirty="0">
                <a:latin typeface="Times New Roman"/>
                <a:cs typeface="Times New Roman"/>
              </a:rPr>
              <a:t>и собирают  экзаменационные </a:t>
            </a:r>
            <a:r>
              <a:rPr sz="2800" spc="-10" dirty="0">
                <a:latin typeface="Times New Roman"/>
                <a:cs typeface="Times New Roman"/>
              </a:rPr>
              <a:t>материалы </a:t>
            </a:r>
            <a:r>
              <a:rPr sz="2800" spc="-5" dirty="0">
                <a:latin typeface="Times New Roman"/>
                <a:cs typeface="Times New Roman"/>
              </a:rPr>
              <a:t>у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обучающихся.</a:t>
            </a:r>
            <a:endParaRPr sz="2800">
              <a:latin typeface="Times New Roman"/>
              <a:cs typeface="Times New Roman"/>
            </a:endParaRPr>
          </a:p>
          <a:p>
            <a:pPr marL="12700" marR="7620" indent="570865" algn="just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Собранные экзаменационные материалы  организаторы упаковывают в отдельные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пакеты.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695" y="3916465"/>
            <a:ext cx="3493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07920" algn="l"/>
              </a:tabLst>
            </a:pPr>
            <a:r>
              <a:rPr sz="2800" spc="-5" dirty="0">
                <a:latin typeface="Times New Roman"/>
                <a:cs typeface="Times New Roman"/>
              </a:rPr>
              <a:t>З</a:t>
            </a:r>
            <a:r>
              <a:rPr sz="2800" spc="-15" dirty="0">
                <a:latin typeface="Times New Roman"/>
                <a:cs typeface="Times New Roman"/>
              </a:rPr>
              <a:t>а</a:t>
            </a:r>
            <a:r>
              <a:rPr sz="2800" spc="-5" dirty="0">
                <a:latin typeface="Times New Roman"/>
                <a:cs typeface="Times New Roman"/>
              </a:rPr>
              <a:t>п</a:t>
            </a:r>
            <a:r>
              <a:rPr sz="2800" spc="-15" dirty="0">
                <a:latin typeface="Times New Roman"/>
                <a:cs typeface="Times New Roman"/>
              </a:rPr>
              <a:t>е</a:t>
            </a:r>
            <a:r>
              <a:rPr sz="2800" spc="-10" dirty="0">
                <a:latin typeface="Times New Roman"/>
                <a:cs typeface="Times New Roman"/>
              </a:rPr>
              <a:t>ч</a:t>
            </a:r>
            <a:r>
              <a:rPr sz="2800" spc="-15" dirty="0">
                <a:latin typeface="Times New Roman"/>
                <a:cs typeface="Times New Roman"/>
              </a:rPr>
              <a:t>а</a:t>
            </a:r>
            <a:r>
              <a:rPr sz="2800" spc="-5" dirty="0">
                <a:latin typeface="Times New Roman"/>
                <a:cs typeface="Times New Roman"/>
              </a:rPr>
              <a:t>т</a:t>
            </a:r>
            <a:r>
              <a:rPr sz="2800" spc="-15" dirty="0">
                <a:latin typeface="Times New Roman"/>
                <a:cs typeface="Times New Roman"/>
              </a:rPr>
              <a:t>а</a:t>
            </a:r>
            <a:r>
              <a:rPr sz="2800" spc="10" dirty="0">
                <a:latin typeface="Times New Roman"/>
                <a:cs typeface="Times New Roman"/>
              </a:rPr>
              <a:t>н</a:t>
            </a:r>
            <a:r>
              <a:rPr sz="2800" spc="-5" dirty="0">
                <a:latin typeface="Times New Roman"/>
                <a:cs typeface="Times New Roman"/>
              </a:rPr>
              <a:t>н</a:t>
            </a:r>
            <a:r>
              <a:rPr sz="2800" dirty="0">
                <a:latin typeface="Times New Roman"/>
                <a:cs typeface="Times New Roman"/>
              </a:rPr>
              <a:t>ы</a:t>
            </a:r>
            <a:r>
              <a:rPr sz="2800" spc="-5" dirty="0">
                <a:latin typeface="Times New Roman"/>
                <a:cs typeface="Times New Roman"/>
              </a:rPr>
              <a:t>е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п</a:t>
            </a:r>
            <a:r>
              <a:rPr sz="2800" spc="-15" dirty="0">
                <a:latin typeface="Times New Roman"/>
                <a:cs typeface="Times New Roman"/>
              </a:rPr>
              <a:t>а</a:t>
            </a:r>
            <a:r>
              <a:rPr sz="2800" spc="-10" dirty="0">
                <a:latin typeface="Times New Roman"/>
                <a:cs typeface="Times New Roman"/>
              </a:rPr>
              <a:t>к</a:t>
            </a:r>
            <a:r>
              <a:rPr sz="2800" dirty="0">
                <a:latin typeface="Times New Roman"/>
                <a:cs typeface="Times New Roman"/>
              </a:rPr>
              <a:t>е</a:t>
            </a:r>
            <a:r>
              <a:rPr sz="2800" spc="-5" dirty="0">
                <a:latin typeface="Times New Roman"/>
                <a:cs typeface="Times New Roman"/>
              </a:rPr>
              <a:t>ты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05793" y="3916465"/>
            <a:ext cx="34150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5930" algn="l"/>
              </a:tabLst>
            </a:pPr>
            <a:r>
              <a:rPr sz="2800" spc="-5" dirty="0">
                <a:latin typeface="Times New Roman"/>
                <a:cs typeface="Times New Roman"/>
              </a:rPr>
              <a:t>с	экзаменационными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352" y="4343286"/>
            <a:ext cx="2099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18970" algn="l"/>
              </a:tabLst>
            </a:pPr>
            <a:r>
              <a:rPr sz="2800" dirty="0">
                <a:latin typeface="Times New Roman"/>
                <a:cs typeface="Times New Roman"/>
              </a:rPr>
              <a:t>р</a:t>
            </a:r>
            <a:r>
              <a:rPr sz="2800" spc="-15" dirty="0">
                <a:latin typeface="Times New Roman"/>
                <a:cs typeface="Times New Roman"/>
              </a:rPr>
              <a:t>а</a:t>
            </a:r>
            <a:r>
              <a:rPr sz="2800" dirty="0">
                <a:latin typeface="Times New Roman"/>
                <a:cs typeface="Times New Roman"/>
              </a:rPr>
              <a:t>бо</a:t>
            </a:r>
            <a:r>
              <a:rPr sz="2800" spc="-5" dirty="0">
                <a:latin typeface="Times New Roman"/>
                <a:cs typeface="Times New Roman"/>
              </a:rPr>
              <a:t>т</a:t>
            </a:r>
            <a:r>
              <a:rPr sz="2800" spc="-15" dirty="0">
                <a:latin typeface="Times New Roman"/>
                <a:cs typeface="Times New Roman"/>
              </a:rPr>
              <a:t>ам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в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38145" y="4343286"/>
            <a:ext cx="14020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86155" algn="l"/>
              </a:tabLst>
            </a:pPr>
            <a:r>
              <a:rPr sz="2800" spc="-5" dirty="0">
                <a:latin typeface="Times New Roman"/>
                <a:cs typeface="Times New Roman"/>
              </a:rPr>
              <a:t>т</a:t>
            </a:r>
            <a:r>
              <a:rPr sz="2800" dirty="0">
                <a:latin typeface="Times New Roman"/>
                <a:cs typeface="Times New Roman"/>
              </a:rPr>
              <a:t>о</a:t>
            </a:r>
            <a:r>
              <a:rPr sz="2800" spc="-5" dirty="0">
                <a:latin typeface="Times New Roman"/>
                <a:cs typeface="Times New Roman"/>
              </a:rPr>
              <a:t>т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же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8826" y="4343286"/>
            <a:ext cx="7162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д</a:t>
            </a:r>
            <a:r>
              <a:rPr sz="2800" spc="-15" dirty="0">
                <a:latin typeface="Times New Roman"/>
                <a:cs typeface="Times New Roman"/>
              </a:rPr>
              <a:t>е</a:t>
            </a:r>
            <a:r>
              <a:rPr sz="2800" spc="-5" dirty="0">
                <a:latin typeface="Times New Roman"/>
                <a:cs typeface="Times New Roman"/>
              </a:rPr>
              <a:t>нь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73826" y="4343286"/>
            <a:ext cx="21482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направляются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9352" y="4770106"/>
            <a:ext cx="77419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5126990" algn="l"/>
              </a:tabLst>
            </a:pPr>
            <a:r>
              <a:rPr sz="2800" spc="-5" dirty="0">
                <a:latin typeface="Times New Roman"/>
                <a:cs typeface="Times New Roman"/>
              </a:rPr>
              <a:t>уполномоченными	</a:t>
            </a:r>
            <a:r>
              <a:rPr sz="2800" spc="-10" dirty="0">
                <a:latin typeface="Times New Roman"/>
                <a:cs typeface="Times New Roman"/>
              </a:rPr>
              <a:t>представителями  </a:t>
            </a:r>
            <a:r>
              <a:rPr sz="2800" spc="-5" dirty="0">
                <a:latin typeface="Times New Roman"/>
                <a:cs typeface="Times New Roman"/>
              </a:rPr>
              <a:t>экзаменационной </a:t>
            </a:r>
            <a:r>
              <a:rPr sz="2800" spc="-10" dirty="0">
                <a:latin typeface="Times New Roman"/>
                <a:cs typeface="Times New Roman"/>
              </a:rPr>
              <a:t>комиссии </a:t>
            </a:r>
            <a:r>
              <a:rPr sz="2800" spc="-5" dirty="0">
                <a:latin typeface="Times New Roman"/>
                <a:cs typeface="Times New Roman"/>
              </a:rPr>
              <a:t>в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РЦОИ.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259" rIns="0" bIns="0" rtlCol="0">
            <a:spAutoFit/>
          </a:bodyPr>
          <a:lstStyle/>
          <a:p>
            <a:pPr marL="924560" marR="5080" indent="2419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Утверждение, изменение </a:t>
            </a:r>
            <a:r>
              <a:rPr dirty="0"/>
              <a:t>и </a:t>
            </a:r>
            <a:r>
              <a:rPr spc="-5" dirty="0"/>
              <a:t>(или) аннулирование  результатов государственной итоговой</a:t>
            </a:r>
            <a:r>
              <a:rPr spc="10" dirty="0"/>
              <a:t> </a:t>
            </a:r>
            <a:r>
              <a:rPr spc="-5" dirty="0"/>
              <a:t>аттестации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218" y="1590421"/>
            <a:ext cx="7757159" cy="4291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70865">
              <a:lnSpc>
                <a:spcPct val="100000"/>
              </a:lnSpc>
              <a:spcBef>
                <a:spcPts val="95"/>
              </a:spcBef>
              <a:tabLst>
                <a:tab pos="1253490" algn="l"/>
                <a:tab pos="2215515" algn="l"/>
                <a:tab pos="5332730" algn="l"/>
                <a:tab pos="6570980" algn="l"/>
              </a:tabLst>
            </a:pPr>
            <a:r>
              <a:rPr sz="4000" spc="-55" dirty="0">
                <a:latin typeface="Times New Roman"/>
                <a:cs typeface="Times New Roman"/>
              </a:rPr>
              <a:t>Результаты </a:t>
            </a:r>
            <a:r>
              <a:rPr sz="4000" spc="-30" dirty="0">
                <a:latin typeface="Times New Roman"/>
                <a:cs typeface="Times New Roman"/>
              </a:rPr>
              <a:t>государственной  </a:t>
            </a:r>
            <a:r>
              <a:rPr sz="4000" spc="-25" dirty="0">
                <a:latin typeface="Times New Roman"/>
                <a:cs typeface="Times New Roman"/>
              </a:rPr>
              <a:t>итоговой	</a:t>
            </a:r>
            <a:r>
              <a:rPr sz="4000" dirty="0">
                <a:latin typeface="Times New Roman"/>
                <a:cs typeface="Times New Roman"/>
              </a:rPr>
              <a:t>аттестации </a:t>
            </a:r>
            <a:r>
              <a:rPr sz="4000" spc="-5" dirty="0">
                <a:latin typeface="Times New Roman"/>
                <a:cs typeface="Times New Roman"/>
              </a:rPr>
              <a:t>признаются  </a:t>
            </a:r>
            <a:r>
              <a:rPr sz="40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удовлетворительными </a:t>
            </a:r>
            <a:r>
              <a:rPr sz="4000" spc="-5" dirty="0">
                <a:latin typeface="Times New Roman"/>
                <a:cs typeface="Times New Roman"/>
              </a:rPr>
              <a:t>в случае,  </a:t>
            </a:r>
            <a:r>
              <a:rPr sz="4000" spc="20" dirty="0">
                <a:latin typeface="Times New Roman"/>
                <a:cs typeface="Times New Roman"/>
              </a:rPr>
              <a:t>если	</a:t>
            </a:r>
            <a:r>
              <a:rPr sz="4000" spc="-20" dirty="0">
                <a:latin typeface="Times New Roman"/>
                <a:cs typeface="Times New Roman"/>
              </a:rPr>
              <a:t>обучающийся </a:t>
            </a:r>
            <a:r>
              <a:rPr sz="4000" spc="-5" dirty="0">
                <a:latin typeface="Times New Roman"/>
                <a:cs typeface="Times New Roman"/>
              </a:rPr>
              <a:t>по  </a:t>
            </a:r>
            <a:r>
              <a:rPr sz="4000" spc="-25" dirty="0">
                <a:latin typeface="Times New Roman"/>
                <a:cs typeface="Times New Roman"/>
              </a:rPr>
              <a:t>обязательным</a:t>
            </a:r>
            <a:r>
              <a:rPr sz="4000" spc="2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учебным	предметам  </a:t>
            </a:r>
            <a:r>
              <a:rPr sz="4000" spc="-10" dirty="0">
                <a:latin typeface="Times New Roman"/>
                <a:cs typeface="Times New Roman"/>
              </a:rPr>
              <a:t>н</a:t>
            </a:r>
            <a:r>
              <a:rPr sz="4000" spc="-5" dirty="0">
                <a:latin typeface="Times New Roman"/>
                <a:cs typeface="Times New Roman"/>
              </a:rPr>
              <a:t>а</a:t>
            </a:r>
            <a:r>
              <a:rPr sz="4000" spc="-15" dirty="0">
                <a:latin typeface="Times New Roman"/>
                <a:cs typeface="Times New Roman"/>
              </a:rPr>
              <a:t>б</a:t>
            </a:r>
            <a:r>
              <a:rPr sz="4000" spc="-5" dirty="0">
                <a:latin typeface="Times New Roman"/>
                <a:cs typeface="Times New Roman"/>
              </a:rPr>
              <a:t>р</a:t>
            </a:r>
            <a:r>
              <a:rPr sz="4000" spc="30" dirty="0">
                <a:latin typeface="Times New Roman"/>
                <a:cs typeface="Times New Roman"/>
              </a:rPr>
              <a:t>а</a:t>
            </a:r>
            <a:r>
              <a:rPr sz="4000" spc="-5" dirty="0">
                <a:latin typeface="Times New Roman"/>
                <a:cs typeface="Times New Roman"/>
              </a:rPr>
              <a:t>л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spc="-210" dirty="0">
                <a:latin typeface="Times New Roman"/>
                <a:cs typeface="Times New Roman"/>
              </a:rPr>
              <a:t>к</a:t>
            </a:r>
            <a:r>
              <a:rPr sz="4000" spc="-50" dirty="0">
                <a:latin typeface="Times New Roman"/>
                <a:cs typeface="Times New Roman"/>
              </a:rPr>
              <a:t>о</a:t>
            </a:r>
            <a:r>
              <a:rPr sz="4000" spc="-10" dirty="0">
                <a:latin typeface="Times New Roman"/>
                <a:cs typeface="Times New Roman"/>
              </a:rPr>
              <a:t>ли</a:t>
            </a:r>
            <a:r>
              <a:rPr sz="4000" spc="-15" dirty="0">
                <a:latin typeface="Times New Roman"/>
                <a:cs typeface="Times New Roman"/>
              </a:rPr>
              <a:t>ч</a:t>
            </a:r>
            <a:r>
              <a:rPr sz="4000" spc="90" dirty="0">
                <a:latin typeface="Times New Roman"/>
                <a:cs typeface="Times New Roman"/>
              </a:rPr>
              <a:t>е</a:t>
            </a:r>
            <a:r>
              <a:rPr sz="4000" spc="-5" dirty="0">
                <a:latin typeface="Times New Roman"/>
                <a:cs typeface="Times New Roman"/>
              </a:rPr>
              <a:t>ст</a:t>
            </a:r>
            <a:r>
              <a:rPr sz="4000" spc="-35" dirty="0">
                <a:latin typeface="Times New Roman"/>
                <a:cs typeface="Times New Roman"/>
              </a:rPr>
              <a:t>в</a:t>
            </a:r>
            <a:r>
              <a:rPr sz="4000" spc="-5" dirty="0">
                <a:latin typeface="Times New Roman"/>
                <a:cs typeface="Times New Roman"/>
              </a:rPr>
              <a:t>о</a:t>
            </a:r>
            <a:r>
              <a:rPr sz="4000" spc="1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б</a:t>
            </a:r>
            <a:r>
              <a:rPr sz="4000" spc="30" dirty="0">
                <a:latin typeface="Times New Roman"/>
                <a:cs typeface="Times New Roman"/>
              </a:rPr>
              <a:t>а</a:t>
            </a:r>
            <a:r>
              <a:rPr sz="4000" spc="-10" dirty="0">
                <a:latin typeface="Times New Roman"/>
                <a:cs typeface="Times New Roman"/>
              </a:rPr>
              <a:t>лл</a:t>
            </a:r>
            <a:r>
              <a:rPr sz="4000" spc="-5" dirty="0">
                <a:latin typeface="Times New Roman"/>
                <a:cs typeface="Times New Roman"/>
              </a:rPr>
              <a:t>ов</a:t>
            </a:r>
            <a:r>
              <a:rPr sz="4000" spc="50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не</a:t>
            </a:r>
            <a:r>
              <a:rPr sz="4000" b="1" dirty="0">
                <a:solidFill>
                  <a:srgbClr val="FF3300"/>
                </a:solidFill>
                <a:latin typeface="Times New Roman"/>
                <a:cs typeface="Times New Roman"/>
              </a:rPr>
              <a:t>	</a:t>
            </a:r>
            <a:r>
              <a:rPr sz="40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ни</a:t>
            </a:r>
            <a:r>
              <a:rPr sz="4000" b="1" spc="-60" dirty="0">
                <a:solidFill>
                  <a:srgbClr val="FF3300"/>
                </a:solidFill>
                <a:latin typeface="Times New Roman"/>
                <a:cs typeface="Times New Roman"/>
              </a:rPr>
              <a:t>ж</a:t>
            </a:r>
            <a:r>
              <a:rPr sz="40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е  </a:t>
            </a:r>
            <a:r>
              <a:rPr sz="40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минимального.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5942" y="641546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B8B8B"/>
                </a:solidFill>
                <a:latin typeface="Calibri"/>
                <a:cs typeface="Calibri"/>
              </a:rPr>
              <a:t>45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10562" y="5072062"/>
            <a:ext cx="381000" cy="95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8923" y="2635148"/>
            <a:ext cx="4163988" cy="987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735" y="318973"/>
            <a:ext cx="7272222" cy="2382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4635" y="669797"/>
            <a:ext cx="7285025" cy="245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69521" y="522984"/>
            <a:ext cx="5101590" cy="25019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5080" algn="ctr">
              <a:lnSpc>
                <a:spcPct val="87000"/>
              </a:lnSpc>
              <a:spcBef>
                <a:spcPts val="800"/>
              </a:spcBef>
            </a:pPr>
            <a:r>
              <a:rPr sz="4500" b="1" spc="-5" dirty="0">
                <a:latin typeface="Times New Roman"/>
                <a:cs typeface="Times New Roman"/>
              </a:rPr>
              <a:t>Формы</a:t>
            </a:r>
            <a:r>
              <a:rPr sz="4500" b="1" spc="-90" dirty="0">
                <a:latin typeface="Times New Roman"/>
                <a:cs typeface="Times New Roman"/>
              </a:rPr>
              <a:t> </a:t>
            </a:r>
            <a:r>
              <a:rPr sz="4500" b="1" spc="-5" dirty="0">
                <a:latin typeface="Times New Roman"/>
                <a:cs typeface="Times New Roman"/>
              </a:rPr>
              <a:t>проведения  государственной  итоговой  аттестации</a:t>
            </a:r>
            <a:endParaRPr sz="4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9634" y="3601910"/>
            <a:ext cx="3467037" cy="22320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9522" y="3952741"/>
            <a:ext cx="3479787" cy="22447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56403" y="4410455"/>
            <a:ext cx="2790190" cy="118808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 indent="-635" algn="ctr">
              <a:lnSpc>
                <a:spcPct val="86300"/>
              </a:lnSpc>
              <a:spcBef>
                <a:spcPts val="555"/>
              </a:spcBef>
            </a:pPr>
            <a:r>
              <a:rPr sz="2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Основной  </a:t>
            </a:r>
            <a:r>
              <a:rPr sz="28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г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28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sz="2800" b="1" spc="-180" dirty="0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д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ар</a:t>
            </a:r>
            <a:r>
              <a:rPr sz="2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ст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2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нн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ый 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экзамен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r>
              <a:rPr sz="28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ОГЭ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75071" y="3601910"/>
            <a:ext cx="3466974" cy="22320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44959" y="3952741"/>
            <a:ext cx="3479775" cy="22447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71000" y="4410455"/>
            <a:ext cx="2833370" cy="118808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065" marR="5080" algn="ctr">
              <a:lnSpc>
                <a:spcPct val="86300"/>
              </a:lnSpc>
              <a:spcBef>
                <a:spcPts val="555"/>
              </a:spcBef>
            </a:pPr>
            <a:r>
              <a:rPr sz="2800" b="1" spc="-250" dirty="0">
                <a:solidFill>
                  <a:srgbClr val="240AE4"/>
                </a:solidFill>
                <a:latin typeface="Times New Roman"/>
                <a:cs typeface="Times New Roman"/>
              </a:rPr>
              <a:t>Г</a:t>
            </a:r>
            <a:r>
              <a:rPr sz="2800" b="1" dirty="0">
                <a:solidFill>
                  <a:srgbClr val="240AE4"/>
                </a:solidFill>
                <a:latin typeface="Times New Roman"/>
                <a:cs typeface="Times New Roman"/>
              </a:rPr>
              <a:t>о</a:t>
            </a:r>
            <a:r>
              <a:rPr sz="2800" b="1" spc="-50" dirty="0">
                <a:solidFill>
                  <a:srgbClr val="240AE4"/>
                </a:solidFill>
                <a:latin typeface="Times New Roman"/>
                <a:cs typeface="Times New Roman"/>
              </a:rPr>
              <a:t>с</a:t>
            </a:r>
            <a:r>
              <a:rPr sz="2800" b="1" spc="-180" dirty="0">
                <a:solidFill>
                  <a:srgbClr val="240AE4"/>
                </a:solidFill>
                <a:latin typeface="Times New Roman"/>
                <a:cs typeface="Times New Roman"/>
              </a:rPr>
              <a:t>у</a:t>
            </a:r>
            <a:r>
              <a:rPr sz="2800" b="1" spc="-5" dirty="0">
                <a:solidFill>
                  <a:srgbClr val="240AE4"/>
                </a:solidFill>
                <a:latin typeface="Times New Roman"/>
                <a:cs typeface="Times New Roman"/>
              </a:rPr>
              <a:t>д</a:t>
            </a:r>
            <a:r>
              <a:rPr sz="2800" b="1" dirty="0">
                <a:solidFill>
                  <a:srgbClr val="240AE4"/>
                </a:solidFill>
                <a:latin typeface="Times New Roman"/>
                <a:cs typeface="Times New Roman"/>
              </a:rPr>
              <a:t>ар</a:t>
            </a:r>
            <a:r>
              <a:rPr sz="2800" b="1" spc="-15" dirty="0">
                <a:solidFill>
                  <a:srgbClr val="240AE4"/>
                </a:solidFill>
                <a:latin typeface="Times New Roman"/>
                <a:cs typeface="Times New Roman"/>
              </a:rPr>
              <a:t>ст</a:t>
            </a:r>
            <a:r>
              <a:rPr sz="2800" b="1" spc="-5" dirty="0">
                <a:solidFill>
                  <a:srgbClr val="240AE4"/>
                </a:solidFill>
                <a:latin typeface="Times New Roman"/>
                <a:cs typeface="Times New Roman"/>
              </a:rPr>
              <a:t>в</a:t>
            </a:r>
            <a:r>
              <a:rPr sz="2800" b="1" spc="-15" dirty="0">
                <a:solidFill>
                  <a:srgbClr val="240AE4"/>
                </a:solidFill>
                <a:latin typeface="Times New Roman"/>
                <a:cs typeface="Times New Roman"/>
              </a:rPr>
              <a:t>е</a:t>
            </a:r>
            <a:r>
              <a:rPr sz="2800" b="1" spc="-10" dirty="0">
                <a:solidFill>
                  <a:srgbClr val="240AE4"/>
                </a:solidFill>
                <a:latin typeface="Times New Roman"/>
                <a:cs typeface="Times New Roman"/>
              </a:rPr>
              <a:t>нн</a:t>
            </a:r>
            <a:r>
              <a:rPr sz="2800" b="1" spc="-5" dirty="0">
                <a:solidFill>
                  <a:srgbClr val="240AE4"/>
                </a:solidFill>
                <a:latin typeface="Times New Roman"/>
                <a:cs typeface="Times New Roman"/>
              </a:rPr>
              <a:t>ый  </a:t>
            </a:r>
            <a:r>
              <a:rPr sz="2800" b="1" spc="-15" dirty="0">
                <a:solidFill>
                  <a:srgbClr val="240AE4"/>
                </a:solidFill>
                <a:latin typeface="Times New Roman"/>
                <a:cs typeface="Times New Roman"/>
              </a:rPr>
              <a:t>выпускной  </a:t>
            </a:r>
            <a:r>
              <a:rPr sz="2800" b="1" spc="-10" dirty="0">
                <a:solidFill>
                  <a:srgbClr val="240AE4"/>
                </a:solidFill>
                <a:latin typeface="Times New Roman"/>
                <a:cs typeface="Times New Roman"/>
              </a:rPr>
              <a:t>экзамен </a:t>
            </a:r>
            <a:r>
              <a:rPr sz="2800" b="1" spc="-5" dirty="0">
                <a:solidFill>
                  <a:srgbClr val="240AE4"/>
                </a:solidFill>
                <a:latin typeface="Times New Roman"/>
                <a:cs typeface="Times New Roman"/>
              </a:rPr>
              <a:t>-</a:t>
            </a:r>
            <a:r>
              <a:rPr sz="2800" b="1" spc="-25" dirty="0">
                <a:solidFill>
                  <a:srgbClr val="240AE4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240AE4"/>
                </a:solidFill>
                <a:latin typeface="Times New Roman"/>
                <a:cs typeface="Times New Roman"/>
              </a:rPr>
              <a:t>ГВЭ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03729" y="641546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B8B8B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087" y="274637"/>
            <a:ext cx="8067040" cy="1143000"/>
          </a:xfrm>
          <a:custGeom>
            <a:avLst/>
            <a:gdLst/>
            <a:ahLst/>
            <a:cxnLst/>
            <a:rect l="l" t="t" r="r" b="b"/>
            <a:pathLst>
              <a:path w="8067040" h="1143000">
                <a:moveTo>
                  <a:pt x="0" y="0"/>
                </a:moveTo>
                <a:lnTo>
                  <a:pt x="8066532" y="0"/>
                </a:lnTo>
                <a:lnTo>
                  <a:pt x="8066532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0067" y="458977"/>
            <a:ext cx="57467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240AE4"/>
                </a:solidFill>
              </a:rPr>
              <a:t>ШКАЛА </a:t>
            </a:r>
            <a:r>
              <a:rPr sz="4400" spc="-5" dirty="0">
                <a:solidFill>
                  <a:srgbClr val="240AE4"/>
                </a:solidFill>
              </a:rPr>
              <a:t>ОГЭ </a:t>
            </a:r>
            <a:r>
              <a:rPr sz="4400" dirty="0" smtClean="0">
                <a:solidFill>
                  <a:srgbClr val="240AE4"/>
                </a:solidFill>
              </a:rPr>
              <a:t>20</a:t>
            </a:r>
            <a:r>
              <a:rPr lang="ru-RU" sz="4400" dirty="0" smtClean="0">
                <a:solidFill>
                  <a:srgbClr val="240AE4"/>
                </a:solidFill>
              </a:rPr>
              <a:t>20</a:t>
            </a:r>
            <a:r>
              <a:rPr sz="4400" spc="-145" dirty="0" smtClean="0">
                <a:solidFill>
                  <a:srgbClr val="240AE4"/>
                </a:solidFill>
              </a:rPr>
              <a:t> </a:t>
            </a:r>
            <a:r>
              <a:rPr sz="4400" spc="-80" dirty="0">
                <a:solidFill>
                  <a:srgbClr val="240AE4"/>
                </a:solidFill>
              </a:rPr>
              <a:t>год</a:t>
            </a:r>
            <a:endParaRPr sz="44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02514"/>
              </p:ext>
            </p:extLst>
          </p:nvPr>
        </p:nvGraphicFramePr>
        <p:xfrm>
          <a:off x="884237" y="1401762"/>
          <a:ext cx="7637144" cy="47887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9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59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9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36713">
                <a:tc>
                  <a:txBody>
                    <a:bodyPr/>
                    <a:lstStyle/>
                    <a:p>
                      <a:pPr marL="95885" marR="122555">
                        <a:lnSpc>
                          <a:spcPts val="22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Отметка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по  пя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иб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лл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ts val="212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шкале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«2»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«3»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2915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«4»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2280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«5»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2013">
                <a:tc>
                  <a:txBody>
                    <a:bodyPr/>
                    <a:lstStyle/>
                    <a:p>
                      <a:pPr marL="95885" marR="627380">
                        <a:lnSpc>
                          <a:spcPts val="22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800" b="1" spc="10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800" b="1" spc="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сс</a:t>
                      </a:r>
                      <a:r>
                        <a:rPr sz="1800" b="1" spc="-10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кий  </a:t>
                      </a:r>
                      <a:r>
                        <a:rPr sz="18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язык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2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14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15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22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28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,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45110" marR="26034" algn="ctr">
                        <a:lnSpc>
                          <a:spcPct val="95200"/>
                        </a:lnSpc>
                        <a:spcBef>
                          <a:spcPts val="55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из них не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менее  4 баллов за  грамотность  (по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критериям  ГК1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12725">
                        <a:lnSpc>
                          <a:spcPts val="15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- ГК4). Если</a:t>
                      </a:r>
                      <a:r>
                        <a:rPr sz="1400" b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по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423545" marR="205104" algn="ctr">
                        <a:lnSpc>
                          <a:spcPts val="1600"/>
                        </a:lnSpc>
                        <a:spcBef>
                          <a:spcPts val="14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кри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риям 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ГК1–ГК4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12725">
                        <a:lnSpc>
                          <a:spcPts val="145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учащийся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64795" marR="46355" algn="ctr">
                        <a:lnSpc>
                          <a:spcPts val="16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набрал </a:t>
                      </a:r>
                      <a:r>
                        <a:rPr sz="1400" b="1" u="heavy" dirty="0">
                          <a:solidFill>
                            <a:srgbClr val="FF3300"/>
                          </a:solidFill>
                          <a:uFill>
                            <a:solidFill>
                              <a:srgbClr val="FF3300"/>
                            </a:solidFill>
                          </a:uFill>
                          <a:latin typeface="Times New Roman"/>
                          <a:cs typeface="Times New Roman"/>
                        </a:rPr>
                        <a:t>менее</a:t>
                      </a:r>
                      <a:r>
                        <a:rPr sz="1400" b="1" u="heavy" spc="-110" dirty="0">
                          <a:solidFill>
                            <a:srgbClr val="FF3300"/>
                          </a:solidFill>
                          <a:uFill>
                            <a:solidFill>
                              <a:srgbClr val="FF33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heavy" dirty="0">
                          <a:solidFill>
                            <a:srgbClr val="FF3300"/>
                          </a:solidFill>
                          <a:uFill>
                            <a:solidFill>
                              <a:srgbClr val="FF3300"/>
                            </a:solidFill>
                          </a:uFill>
                          <a:latin typeface="Times New Roman"/>
                          <a:cs typeface="Times New Roman"/>
                        </a:rPr>
                        <a:t>4 </a:t>
                      </a:r>
                      <a:r>
                        <a:rPr sz="1400" b="1" dirty="0">
                          <a:solidFill>
                            <a:srgbClr val="FF33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баллов,  выставляется  отметка</a:t>
                      </a:r>
                      <a:r>
                        <a:rPr sz="14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heavy" spc="5" dirty="0">
                          <a:solidFill>
                            <a:srgbClr val="FF3300"/>
                          </a:solidFill>
                          <a:uFill>
                            <a:solidFill>
                              <a:srgbClr val="FF3300"/>
                            </a:solidFill>
                          </a:uFill>
                          <a:latin typeface="Times New Roman"/>
                          <a:cs typeface="Times New Roman"/>
                        </a:rPr>
                        <a:t>«3».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29-33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,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14629" indent="-1270" algn="ctr">
                        <a:lnSpc>
                          <a:spcPct val="95200"/>
                        </a:lnSpc>
                        <a:spcBef>
                          <a:spcPts val="55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из них не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менее  6 баллов за  грамотность</a:t>
                      </a:r>
                      <a:r>
                        <a:rPr sz="1400" b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(по 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критериям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ГК1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12725">
                        <a:lnSpc>
                          <a:spcPts val="15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- ГК4). Если</a:t>
                      </a:r>
                      <a:r>
                        <a:rPr sz="140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по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424815" marR="206375" algn="ctr">
                        <a:lnSpc>
                          <a:spcPts val="1610"/>
                        </a:lnSpc>
                        <a:spcBef>
                          <a:spcPts val="1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кри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риям 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ГК1–ГК4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12725">
                        <a:lnSpc>
                          <a:spcPts val="145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учащийся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66700" marR="48260" algn="ctr">
                        <a:lnSpc>
                          <a:spcPts val="16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набрал </a:t>
                      </a:r>
                      <a:r>
                        <a:rPr sz="1400" b="1" u="heavy" dirty="0">
                          <a:solidFill>
                            <a:srgbClr val="FF3300"/>
                          </a:solidFill>
                          <a:uFill>
                            <a:solidFill>
                              <a:srgbClr val="FF3300"/>
                            </a:solidFill>
                          </a:uFill>
                          <a:latin typeface="Times New Roman"/>
                          <a:cs typeface="Times New Roman"/>
                        </a:rPr>
                        <a:t>менее</a:t>
                      </a:r>
                      <a:r>
                        <a:rPr sz="1400" b="1" u="heavy" spc="-110" dirty="0">
                          <a:solidFill>
                            <a:srgbClr val="FF3300"/>
                          </a:solidFill>
                          <a:uFill>
                            <a:solidFill>
                              <a:srgbClr val="FF33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heavy" dirty="0">
                          <a:solidFill>
                            <a:srgbClr val="FF3300"/>
                          </a:solidFill>
                          <a:uFill>
                            <a:solidFill>
                              <a:srgbClr val="FF3300"/>
                            </a:solidFill>
                          </a:uFill>
                          <a:latin typeface="Times New Roman"/>
                          <a:cs typeface="Times New Roman"/>
                        </a:rPr>
                        <a:t>6 </a:t>
                      </a:r>
                      <a:r>
                        <a:rPr sz="1400" b="1" dirty="0">
                          <a:solidFill>
                            <a:srgbClr val="FF33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баллов,  выставляется  отметка</a:t>
                      </a:r>
                      <a:r>
                        <a:rPr sz="14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heavy" spc="5" dirty="0">
                          <a:solidFill>
                            <a:srgbClr val="FF3300"/>
                          </a:solidFill>
                          <a:uFill>
                            <a:solidFill>
                              <a:srgbClr val="FF3300"/>
                            </a:solidFill>
                          </a:uFill>
                          <a:latin typeface="Times New Roman"/>
                          <a:cs typeface="Times New Roman"/>
                        </a:rPr>
                        <a:t>«4».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850" y="274637"/>
            <a:ext cx="8569960" cy="1143000"/>
          </a:xfrm>
          <a:custGeom>
            <a:avLst/>
            <a:gdLst/>
            <a:ahLst/>
            <a:cxnLst/>
            <a:rect l="l" t="t" r="r" b="b"/>
            <a:pathLst>
              <a:path w="8569960" h="1143000">
                <a:moveTo>
                  <a:pt x="0" y="0"/>
                </a:moveTo>
                <a:lnTo>
                  <a:pt x="8569452" y="0"/>
                </a:lnTo>
                <a:lnTo>
                  <a:pt x="8569452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2820" y="458977"/>
            <a:ext cx="57435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240AE4"/>
                </a:solidFill>
              </a:rPr>
              <a:t>ШКАЛА </a:t>
            </a:r>
            <a:r>
              <a:rPr sz="4400" spc="-5" dirty="0">
                <a:solidFill>
                  <a:srgbClr val="240AE4"/>
                </a:solidFill>
              </a:rPr>
              <a:t>ОГЭ </a:t>
            </a:r>
            <a:r>
              <a:rPr sz="4400" dirty="0" smtClean="0">
                <a:solidFill>
                  <a:srgbClr val="240AE4"/>
                </a:solidFill>
              </a:rPr>
              <a:t>20</a:t>
            </a:r>
            <a:r>
              <a:rPr lang="ru-RU" sz="4400" dirty="0" smtClean="0">
                <a:solidFill>
                  <a:srgbClr val="240AE4"/>
                </a:solidFill>
              </a:rPr>
              <a:t>20</a:t>
            </a:r>
            <a:r>
              <a:rPr sz="4400" spc="-175" dirty="0" smtClean="0">
                <a:solidFill>
                  <a:srgbClr val="240AE4"/>
                </a:solidFill>
              </a:rPr>
              <a:t> </a:t>
            </a:r>
            <a:r>
              <a:rPr sz="4400" spc="-80" dirty="0">
                <a:solidFill>
                  <a:srgbClr val="240AE4"/>
                </a:solidFill>
              </a:rPr>
              <a:t>год</a:t>
            </a:r>
            <a:endParaRPr sz="44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053086"/>
              </p:ext>
            </p:extLst>
          </p:nvPr>
        </p:nvGraphicFramePr>
        <p:xfrm>
          <a:off x="307975" y="1252537"/>
          <a:ext cx="8641714" cy="5476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2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1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7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78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marL="95885" marR="330200">
                        <a:lnSpc>
                          <a:spcPts val="22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Отметка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по  пя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иб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лл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ts val="212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шкале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0860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«2»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7055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«3»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«4»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«5»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342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Математика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19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2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7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48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8 –</a:t>
                      </a:r>
                      <a:r>
                        <a:rPr sz="2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14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  <a:p>
                      <a:pPr marL="90805" marR="7620">
                        <a:lnSpc>
                          <a:spcPct val="97300"/>
                        </a:lnSpc>
                        <a:spcBef>
                          <a:spcPts val="655"/>
                        </a:spcBef>
                      </a:pPr>
                      <a:r>
                        <a:rPr sz="2000" b="1" dirty="0" err="1" smtClean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20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менее </a:t>
                      </a:r>
                      <a:r>
                        <a:rPr sz="2000" b="1" dirty="0">
                          <a:solidFill>
                            <a:srgbClr val="FF3300"/>
                          </a:solidFill>
                          <a:latin typeface="Times New Roman"/>
                          <a:cs typeface="Times New Roman"/>
                        </a:rPr>
                        <a:t>2 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баллов получено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по 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модулю</a:t>
                      </a:r>
                      <a:r>
                        <a:rPr sz="20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«Геометрия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».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15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21</a:t>
                      </a:r>
                      <a:endParaRPr lang="ru-RU" sz="2800" b="1" dirty="0" smtClean="0">
                        <a:latin typeface="Times New Roman"/>
                        <a:cs typeface="Times New Roman"/>
                      </a:endParaRPr>
                    </a:p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lang="ru-RU" sz="2000" b="1" spc="-5" dirty="0" smtClean="0">
                          <a:latin typeface="Times New Roman"/>
                          <a:cs typeface="Times New Roman"/>
                        </a:rPr>
                        <a:t>менее </a:t>
                      </a:r>
                      <a:r>
                        <a:rPr lang="ru-RU" sz="2000" b="1" dirty="0" smtClean="0">
                          <a:solidFill>
                            <a:srgbClr val="FF3300"/>
                          </a:solidFill>
                          <a:latin typeface="Times New Roman"/>
                          <a:cs typeface="Times New Roman"/>
                        </a:rPr>
                        <a:t>2  </a:t>
                      </a:r>
                      <a:r>
                        <a:rPr lang="ru-RU" sz="2000" b="1" spc="-5" dirty="0" smtClean="0">
                          <a:latin typeface="Times New Roman"/>
                          <a:cs typeface="Times New Roman"/>
                        </a:rPr>
                        <a:t>баллов получено </a:t>
                      </a:r>
                      <a:r>
                        <a:rPr lang="ru-RU" sz="2000" b="1" dirty="0" smtClean="0">
                          <a:latin typeface="Times New Roman"/>
                          <a:cs typeface="Times New Roman"/>
                        </a:rPr>
                        <a:t>по  </a:t>
                      </a:r>
                      <a:r>
                        <a:rPr lang="ru-RU" sz="2000" b="1" spc="-5" dirty="0" smtClean="0">
                          <a:latin typeface="Times New Roman"/>
                          <a:cs typeface="Times New Roman"/>
                        </a:rPr>
                        <a:t>модулю</a:t>
                      </a:r>
                      <a:r>
                        <a:rPr lang="ru-RU" sz="2000" b="1" spc="-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000" b="1" u="heavy" spc="-5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«Геометрия</a:t>
                      </a:r>
                      <a:r>
                        <a:rPr lang="ru-RU" sz="2000" b="1" spc="-5" dirty="0" smtClean="0">
                          <a:latin typeface="Times New Roman"/>
                          <a:cs typeface="Times New Roman"/>
                        </a:rPr>
                        <a:t>».</a:t>
                      </a:r>
                      <a:endParaRPr lang="ru-RU" sz="2000" dirty="0" smtClean="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22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32</a:t>
                      </a:r>
                      <a:endParaRPr lang="ru-RU" sz="2800" b="1" dirty="0" smtClean="0">
                        <a:latin typeface="Times New Roman"/>
                        <a:cs typeface="Times New Roman"/>
                      </a:endParaRPr>
                    </a:p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lang="ru-RU" sz="2000" b="1" spc="-5" dirty="0" smtClean="0">
                          <a:latin typeface="Times New Roman"/>
                          <a:cs typeface="Times New Roman"/>
                        </a:rPr>
                        <a:t>менее </a:t>
                      </a:r>
                      <a:r>
                        <a:rPr lang="ru-RU" sz="2000" b="1" dirty="0" smtClean="0">
                          <a:solidFill>
                            <a:srgbClr val="FF3300"/>
                          </a:solidFill>
                          <a:latin typeface="Times New Roman"/>
                          <a:cs typeface="Times New Roman"/>
                        </a:rPr>
                        <a:t>2  </a:t>
                      </a:r>
                      <a:r>
                        <a:rPr lang="ru-RU" sz="2000" b="1" spc="-5" dirty="0" smtClean="0">
                          <a:latin typeface="Times New Roman"/>
                          <a:cs typeface="Times New Roman"/>
                        </a:rPr>
                        <a:t>баллов получено </a:t>
                      </a:r>
                      <a:r>
                        <a:rPr lang="ru-RU" sz="2000" b="1" dirty="0" smtClean="0">
                          <a:latin typeface="Times New Roman"/>
                          <a:cs typeface="Times New Roman"/>
                        </a:rPr>
                        <a:t>по  </a:t>
                      </a:r>
                      <a:r>
                        <a:rPr lang="ru-RU" sz="2000" b="1" spc="-5" dirty="0" smtClean="0">
                          <a:latin typeface="Times New Roman"/>
                          <a:cs typeface="Times New Roman"/>
                        </a:rPr>
                        <a:t>модулю</a:t>
                      </a:r>
                      <a:r>
                        <a:rPr lang="ru-RU" sz="2000" b="1" spc="-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000" b="1" u="heavy" spc="-5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«Геометрия</a:t>
                      </a:r>
                      <a:r>
                        <a:rPr lang="ru-RU" sz="2000" b="1" spc="-5" dirty="0" smtClean="0">
                          <a:latin typeface="Times New Roman"/>
                          <a:cs typeface="Times New Roman"/>
                        </a:rPr>
                        <a:t>».</a:t>
                      </a:r>
                      <a:endParaRPr lang="ru-RU" sz="2000" dirty="0" smtClean="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274637"/>
            <a:ext cx="8354059" cy="1143000"/>
          </a:xfrm>
          <a:custGeom>
            <a:avLst/>
            <a:gdLst/>
            <a:ahLst/>
            <a:cxnLst/>
            <a:rect l="l" t="t" r="r" b="b"/>
            <a:pathLst>
              <a:path w="8354059" h="1143000">
                <a:moveTo>
                  <a:pt x="0" y="0"/>
                </a:moveTo>
                <a:lnTo>
                  <a:pt x="8353806" y="0"/>
                </a:lnTo>
                <a:lnTo>
                  <a:pt x="8353806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7613" y="458977"/>
            <a:ext cx="57467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240AE4"/>
                </a:solidFill>
              </a:rPr>
              <a:t>ШКАЛА </a:t>
            </a:r>
            <a:r>
              <a:rPr sz="4400" spc="-5" dirty="0">
                <a:solidFill>
                  <a:srgbClr val="240AE4"/>
                </a:solidFill>
              </a:rPr>
              <a:t>ОГЭ </a:t>
            </a:r>
            <a:r>
              <a:rPr sz="4400" dirty="0" smtClean="0">
                <a:solidFill>
                  <a:srgbClr val="240AE4"/>
                </a:solidFill>
              </a:rPr>
              <a:t>20</a:t>
            </a:r>
            <a:r>
              <a:rPr lang="ru-RU" sz="4400" dirty="0" smtClean="0">
                <a:solidFill>
                  <a:srgbClr val="240AE4"/>
                </a:solidFill>
              </a:rPr>
              <a:t>20</a:t>
            </a:r>
            <a:r>
              <a:rPr sz="4400" spc="-145" dirty="0" smtClean="0">
                <a:solidFill>
                  <a:srgbClr val="240AE4"/>
                </a:solidFill>
              </a:rPr>
              <a:t> </a:t>
            </a:r>
            <a:r>
              <a:rPr sz="4400" spc="-80" dirty="0">
                <a:solidFill>
                  <a:srgbClr val="240AE4"/>
                </a:solidFill>
              </a:rPr>
              <a:t>год</a:t>
            </a:r>
            <a:endParaRPr sz="44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876388"/>
              </p:ext>
            </p:extLst>
          </p:nvPr>
        </p:nvGraphicFramePr>
        <p:xfrm>
          <a:off x="523875" y="1401762"/>
          <a:ext cx="7994650" cy="4344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3300">
                <a:tc>
                  <a:txBody>
                    <a:bodyPr/>
                    <a:lstStyle/>
                    <a:p>
                      <a:pPr marL="95885" marR="396875">
                        <a:lnSpc>
                          <a:spcPts val="22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Отметка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по  пятибалльной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шкале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«2»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«3»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«4»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«5»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b="1" spc="-10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ФИЗИКА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2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spc="-5" dirty="0" smtClean="0">
                          <a:latin typeface="Times New Roman"/>
                          <a:cs typeface="Times New Roman"/>
                        </a:rPr>
                        <a:t>10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21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34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43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spc="-10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ХИМИЯ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2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spc="-5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2800" b="1" spc="-5" dirty="0" smtClean="0">
                          <a:latin typeface="Times New Roman"/>
                          <a:cs typeface="Times New Roman"/>
                        </a:rPr>
                        <a:t>10-20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30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31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40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0300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spc="-10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2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12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13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24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25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35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36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45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7" y="274637"/>
            <a:ext cx="8498205" cy="1143000"/>
          </a:xfrm>
          <a:custGeom>
            <a:avLst/>
            <a:gdLst/>
            <a:ahLst/>
            <a:cxnLst/>
            <a:rect l="l" t="t" r="r" b="b"/>
            <a:pathLst>
              <a:path w="8498205" h="1143000">
                <a:moveTo>
                  <a:pt x="0" y="0"/>
                </a:moveTo>
                <a:lnTo>
                  <a:pt x="8497824" y="0"/>
                </a:lnTo>
                <a:lnTo>
                  <a:pt x="8497824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1355" y="458977"/>
            <a:ext cx="57467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240AE4"/>
                </a:solidFill>
              </a:rPr>
              <a:t>ШКАЛА </a:t>
            </a:r>
            <a:r>
              <a:rPr sz="4400" spc="-5" dirty="0">
                <a:solidFill>
                  <a:srgbClr val="240AE4"/>
                </a:solidFill>
              </a:rPr>
              <a:t>ОГЭ </a:t>
            </a:r>
            <a:r>
              <a:rPr sz="4400" dirty="0" smtClean="0">
                <a:solidFill>
                  <a:srgbClr val="240AE4"/>
                </a:solidFill>
              </a:rPr>
              <a:t>20</a:t>
            </a:r>
            <a:r>
              <a:rPr lang="ru-RU" sz="4400" dirty="0" smtClean="0">
                <a:solidFill>
                  <a:srgbClr val="240AE4"/>
                </a:solidFill>
              </a:rPr>
              <a:t>20</a:t>
            </a:r>
            <a:r>
              <a:rPr sz="4400" spc="-145" dirty="0" smtClean="0">
                <a:solidFill>
                  <a:srgbClr val="240AE4"/>
                </a:solidFill>
              </a:rPr>
              <a:t> </a:t>
            </a:r>
            <a:r>
              <a:rPr sz="4400" spc="-80" dirty="0">
                <a:solidFill>
                  <a:srgbClr val="240AE4"/>
                </a:solidFill>
              </a:rPr>
              <a:t>год</a:t>
            </a:r>
            <a:endParaRPr sz="44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954202"/>
              </p:ext>
            </p:extLst>
          </p:nvPr>
        </p:nvGraphicFramePr>
        <p:xfrm>
          <a:off x="163512" y="1584325"/>
          <a:ext cx="8788396" cy="45259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5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3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44575">
                <a:tc>
                  <a:txBody>
                    <a:bodyPr/>
                    <a:lstStyle/>
                    <a:p>
                      <a:pPr marL="95885" marR="250825">
                        <a:lnSpc>
                          <a:spcPts val="22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Отметка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по  пятибалльной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шкале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«2»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«3»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«4»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«5»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5537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4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28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11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12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18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19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25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26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31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792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600" b="1" spc="-10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28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spc="0" dirty="0" smtClean="0">
                          <a:latin typeface="Times New Roman"/>
                          <a:cs typeface="Times New Roman"/>
                        </a:rPr>
                        <a:t>13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14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22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23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29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35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792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="1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ИСТОРИЯ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28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19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27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28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34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7" y="274637"/>
            <a:ext cx="8498205" cy="1143000"/>
          </a:xfrm>
          <a:custGeom>
            <a:avLst/>
            <a:gdLst/>
            <a:ahLst/>
            <a:cxnLst/>
            <a:rect l="l" t="t" r="r" b="b"/>
            <a:pathLst>
              <a:path w="8498205" h="1143000">
                <a:moveTo>
                  <a:pt x="0" y="0"/>
                </a:moveTo>
                <a:lnTo>
                  <a:pt x="8497824" y="0"/>
                </a:lnTo>
                <a:lnTo>
                  <a:pt x="8497824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1355" y="458977"/>
            <a:ext cx="57467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240AE4"/>
                </a:solidFill>
              </a:rPr>
              <a:t>ШКАЛА </a:t>
            </a:r>
            <a:r>
              <a:rPr sz="4400" spc="-5" dirty="0">
                <a:solidFill>
                  <a:srgbClr val="240AE4"/>
                </a:solidFill>
              </a:rPr>
              <a:t>ОГЭ </a:t>
            </a:r>
            <a:r>
              <a:rPr sz="4400" dirty="0" smtClean="0">
                <a:solidFill>
                  <a:srgbClr val="240AE4"/>
                </a:solidFill>
              </a:rPr>
              <a:t>20</a:t>
            </a:r>
            <a:r>
              <a:rPr lang="ru-RU" sz="4400" dirty="0" smtClean="0">
                <a:solidFill>
                  <a:srgbClr val="240AE4"/>
                </a:solidFill>
              </a:rPr>
              <a:t>20</a:t>
            </a:r>
            <a:r>
              <a:rPr sz="4400" spc="-145" dirty="0" smtClean="0">
                <a:solidFill>
                  <a:srgbClr val="240AE4"/>
                </a:solidFill>
              </a:rPr>
              <a:t> </a:t>
            </a:r>
            <a:r>
              <a:rPr sz="4400" spc="-80" dirty="0">
                <a:solidFill>
                  <a:srgbClr val="240AE4"/>
                </a:solidFill>
              </a:rPr>
              <a:t>год</a:t>
            </a:r>
            <a:endParaRPr sz="44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18975"/>
              </p:ext>
            </p:extLst>
          </p:nvPr>
        </p:nvGraphicFramePr>
        <p:xfrm>
          <a:off x="307975" y="1584325"/>
          <a:ext cx="8641076" cy="45259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5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38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44575">
                <a:tc>
                  <a:txBody>
                    <a:bodyPr/>
                    <a:lstStyle/>
                    <a:p>
                      <a:pPr marL="95885">
                        <a:lnSpc>
                          <a:spcPts val="22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Отметка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по  пятибалльной</a:t>
                      </a:r>
                      <a:r>
                        <a:rPr sz="1800" spc="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шкале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«2»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«3»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«4»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«5»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5537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13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4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24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22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23</a:t>
                      </a:r>
                      <a:r>
                        <a:rPr sz="24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31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32</a:t>
                      </a:r>
                      <a:r>
                        <a:rPr sz="24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39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7925">
                <a:tc>
                  <a:txBody>
                    <a:bodyPr/>
                    <a:lstStyle/>
                    <a:p>
                      <a:pPr marL="95885" marR="439420">
                        <a:lnSpc>
                          <a:spcPts val="1600"/>
                        </a:lnSpc>
                        <a:spcBef>
                          <a:spcPts val="415"/>
                        </a:spcBef>
                      </a:pPr>
                      <a:r>
                        <a:rPr sz="16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ИНФОРМАТИКА</a:t>
                      </a:r>
                      <a:r>
                        <a:rPr sz="1600" b="1" spc="-80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и  ИКТ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24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4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4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4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24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19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7925">
                <a:tc>
                  <a:txBody>
                    <a:bodyPr/>
                    <a:lstStyle/>
                    <a:p>
                      <a:pPr marL="95885" marR="155575">
                        <a:lnSpc>
                          <a:spcPts val="22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ИНО</a:t>
                      </a:r>
                      <a:r>
                        <a:rPr sz="18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b="1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ТР</a:t>
                      </a:r>
                      <a:r>
                        <a:rPr sz="18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b="1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18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800" b="1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sz="18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ЯЗЫК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28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29 –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45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46 –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24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68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028" y="355658"/>
            <a:ext cx="8187943" cy="861774"/>
          </a:xfrm>
        </p:spPr>
        <p:txBody>
          <a:bodyPr/>
          <a:lstStyle/>
          <a:p>
            <a:r>
              <a:rPr lang="ru-RU" sz="2800" b="0" dirty="0"/>
              <a:t>Рекомендуемые минимальные баллы для отбора в профильные </a:t>
            </a:r>
            <a:r>
              <a:rPr lang="ru-RU" sz="2800" b="0" dirty="0" smtClean="0"/>
              <a:t>классы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0706" y="1295400"/>
            <a:ext cx="7942586" cy="5170646"/>
          </a:xfrm>
        </p:spPr>
        <p:txBody>
          <a:bodyPr/>
          <a:lstStyle/>
          <a:p>
            <a:r>
              <a:rPr lang="ru-RU" sz="2800" dirty="0"/>
              <a:t>→ Математика: </a:t>
            </a:r>
            <a:r>
              <a:rPr lang="ru-RU" sz="2800" dirty="0" smtClean="0"/>
              <a:t>от 18 баллов </a:t>
            </a:r>
          </a:p>
          <a:p>
            <a:r>
              <a:rPr lang="ru-RU" sz="2800" dirty="0" smtClean="0"/>
              <a:t>→ </a:t>
            </a:r>
            <a:r>
              <a:rPr lang="ru-RU" sz="2800" dirty="0"/>
              <a:t>Русский язык: 26 </a:t>
            </a:r>
            <a:endParaRPr lang="ru-RU" sz="2800" dirty="0" smtClean="0"/>
          </a:p>
          <a:p>
            <a:r>
              <a:rPr lang="ru-RU" sz="2800" dirty="0" smtClean="0"/>
              <a:t>→ </a:t>
            </a:r>
            <a:r>
              <a:rPr lang="ru-RU" sz="2800" dirty="0"/>
              <a:t>Физика: 30 </a:t>
            </a:r>
            <a:endParaRPr lang="ru-RU" sz="2800" dirty="0" smtClean="0"/>
          </a:p>
          <a:p>
            <a:r>
              <a:rPr lang="ru-RU" sz="2800" dirty="0" smtClean="0"/>
              <a:t>→ </a:t>
            </a:r>
            <a:r>
              <a:rPr lang="ru-RU" sz="2800" dirty="0"/>
              <a:t>Обществознание: 28 </a:t>
            </a:r>
            <a:endParaRPr lang="ru-RU" sz="2800" dirty="0" smtClean="0"/>
          </a:p>
          <a:p>
            <a:r>
              <a:rPr lang="ru-RU" sz="2800" dirty="0" smtClean="0"/>
              <a:t>→ </a:t>
            </a:r>
            <a:r>
              <a:rPr lang="ru-RU" sz="2800" dirty="0"/>
              <a:t>Литература: 26 </a:t>
            </a:r>
            <a:endParaRPr lang="ru-RU" sz="2800" dirty="0" smtClean="0"/>
          </a:p>
          <a:p>
            <a:r>
              <a:rPr lang="ru-RU" sz="2800" dirty="0" smtClean="0"/>
              <a:t>→ </a:t>
            </a:r>
            <a:r>
              <a:rPr lang="ru-RU" sz="2800" dirty="0"/>
              <a:t>Химия: 27 </a:t>
            </a:r>
            <a:endParaRPr lang="ru-RU" sz="2800" dirty="0" smtClean="0"/>
          </a:p>
          <a:p>
            <a:r>
              <a:rPr lang="ru-RU" sz="2800" dirty="0" smtClean="0"/>
              <a:t>→ </a:t>
            </a:r>
            <a:r>
              <a:rPr lang="ru-RU" sz="2800" dirty="0"/>
              <a:t>Информатика: 13 </a:t>
            </a:r>
            <a:endParaRPr lang="ru-RU" sz="2800" dirty="0" smtClean="0"/>
          </a:p>
          <a:p>
            <a:r>
              <a:rPr lang="ru-RU" sz="2800" dirty="0" smtClean="0"/>
              <a:t>→ </a:t>
            </a:r>
            <a:r>
              <a:rPr lang="ru-RU" sz="2800" dirty="0"/>
              <a:t>География: 23 </a:t>
            </a:r>
            <a:endParaRPr lang="ru-RU" sz="2800" dirty="0" smtClean="0"/>
          </a:p>
          <a:p>
            <a:r>
              <a:rPr lang="ru-RU" sz="2800" dirty="0" smtClean="0"/>
              <a:t>→ </a:t>
            </a:r>
            <a:r>
              <a:rPr lang="ru-RU" sz="2800" dirty="0"/>
              <a:t>Биология: 33 </a:t>
            </a:r>
            <a:endParaRPr lang="ru-RU" sz="2800" dirty="0" smtClean="0"/>
          </a:p>
          <a:p>
            <a:r>
              <a:rPr lang="ru-RU" sz="2800" dirty="0" smtClean="0"/>
              <a:t>→ </a:t>
            </a:r>
            <a:r>
              <a:rPr lang="ru-RU" sz="2800" dirty="0"/>
              <a:t>История: 24 </a:t>
            </a:r>
            <a:endParaRPr lang="ru-RU" sz="2800" dirty="0" smtClean="0"/>
          </a:p>
          <a:p>
            <a:r>
              <a:rPr lang="ru-RU" sz="2800" dirty="0" smtClean="0"/>
              <a:t>→ </a:t>
            </a:r>
            <a:r>
              <a:rPr lang="ru-RU" sz="2800" dirty="0"/>
              <a:t>Иностранные языки: </a:t>
            </a:r>
            <a:r>
              <a:rPr lang="ru-RU" sz="2800" dirty="0" smtClean="0"/>
              <a:t>55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0544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259" rIns="0" bIns="0" rtlCol="0">
            <a:spAutoFit/>
          </a:bodyPr>
          <a:lstStyle/>
          <a:p>
            <a:pPr marL="467359" marR="5080" indent="86995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Проверка экзаменационных работ участников  государственной итоговой аттестации </a:t>
            </a:r>
            <a:r>
              <a:rPr dirty="0"/>
              <a:t>и </a:t>
            </a:r>
            <a:r>
              <a:rPr spc="-5" dirty="0"/>
              <a:t>их</a:t>
            </a:r>
            <a:r>
              <a:rPr spc="25" dirty="0"/>
              <a:t> </a:t>
            </a:r>
            <a:r>
              <a:rPr spc="-5" dirty="0"/>
              <a:t>оценивание</a:t>
            </a:r>
          </a:p>
        </p:txBody>
      </p:sp>
      <p:sp>
        <p:nvSpPr>
          <p:cNvPr id="3" name="object 3"/>
          <p:cNvSpPr/>
          <p:nvPr/>
        </p:nvSpPr>
        <p:spPr>
          <a:xfrm>
            <a:off x="6879361" y="3320185"/>
            <a:ext cx="1949424" cy="3040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 marR="5080" indent="570865">
              <a:lnSpc>
                <a:spcPct val="100000"/>
              </a:lnSpc>
              <a:spcBef>
                <a:spcPts val="105"/>
              </a:spcBef>
            </a:pPr>
            <a:r>
              <a:rPr dirty="0"/>
              <a:t>По решению </a:t>
            </a:r>
            <a:r>
              <a:rPr spc="-5" dirty="0"/>
              <a:t>экзаменационной</a:t>
            </a:r>
            <a:r>
              <a:rPr spc="-110" dirty="0"/>
              <a:t> </a:t>
            </a:r>
            <a:r>
              <a:rPr spc="-25" dirty="0"/>
              <a:t>комиссии  </a:t>
            </a:r>
            <a:r>
              <a:rPr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повторно </a:t>
            </a:r>
            <a:r>
              <a:rPr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допускаются </a:t>
            </a:r>
            <a:r>
              <a:rPr dirty="0"/>
              <a:t>к </a:t>
            </a:r>
            <a:r>
              <a:rPr spc="-25" dirty="0"/>
              <a:t>сдаче  </a:t>
            </a:r>
            <a:r>
              <a:rPr spc="-20" dirty="0"/>
              <a:t>государственной </a:t>
            </a:r>
            <a:r>
              <a:rPr spc="-15" dirty="0"/>
              <a:t>итоговой </a:t>
            </a:r>
            <a:r>
              <a:rPr spc="5" dirty="0"/>
              <a:t>аттестации </a:t>
            </a:r>
            <a:r>
              <a:rPr dirty="0"/>
              <a:t>в  </a:t>
            </a:r>
            <a:r>
              <a:rPr spc="-5" dirty="0"/>
              <a:t>текущем </a:t>
            </a:r>
            <a:r>
              <a:rPr spc="-45" dirty="0"/>
              <a:t>году </a:t>
            </a:r>
            <a:r>
              <a:rPr dirty="0"/>
              <a:t>по </a:t>
            </a:r>
            <a:r>
              <a:rPr spc="-10" dirty="0"/>
              <a:t>соответствующему  </a:t>
            </a:r>
            <a:r>
              <a:rPr spc="-5" dirty="0"/>
              <a:t>учебному </a:t>
            </a:r>
            <a:r>
              <a:rPr spc="-10" dirty="0"/>
              <a:t>предмету </a:t>
            </a:r>
            <a:r>
              <a:rPr spc="-5" dirty="0"/>
              <a:t>следующие  обучающиеся: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322" y="617787"/>
            <a:ext cx="76581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6995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Проверка экзаменационных работ участников  государственной итоговой аттестации </a:t>
            </a:r>
            <a:r>
              <a:rPr dirty="0"/>
              <a:t>и </a:t>
            </a:r>
            <a:r>
              <a:rPr spc="-5" dirty="0"/>
              <a:t>их</a:t>
            </a:r>
            <a:r>
              <a:rPr spc="25" dirty="0"/>
              <a:t> </a:t>
            </a:r>
            <a:r>
              <a:rPr spc="-5" dirty="0"/>
              <a:t>оценивание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54" y="1511808"/>
            <a:ext cx="8094980" cy="4470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1054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получившие </a:t>
            </a:r>
            <a:r>
              <a:rPr sz="2800" spc="-5" dirty="0">
                <a:latin typeface="Times New Roman"/>
                <a:cs typeface="Times New Roman"/>
              </a:rPr>
              <a:t>на </a:t>
            </a:r>
            <a:r>
              <a:rPr sz="2800" spc="-20" dirty="0">
                <a:latin typeface="Times New Roman"/>
                <a:cs typeface="Times New Roman"/>
              </a:rPr>
              <a:t>государственной итоговой  </a:t>
            </a:r>
            <a:r>
              <a:rPr sz="2800" spc="-5" dirty="0">
                <a:latin typeface="Times New Roman"/>
                <a:cs typeface="Times New Roman"/>
              </a:rPr>
              <a:t>аттестации 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неудовлетворительный </a:t>
            </a:r>
            <a:r>
              <a:rPr sz="2800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результат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по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двум </a:t>
            </a:r>
            <a:r>
              <a:rPr sz="2800" spc="-5" dirty="0">
                <a:latin typeface="Times New Roman"/>
                <a:cs typeface="Times New Roman"/>
              </a:rPr>
              <a:t>из учебных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предметов;</a:t>
            </a:r>
            <a:endParaRPr sz="2800">
              <a:latin typeface="Times New Roman"/>
              <a:cs typeface="Times New Roman"/>
            </a:endParaRPr>
          </a:p>
          <a:p>
            <a:pPr marL="355600" marR="861060" indent="-3429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не сдававшие </a:t>
            </a:r>
            <a:r>
              <a:rPr sz="2800" spc="-15" dirty="0">
                <a:latin typeface="Times New Roman"/>
                <a:cs typeface="Times New Roman"/>
              </a:rPr>
              <a:t>экзамены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по уважительным 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причинам (болезнь или иные </a:t>
            </a:r>
            <a:r>
              <a:rPr sz="2800" spc="-15" dirty="0">
                <a:latin typeface="Times New Roman"/>
                <a:cs typeface="Times New Roman"/>
              </a:rPr>
              <a:t>обстоятельства,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подтвержденные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документально</a:t>
            </a:r>
            <a:r>
              <a:rPr sz="2800" spc="-5" dirty="0">
                <a:latin typeface="Times New Roman"/>
                <a:cs typeface="Times New Roman"/>
              </a:rPr>
              <a:t>);</a:t>
            </a:r>
            <a:endParaRPr sz="2800">
              <a:latin typeface="Times New Roman"/>
              <a:cs typeface="Times New Roman"/>
            </a:endParaRPr>
          </a:p>
          <a:p>
            <a:pPr marL="354965" marR="5080" indent="-34226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не завершившие </a:t>
            </a:r>
            <a:r>
              <a:rPr sz="2800" spc="-10" dirty="0">
                <a:latin typeface="Times New Roman"/>
                <a:cs typeface="Times New Roman"/>
              </a:rPr>
              <a:t>выполнение экзаменационной  работы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по уважительным </a:t>
            </a:r>
            <a:r>
              <a:rPr sz="2800" spc="-5" dirty="0">
                <a:latin typeface="Times New Roman"/>
                <a:cs typeface="Times New Roman"/>
              </a:rPr>
              <a:t>причинам (болезнь или  иные </a:t>
            </a:r>
            <a:r>
              <a:rPr sz="2800" spc="-15" dirty="0">
                <a:latin typeface="Times New Roman"/>
                <a:cs typeface="Times New Roman"/>
              </a:rPr>
              <a:t>обстоятельства,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подтвержденные 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документально</a:t>
            </a:r>
            <a:r>
              <a:rPr sz="2800" spc="-5" dirty="0">
                <a:latin typeface="Times New Roman"/>
                <a:cs typeface="Times New Roman"/>
              </a:rPr>
              <a:t>);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5942" y="641546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B8B8B"/>
                </a:solidFill>
                <a:latin typeface="Calibri"/>
                <a:cs typeface="Calibri"/>
              </a:rPr>
              <a:t>53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39162" y="1033462"/>
            <a:ext cx="381000" cy="95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259" rIns="0" bIns="0" rtlCol="0">
            <a:spAutoFit/>
          </a:bodyPr>
          <a:lstStyle/>
          <a:p>
            <a:pPr marL="467359" marR="5080" indent="86995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Проверка экзаменационных работ участников  государственной итоговой аттестации </a:t>
            </a:r>
            <a:r>
              <a:rPr dirty="0"/>
              <a:t>и </a:t>
            </a:r>
            <a:r>
              <a:rPr spc="-5" dirty="0"/>
              <a:t>их</a:t>
            </a:r>
            <a:r>
              <a:rPr spc="25" dirty="0"/>
              <a:t> </a:t>
            </a:r>
            <a:r>
              <a:rPr spc="-5" dirty="0"/>
              <a:t>оценивание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 marR="5080" indent="577215">
              <a:lnSpc>
                <a:spcPct val="100000"/>
              </a:lnSpc>
              <a:spcBef>
                <a:spcPts val="105"/>
              </a:spcBef>
            </a:pPr>
            <a:r>
              <a:rPr dirty="0"/>
              <a:t>Если в </a:t>
            </a:r>
            <a:r>
              <a:rPr spc="-5" dirty="0"/>
              <a:t>отношении </a:t>
            </a:r>
            <a:r>
              <a:rPr spc="-10" dirty="0"/>
              <a:t>обучающегося </a:t>
            </a:r>
            <a:r>
              <a:rPr spc="-5" dirty="0"/>
              <a:t>был  </a:t>
            </a:r>
            <a:r>
              <a:rPr dirty="0"/>
              <a:t>установлен </a:t>
            </a:r>
            <a:r>
              <a:rPr spc="-10" dirty="0"/>
              <a:t>факт </a:t>
            </a:r>
            <a:r>
              <a:rPr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неоднократного </a:t>
            </a:r>
            <a:r>
              <a:rPr dirty="0"/>
              <a:t>нарушения  им </a:t>
            </a:r>
            <a:r>
              <a:rPr spc="-5" dirty="0"/>
              <a:t>установленного порядка проведения  </a:t>
            </a:r>
            <a:r>
              <a:rPr spc="-20" dirty="0"/>
              <a:t>государственной </a:t>
            </a:r>
            <a:r>
              <a:rPr spc="-15" dirty="0"/>
              <a:t>итоговой </a:t>
            </a:r>
            <a:r>
              <a:rPr spc="5" dirty="0"/>
              <a:t>аттестации, </a:t>
            </a:r>
            <a:r>
              <a:rPr spc="-20" dirty="0"/>
              <a:t>то  </a:t>
            </a:r>
            <a:r>
              <a:rPr spc="-5" dirty="0"/>
              <a:t>экзаменационные </a:t>
            </a:r>
            <a:r>
              <a:rPr spc="-25" dirty="0"/>
              <a:t>комиссии </a:t>
            </a:r>
            <a:r>
              <a:rPr spc="-5" dirty="0"/>
              <a:t>вправе </a:t>
            </a:r>
            <a:r>
              <a:rPr dirty="0"/>
              <a:t>принять  решение об </a:t>
            </a:r>
            <a:r>
              <a:rPr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отказе </a:t>
            </a:r>
            <a:r>
              <a:rPr spc="-30" dirty="0"/>
              <a:t>такому </a:t>
            </a:r>
            <a:r>
              <a:rPr spc="-10" dirty="0"/>
              <a:t>обучающемуся </a:t>
            </a:r>
            <a:r>
              <a:rPr dirty="0"/>
              <a:t>в  </a:t>
            </a:r>
            <a:r>
              <a:rPr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повторной сдаче </a:t>
            </a:r>
            <a:r>
              <a:rPr spc="-5" dirty="0"/>
              <a:t>экзаменов </a:t>
            </a:r>
            <a:r>
              <a:rPr dirty="0"/>
              <a:t>по  </a:t>
            </a:r>
            <a:r>
              <a:rPr spc="-10" dirty="0"/>
              <a:t>соответствующим </a:t>
            </a:r>
            <a:r>
              <a:rPr dirty="0"/>
              <a:t>учебным предметам в  </a:t>
            </a:r>
            <a:r>
              <a:rPr spc="-5" dirty="0"/>
              <a:t>текущем</a:t>
            </a:r>
            <a:r>
              <a:rPr spc="-50" dirty="0"/>
              <a:t> </a:t>
            </a:r>
            <a:r>
              <a:rPr spc="-100" dirty="0"/>
              <a:t>году.</a:t>
            </a:r>
          </a:p>
        </p:txBody>
      </p:sp>
      <p:sp>
        <p:nvSpPr>
          <p:cNvPr id="4" name="object 4"/>
          <p:cNvSpPr/>
          <p:nvPr/>
        </p:nvSpPr>
        <p:spPr>
          <a:xfrm>
            <a:off x="8539162" y="804862"/>
            <a:ext cx="381000" cy="95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259" rIns="0" bIns="0" rtlCol="0">
            <a:spAutoFit/>
          </a:bodyPr>
          <a:lstStyle/>
          <a:p>
            <a:pPr marL="924560" marR="5080" indent="2419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Утверждение, изменение </a:t>
            </a:r>
            <a:r>
              <a:rPr dirty="0"/>
              <a:t>и </a:t>
            </a:r>
            <a:r>
              <a:rPr spc="-5" dirty="0"/>
              <a:t>(или) аннулирование  результатов государственной итоговой</a:t>
            </a:r>
            <a:r>
              <a:rPr spc="10" dirty="0"/>
              <a:t> </a:t>
            </a:r>
            <a:r>
              <a:rPr spc="-5" dirty="0"/>
              <a:t>аттестации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040" y="1408049"/>
            <a:ext cx="8174355" cy="4404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571500">
              <a:lnSpc>
                <a:spcPct val="99700"/>
              </a:lnSpc>
              <a:spcBef>
                <a:spcPts val="114"/>
              </a:spcBef>
              <a:tabLst>
                <a:tab pos="5436235" algn="l"/>
                <a:tab pos="5940425" algn="l"/>
              </a:tabLst>
            </a:pPr>
            <a:r>
              <a:rPr sz="3200" spc="-10" dirty="0">
                <a:latin typeface="Times New Roman"/>
                <a:cs typeface="Times New Roman"/>
              </a:rPr>
              <a:t>Обучающимся, </a:t>
            </a:r>
            <a:r>
              <a:rPr sz="3200" dirty="0">
                <a:latin typeface="Times New Roman"/>
                <a:cs typeface="Times New Roman"/>
              </a:rPr>
              <a:t>не </a:t>
            </a:r>
            <a:r>
              <a:rPr sz="3200" spc="-5" dirty="0">
                <a:latin typeface="Times New Roman"/>
                <a:cs typeface="Times New Roman"/>
              </a:rPr>
              <a:t>прошедшим </a:t>
            </a:r>
            <a:r>
              <a:rPr sz="3200" dirty="0">
                <a:latin typeface="Times New Roman"/>
                <a:cs typeface="Times New Roman"/>
              </a:rPr>
              <a:t>ГИА или  </a:t>
            </a:r>
            <a:r>
              <a:rPr sz="3200" spc="-5" dirty="0">
                <a:latin typeface="Times New Roman"/>
                <a:cs typeface="Times New Roman"/>
              </a:rPr>
              <a:t>получившим </a:t>
            </a:r>
            <a:r>
              <a:rPr sz="3200" dirty="0">
                <a:latin typeface="Times New Roman"/>
                <a:cs typeface="Times New Roman"/>
              </a:rPr>
              <a:t>на ГИА </a:t>
            </a:r>
            <a:r>
              <a:rPr sz="3200" spc="-20" dirty="0">
                <a:latin typeface="Times New Roman"/>
                <a:cs typeface="Times New Roman"/>
              </a:rPr>
              <a:t>неудовлетворительные  </a:t>
            </a:r>
            <a:r>
              <a:rPr sz="3200" spc="-35" dirty="0">
                <a:latin typeface="Times New Roman"/>
                <a:cs typeface="Times New Roman"/>
              </a:rPr>
              <a:t>результаты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более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чем по </a:t>
            </a:r>
            <a:r>
              <a:rPr sz="3200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двум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учебным </a:t>
            </a:r>
            <a:r>
              <a:rPr sz="3200" dirty="0">
                <a:latin typeface="Times New Roman"/>
                <a:cs typeface="Times New Roman"/>
              </a:rPr>
              <a:t> предметам,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либо </a:t>
            </a:r>
            <a:r>
              <a:rPr sz="3200" spc="-5" dirty="0">
                <a:latin typeface="Times New Roman"/>
                <a:cs typeface="Times New Roman"/>
              </a:rPr>
              <a:t>получившим	</a:t>
            </a:r>
            <a:r>
              <a:rPr sz="32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повторно 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неудовлетворительный</a:t>
            </a:r>
            <a:r>
              <a:rPr sz="3200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результат	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 </a:t>
            </a:r>
            <a:r>
              <a:rPr sz="3200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одному 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из этих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предметов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 ГИА в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дополнительные 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сроки, </a:t>
            </a:r>
            <a:r>
              <a:rPr sz="3200" spc="-65" dirty="0">
                <a:latin typeface="Times New Roman"/>
                <a:cs typeface="Times New Roman"/>
              </a:rPr>
              <a:t>будет </a:t>
            </a:r>
            <a:r>
              <a:rPr sz="3200" spc="5" dirty="0">
                <a:latin typeface="Times New Roman"/>
                <a:cs typeface="Times New Roman"/>
              </a:rPr>
              <a:t>предоставлено </a:t>
            </a:r>
            <a:r>
              <a:rPr sz="3200" spc="-5" dirty="0">
                <a:latin typeface="Times New Roman"/>
                <a:cs typeface="Times New Roman"/>
              </a:rPr>
              <a:t>право </a:t>
            </a:r>
            <a:r>
              <a:rPr sz="3200" spc="-15" dirty="0">
                <a:latin typeface="Times New Roman"/>
                <a:cs typeface="Times New Roman"/>
              </a:rPr>
              <a:t>повторно  сдать </a:t>
            </a:r>
            <a:r>
              <a:rPr sz="3200" spc="-5" dirty="0">
                <a:latin typeface="Times New Roman"/>
                <a:cs typeface="Times New Roman"/>
              </a:rPr>
              <a:t>экзамены </a:t>
            </a:r>
            <a:r>
              <a:rPr sz="3200" dirty="0">
                <a:latin typeface="Times New Roman"/>
                <a:cs typeface="Times New Roman"/>
              </a:rPr>
              <a:t>по </a:t>
            </a:r>
            <a:r>
              <a:rPr sz="3200" spc="-10" dirty="0">
                <a:latin typeface="Times New Roman"/>
                <a:cs typeface="Times New Roman"/>
              </a:rPr>
              <a:t>соответствующим </a:t>
            </a:r>
            <a:r>
              <a:rPr sz="3200" dirty="0">
                <a:latin typeface="Times New Roman"/>
                <a:cs typeface="Times New Roman"/>
              </a:rPr>
              <a:t>учебным  предметам не ранее </a:t>
            </a:r>
            <a:r>
              <a:rPr sz="3200" b="1" dirty="0">
                <a:solidFill>
                  <a:srgbClr val="FF3300"/>
                </a:solidFill>
                <a:latin typeface="Times New Roman"/>
                <a:cs typeface="Times New Roman"/>
              </a:rPr>
              <a:t>1 сентября </a:t>
            </a:r>
            <a:r>
              <a:rPr sz="3200" spc="-15" dirty="0">
                <a:latin typeface="Times New Roman"/>
                <a:cs typeface="Times New Roman"/>
              </a:rPr>
              <a:t>текущего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года</a:t>
            </a:r>
            <a:r>
              <a:rPr sz="3200" spc="-35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62962" y="652462"/>
            <a:ext cx="381000" cy="95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4958" y="387535"/>
            <a:ext cx="684339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840"/>
              </a:lnSpc>
              <a:spcBef>
                <a:spcPts val="105"/>
              </a:spcBef>
            </a:pPr>
            <a:r>
              <a:rPr sz="3200" dirty="0">
                <a:solidFill>
                  <a:srgbClr val="240AE4"/>
                </a:solidFill>
              </a:rPr>
              <a:t>Формы проведения</a:t>
            </a:r>
            <a:r>
              <a:rPr sz="3200" spc="-60" dirty="0">
                <a:solidFill>
                  <a:srgbClr val="240AE4"/>
                </a:solidFill>
              </a:rPr>
              <a:t> </a:t>
            </a:r>
            <a:r>
              <a:rPr sz="3200" dirty="0">
                <a:solidFill>
                  <a:srgbClr val="240AE4"/>
                </a:solidFill>
              </a:rPr>
              <a:t>государственной</a:t>
            </a:r>
            <a:endParaRPr sz="3200"/>
          </a:p>
          <a:p>
            <a:pPr marL="2222500">
              <a:lnSpc>
                <a:spcPct val="100000"/>
              </a:lnSpc>
            </a:pPr>
            <a:r>
              <a:rPr sz="3200" dirty="0">
                <a:solidFill>
                  <a:srgbClr val="240AE4"/>
                </a:solidFill>
              </a:rPr>
              <a:t>итоговой</a:t>
            </a:r>
            <a:r>
              <a:rPr sz="3200" spc="-40" dirty="0">
                <a:solidFill>
                  <a:srgbClr val="240AE4"/>
                </a:solidFill>
              </a:rPr>
              <a:t> </a:t>
            </a:r>
            <a:r>
              <a:rPr sz="3200" dirty="0">
                <a:solidFill>
                  <a:srgbClr val="240AE4"/>
                </a:solidFill>
              </a:rPr>
              <a:t>аттестации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9691" y="1642363"/>
            <a:ext cx="8373109" cy="51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8309" indent="-435609">
              <a:lnSpc>
                <a:spcPts val="4045"/>
              </a:lnSpc>
              <a:buClr>
                <a:srgbClr val="FF3300"/>
              </a:buClr>
              <a:buSzPct val="117187"/>
              <a:buFont typeface="Wingdings"/>
              <a:buChar char=""/>
              <a:tabLst>
                <a:tab pos="448945" algn="l"/>
              </a:tabLst>
            </a:pPr>
            <a:r>
              <a:rPr sz="3200" b="1" spc="-10" dirty="0">
                <a:latin typeface="Times New Roman"/>
                <a:cs typeface="Times New Roman"/>
              </a:rPr>
              <a:t>Основной </a:t>
            </a:r>
            <a:r>
              <a:rPr sz="3200" b="1" spc="-25" dirty="0">
                <a:latin typeface="Times New Roman"/>
                <a:cs typeface="Times New Roman"/>
              </a:rPr>
              <a:t>государственный </a:t>
            </a:r>
            <a:r>
              <a:rPr sz="3200" b="1" spc="-5" dirty="0">
                <a:latin typeface="Times New Roman"/>
                <a:cs typeface="Times New Roman"/>
              </a:rPr>
              <a:t>экзамен </a:t>
            </a:r>
            <a:r>
              <a:rPr sz="3200" b="1" dirty="0">
                <a:latin typeface="Times New Roman"/>
                <a:cs typeface="Times New Roman"/>
              </a:rPr>
              <a:t>–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3300"/>
                </a:solidFill>
                <a:latin typeface="Times New Roman"/>
                <a:cs typeface="Times New Roman"/>
              </a:rPr>
              <a:t>ОГЭ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08370" y="2207767"/>
            <a:ext cx="58064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7325" marR="5080" indent="-175260">
              <a:lnSpc>
                <a:spcPct val="100000"/>
              </a:lnSpc>
              <a:spcBef>
                <a:spcPts val="95"/>
              </a:spcBef>
              <a:tabLst>
                <a:tab pos="3023235" algn="l"/>
                <a:tab pos="3086100" algn="l"/>
              </a:tabLst>
            </a:pPr>
            <a:r>
              <a:rPr sz="2800" spc="-5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с</a:t>
            </a:r>
            <a:r>
              <a:rPr sz="2800" spc="-5" dirty="0">
                <a:latin typeface="Times New Roman"/>
                <a:cs typeface="Times New Roman"/>
              </a:rPr>
              <a:t>п</a:t>
            </a:r>
            <a:r>
              <a:rPr sz="2800" spc="-40" dirty="0">
                <a:latin typeface="Times New Roman"/>
                <a:cs typeface="Times New Roman"/>
              </a:rPr>
              <a:t>о</a:t>
            </a:r>
            <a:r>
              <a:rPr sz="2800" spc="-10" dirty="0">
                <a:latin typeface="Times New Roman"/>
                <a:cs typeface="Times New Roman"/>
              </a:rPr>
              <a:t>ль</a:t>
            </a:r>
            <a:r>
              <a:rPr sz="2800" spc="-20" dirty="0">
                <a:latin typeface="Times New Roman"/>
                <a:cs typeface="Times New Roman"/>
              </a:rPr>
              <a:t>з</a:t>
            </a:r>
            <a:r>
              <a:rPr sz="2800" dirty="0">
                <a:latin typeface="Times New Roman"/>
                <a:cs typeface="Times New Roman"/>
              </a:rPr>
              <a:t>о</a:t>
            </a:r>
            <a:r>
              <a:rPr sz="2800" spc="-45" dirty="0">
                <a:latin typeface="Times New Roman"/>
                <a:cs typeface="Times New Roman"/>
              </a:rPr>
              <a:t>в</a:t>
            </a:r>
            <a:r>
              <a:rPr sz="2800" spc="-15" dirty="0">
                <a:latin typeface="Times New Roman"/>
                <a:cs typeface="Times New Roman"/>
              </a:rPr>
              <a:t>а</a:t>
            </a:r>
            <a:r>
              <a:rPr sz="2800" spc="-5" dirty="0">
                <a:latin typeface="Times New Roman"/>
                <a:cs typeface="Times New Roman"/>
              </a:rPr>
              <a:t>ни</a:t>
            </a:r>
            <a:r>
              <a:rPr sz="2800" spc="-15" dirty="0">
                <a:latin typeface="Times New Roman"/>
                <a:cs typeface="Times New Roman"/>
              </a:rPr>
              <a:t>е</a:t>
            </a:r>
            <a:r>
              <a:rPr sz="2800" spc="-5" dirty="0">
                <a:latin typeface="Times New Roman"/>
                <a:cs typeface="Times New Roman"/>
              </a:rPr>
              <a:t>м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5" dirty="0">
                <a:latin typeface="Times New Roman"/>
                <a:cs typeface="Times New Roman"/>
              </a:rPr>
              <a:t>э</a:t>
            </a:r>
            <a:r>
              <a:rPr sz="2800" spc="-35" dirty="0">
                <a:latin typeface="Times New Roman"/>
                <a:cs typeface="Times New Roman"/>
              </a:rPr>
              <a:t>к</a:t>
            </a:r>
            <a:r>
              <a:rPr sz="2800" spc="-10" dirty="0">
                <a:latin typeface="Times New Roman"/>
                <a:cs typeface="Times New Roman"/>
              </a:rPr>
              <a:t>з</a:t>
            </a:r>
            <a:r>
              <a:rPr sz="2800" spc="-15" dirty="0">
                <a:latin typeface="Times New Roman"/>
                <a:cs typeface="Times New Roman"/>
              </a:rPr>
              <a:t>аме</a:t>
            </a:r>
            <a:r>
              <a:rPr sz="2800" spc="-5" dirty="0">
                <a:latin typeface="Times New Roman"/>
                <a:cs typeface="Times New Roman"/>
              </a:rPr>
              <a:t>н</a:t>
            </a:r>
            <a:r>
              <a:rPr sz="2800" spc="-15" dirty="0">
                <a:latin typeface="Times New Roman"/>
                <a:cs typeface="Times New Roman"/>
              </a:rPr>
              <a:t>а</a:t>
            </a:r>
            <a:r>
              <a:rPr sz="2800" spc="-5" dirty="0">
                <a:latin typeface="Times New Roman"/>
                <a:cs typeface="Times New Roman"/>
              </a:rPr>
              <a:t>ц</a:t>
            </a:r>
            <a:r>
              <a:rPr sz="2800" spc="10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о</a:t>
            </a:r>
            <a:r>
              <a:rPr sz="2800" spc="-5" dirty="0">
                <a:latin typeface="Times New Roman"/>
                <a:cs typeface="Times New Roman"/>
              </a:rPr>
              <a:t>нн</a:t>
            </a:r>
            <a:r>
              <a:rPr sz="2800" dirty="0">
                <a:latin typeface="Times New Roman"/>
                <a:cs typeface="Times New Roman"/>
              </a:rPr>
              <a:t>ы</a:t>
            </a:r>
            <a:r>
              <a:rPr sz="2800" spc="-5" dirty="0">
                <a:latin typeface="Times New Roman"/>
                <a:cs typeface="Times New Roman"/>
              </a:rPr>
              <a:t>х  </a:t>
            </a:r>
            <a:r>
              <a:rPr sz="2800" spc="-10" dirty="0">
                <a:latin typeface="Times New Roman"/>
                <a:cs typeface="Times New Roman"/>
              </a:rPr>
              <a:t>представляющих	</a:t>
            </a:r>
            <a:r>
              <a:rPr sz="2800" dirty="0">
                <a:latin typeface="Times New Roman"/>
                <a:cs typeface="Times New Roman"/>
              </a:rPr>
              <a:t>собой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691" y="2207767"/>
            <a:ext cx="229235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8309" marR="5080" indent="-436245" algn="just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Проводится </a:t>
            </a:r>
            <a:r>
              <a:rPr sz="2800" spc="-5" dirty="0">
                <a:latin typeface="Times New Roman"/>
                <a:cs typeface="Times New Roman"/>
              </a:rPr>
              <a:t>с  </a:t>
            </a:r>
            <a:r>
              <a:rPr sz="2800" spc="-40" dirty="0">
                <a:latin typeface="Times New Roman"/>
                <a:cs typeface="Times New Roman"/>
              </a:rPr>
              <a:t>м</a:t>
            </a:r>
            <a:r>
              <a:rPr sz="2800" spc="-85" dirty="0">
                <a:latin typeface="Times New Roman"/>
                <a:cs typeface="Times New Roman"/>
              </a:rPr>
              <a:t>а</a:t>
            </a:r>
            <a:r>
              <a:rPr sz="2800" spc="5" dirty="0">
                <a:latin typeface="Times New Roman"/>
                <a:cs typeface="Times New Roman"/>
              </a:rPr>
              <a:t>т</a:t>
            </a:r>
            <a:r>
              <a:rPr sz="2800" spc="-15" dirty="0">
                <a:latin typeface="Times New Roman"/>
                <a:cs typeface="Times New Roman"/>
              </a:rPr>
              <a:t>е</a:t>
            </a:r>
            <a:r>
              <a:rPr sz="2800" dirty="0">
                <a:latin typeface="Times New Roman"/>
                <a:cs typeface="Times New Roman"/>
              </a:rPr>
              <a:t>р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r>
              <a:rPr sz="2800" spc="15" dirty="0">
                <a:latin typeface="Times New Roman"/>
                <a:cs typeface="Times New Roman"/>
              </a:rPr>
              <a:t>а</a:t>
            </a:r>
            <a:r>
              <a:rPr sz="2800" dirty="0">
                <a:latin typeface="Times New Roman"/>
                <a:cs typeface="Times New Roman"/>
              </a:rPr>
              <a:t>ло</a:t>
            </a:r>
            <a:r>
              <a:rPr sz="2800" spc="-5" dirty="0">
                <a:latin typeface="Times New Roman"/>
                <a:cs typeface="Times New Roman"/>
              </a:rPr>
              <a:t>в,  заданий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68131" y="3061409"/>
            <a:ext cx="33045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стандартизированной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51938" y="2634588"/>
            <a:ext cx="16617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>
                <a:latin typeface="Times New Roman"/>
                <a:cs typeface="Times New Roman"/>
              </a:rPr>
              <a:t>комплексы</a:t>
            </a:r>
            <a:endParaRPr sz="2800">
              <a:latin typeface="Times New Roman"/>
              <a:cs typeface="Times New Roman"/>
            </a:endParaRPr>
          </a:p>
          <a:p>
            <a:pPr marL="605155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ф</a:t>
            </a:r>
            <a:r>
              <a:rPr sz="2800" dirty="0">
                <a:latin typeface="Times New Roman"/>
                <a:cs typeface="Times New Roman"/>
              </a:rPr>
              <a:t>о</a:t>
            </a:r>
            <a:r>
              <a:rPr sz="2800" spc="-50" dirty="0">
                <a:latin typeface="Times New Roman"/>
                <a:cs typeface="Times New Roman"/>
              </a:rPr>
              <a:t>р</a:t>
            </a:r>
            <a:r>
              <a:rPr sz="2800" spc="-15" dirty="0">
                <a:latin typeface="Times New Roman"/>
                <a:cs typeface="Times New Roman"/>
              </a:rPr>
              <a:t>м</a:t>
            </a:r>
            <a:r>
              <a:rPr sz="2800" spc="-5" dirty="0">
                <a:latin typeface="Times New Roman"/>
                <a:cs typeface="Times New Roman"/>
              </a:rPr>
              <a:t>ы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5744" y="3488229"/>
            <a:ext cx="7597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89175" algn="l"/>
              </a:tabLst>
            </a:pPr>
            <a:r>
              <a:rPr sz="2800" spc="-15" dirty="0">
                <a:latin typeface="Times New Roman"/>
                <a:cs typeface="Times New Roman"/>
              </a:rPr>
              <a:t>(контрольных	</a:t>
            </a:r>
            <a:r>
              <a:rPr sz="2800" spc="-10" dirty="0">
                <a:latin typeface="Times New Roman"/>
                <a:cs typeface="Times New Roman"/>
              </a:rPr>
              <a:t>измерительных </a:t>
            </a:r>
            <a:r>
              <a:rPr sz="2800" spc="-15" dirty="0">
                <a:latin typeface="Times New Roman"/>
                <a:cs typeface="Times New Roman"/>
              </a:rPr>
              <a:t>материалов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-КИМ)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03729" y="641546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B8B8B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08337" y="4586287"/>
            <a:ext cx="2857500" cy="1647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5879" y="626999"/>
            <a:ext cx="7127875" cy="47532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Прием и 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рассмотрение</a:t>
            </a:r>
            <a:r>
              <a:rPr sz="32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апелляций</a:t>
            </a:r>
            <a:endParaRPr sz="32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2400"/>
              </a:spcBef>
              <a:tabLst>
                <a:tab pos="2978150" algn="l"/>
                <a:tab pos="4182110" algn="l"/>
              </a:tabLst>
            </a:pPr>
            <a:r>
              <a:rPr lang="ru-RU" sz="3200" dirty="0" smtClean="0">
                <a:latin typeface="Times New Roman"/>
                <a:cs typeface="Times New Roman"/>
              </a:rPr>
              <a:t>Обучающий имеет право подать а</a:t>
            </a:r>
            <a:r>
              <a:rPr sz="3200" dirty="0" err="1" smtClean="0">
                <a:latin typeface="Times New Roman"/>
                <a:cs typeface="Times New Roman"/>
              </a:rPr>
              <a:t>пелляци</a:t>
            </a:r>
            <a:r>
              <a:rPr lang="ru-RU" sz="3200" dirty="0" smtClean="0">
                <a:latin typeface="Times New Roman"/>
                <a:cs typeface="Times New Roman"/>
              </a:rPr>
              <a:t>ю</a:t>
            </a:r>
            <a:r>
              <a:rPr sz="3200" dirty="0" smtClean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 </a:t>
            </a:r>
            <a:r>
              <a:rPr sz="3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несогласии </a:t>
            </a:r>
            <a:r>
              <a:rPr sz="3200" dirty="0">
                <a:latin typeface="Times New Roman"/>
                <a:cs typeface="Times New Roman"/>
              </a:rPr>
              <a:t>с  выставленными	</a:t>
            </a:r>
            <a:r>
              <a:rPr sz="3200" b="1" spc="5" dirty="0" err="1" smtClean="0">
                <a:solidFill>
                  <a:srgbClr val="FF3300"/>
                </a:solidFill>
                <a:latin typeface="Times New Roman"/>
                <a:cs typeface="Times New Roman"/>
              </a:rPr>
              <a:t>баллами</a:t>
            </a:r>
            <a:r>
              <a:rPr lang="ru-RU" sz="3200" b="1" spc="5" dirty="0" smtClean="0">
                <a:solidFill>
                  <a:srgbClr val="FF3300"/>
                </a:solidFill>
                <a:latin typeface="Times New Roman"/>
                <a:cs typeface="Times New Roman"/>
              </a:rPr>
              <a:t>.</a:t>
            </a:r>
            <a:r>
              <a:rPr sz="3200" b="1" spc="5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5" dirty="0" err="1" smtClean="0">
                <a:solidFill>
                  <a:srgbClr val="FF3300"/>
                </a:solidFill>
                <a:latin typeface="Times New Roman"/>
                <a:cs typeface="Times New Roman"/>
              </a:rPr>
              <a:t>Аппеляция</a:t>
            </a:r>
            <a:r>
              <a:rPr lang="ru-RU" sz="3200" b="1" spc="5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spc="-25" dirty="0" err="1" smtClean="0">
                <a:latin typeface="Times New Roman"/>
                <a:cs typeface="Times New Roman"/>
              </a:rPr>
              <a:t>может</a:t>
            </a:r>
            <a:r>
              <a:rPr sz="3200" spc="-25" dirty="0" smtClean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быть  </a:t>
            </a:r>
            <a:r>
              <a:rPr sz="3200" spc="-15" dirty="0">
                <a:latin typeface="Times New Roman"/>
                <a:cs typeface="Times New Roman"/>
              </a:rPr>
              <a:t>подана </a:t>
            </a:r>
            <a:r>
              <a:rPr sz="3200" b="1" u="heavy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b="1" u="heavy" spc="-20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10" dirty="0" err="1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Times New Roman"/>
                <a:cs typeface="Times New Roman"/>
              </a:rPr>
              <a:t>течение</a:t>
            </a:r>
            <a:r>
              <a:rPr sz="3200" b="1" u="heavy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25" dirty="0" err="1" smtClean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Times New Roman"/>
                <a:cs typeface="Times New Roman"/>
              </a:rPr>
              <a:t>двух</a:t>
            </a:r>
            <a:r>
              <a:rPr lang="ru-RU" sz="3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 err="1" smtClean="0">
                <a:solidFill>
                  <a:srgbClr val="FF3300"/>
                </a:solidFill>
                <a:latin typeface="Times New Roman"/>
                <a:cs typeface="Times New Roman"/>
              </a:rPr>
              <a:t>рабочих</a:t>
            </a:r>
            <a:r>
              <a:rPr sz="3200" b="1" spc="-15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3300"/>
                </a:solidFill>
                <a:latin typeface="Times New Roman"/>
                <a:cs typeface="Times New Roman"/>
              </a:rPr>
              <a:t>дней</a:t>
            </a:r>
            <a:r>
              <a:rPr sz="3200" b="1" spc="-10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со  </a:t>
            </a:r>
            <a:r>
              <a:rPr sz="3200" dirty="0">
                <a:latin typeface="Times New Roman"/>
                <a:cs typeface="Times New Roman"/>
              </a:rPr>
              <a:t>дня </a:t>
            </a:r>
            <a:r>
              <a:rPr sz="3200" spc="-15" dirty="0">
                <a:latin typeface="Times New Roman"/>
                <a:cs typeface="Times New Roman"/>
              </a:rPr>
              <a:t>объявления </a:t>
            </a:r>
            <a:r>
              <a:rPr sz="3200" spc="-35" dirty="0">
                <a:latin typeface="Times New Roman"/>
                <a:cs typeface="Times New Roman"/>
              </a:rPr>
              <a:t>результатов  </a:t>
            </a:r>
            <a:r>
              <a:rPr sz="3200" spc="-20" dirty="0">
                <a:latin typeface="Times New Roman"/>
                <a:cs typeface="Times New Roman"/>
              </a:rPr>
              <a:t>государственной </a:t>
            </a:r>
            <a:r>
              <a:rPr sz="3200" spc="-15" dirty="0">
                <a:latin typeface="Times New Roman"/>
                <a:cs typeface="Times New Roman"/>
              </a:rPr>
              <a:t>итоговой </a:t>
            </a:r>
            <a:r>
              <a:rPr sz="3200" spc="5" dirty="0">
                <a:latin typeface="Times New Roman"/>
                <a:cs typeface="Times New Roman"/>
              </a:rPr>
              <a:t>аттестации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по  </a:t>
            </a:r>
            <a:r>
              <a:rPr sz="3200" spc="-10" dirty="0">
                <a:latin typeface="Times New Roman"/>
                <a:cs typeface="Times New Roman"/>
              </a:rPr>
              <a:t>соответствующему </a:t>
            </a:r>
            <a:r>
              <a:rPr sz="3200" spc="-5" dirty="0">
                <a:latin typeface="Times New Roman"/>
                <a:cs typeface="Times New Roman"/>
              </a:rPr>
              <a:t>учебному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Times New Roman"/>
                <a:cs typeface="Times New Roman"/>
              </a:rPr>
              <a:t>предмету.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75551" y="4474561"/>
            <a:ext cx="1568449" cy="1811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6286" y="626681"/>
            <a:ext cx="63163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Прием и </a:t>
            </a:r>
            <a:r>
              <a:rPr sz="3200" spc="-5" dirty="0"/>
              <a:t>рассмотрение</a:t>
            </a:r>
            <a:r>
              <a:rPr sz="3200" spc="-80" dirty="0"/>
              <a:t> </a:t>
            </a:r>
            <a:r>
              <a:rPr sz="3200" spc="-5" dirty="0"/>
              <a:t>апелляций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276286" y="1268285"/>
            <a:ext cx="6626225" cy="429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Обучающиеся </a:t>
            </a:r>
            <a:r>
              <a:rPr sz="2800" spc="-25" dirty="0">
                <a:latin typeface="Times New Roman"/>
                <a:cs typeface="Times New Roman"/>
              </a:rPr>
              <a:t>подают </a:t>
            </a:r>
            <a:r>
              <a:rPr sz="2800" spc="-10" dirty="0">
                <a:latin typeface="Times New Roman"/>
                <a:cs typeface="Times New Roman"/>
              </a:rPr>
              <a:t>апелляцию </a:t>
            </a:r>
            <a:r>
              <a:rPr sz="2800" spc="-5" dirty="0">
                <a:latin typeface="Times New Roman"/>
                <a:cs typeface="Times New Roman"/>
              </a:rPr>
              <a:t>о  </a:t>
            </a:r>
            <a:r>
              <a:rPr sz="2800" spc="-15" dirty="0">
                <a:latin typeface="Times New Roman"/>
                <a:cs typeface="Times New Roman"/>
              </a:rPr>
              <a:t>несогласии </a:t>
            </a:r>
            <a:r>
              <a:rPr sz="2800" spc="-5" dirty="0">
                <a:latin typeface="Times New Roman"/>
                <a:cs typeface="Times New Roman"/>
              </a:rPr>
              <a:t>с </a:t>
            </a:r>
            <a:r>
              <a:rPr sz="2800" spc="-10" dirty="0">
                <a:latin typeface="Times New Roman"/>
                <a:cs typeface="Times New Roman"/>
              </a:rPr>
              <a:t>выставленными </a:t>
            </a:r>
            <a:r>
              <a:rPr sz="2800" spc="-5" dirty="0">
                <a:latin typeface="Times New Roman"/>
                <a:cs typeface="Times New Roman"/>
              </a:rPr>
              <a:t>баллами  непосредственно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 </a:t>
            </a:r>
            <a:r>
              <a:rPr sz="2800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конфликтную </a:t>
            </a:r>
            <a:r>
              <a:rPr sz="2800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комиссию 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или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образовательную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организацию</a:t>
            </a:r>
            <a:r>
              <a:rPr sz="2800" spc="-5" dirty="0">
                <a:latin typeface="Times New Roman"/>
                <a:cs typeface="Times New Roman"/>
              </a:rPr>
              <a:t>, в  </a:t>
            </a:r>
            <a:r>
              <a:rPr sz="2800" spc="-35" dirty="0">
                <a:latin typeface="Times New Roman"/>
                <a:cs typeface="Times New Roman"/>
              </a:rPr>
              <a:t>которой </a:t>
            </a:r>
            <a:r>
              <a:rPr sz="2800" spc="-5" dirty="0">
                <a:latin typeface="Times New Roman"/>
                <a:cs typeface="Times New Roman"/>
              </a:rPr>
              <a:t>они были допущены в  </a:t>
            </a:r>
            <a:r>
              <a:rPr sz="2800" spc="-10" dirty="0">
                <a:latin typeface="Times New Roman"/>
                <a:cs typeface="Times New Roman"/>
              </a:rPr>
              <a:t>установленном </a:t>
            </a:r>
            <a:r>
              <a:rPr sz="2800" spc="-15" dirty="0">
                <a:latin typeface="Times New Roman"/>
                <a:cs typeface="Times New Roman"/>
              </a:rPr>
              <a:t>порядке </a:t>
            </a:r>
            <a:r>
              <a:rPr sz="2800" spc="-5" dirty="0">
                <a:latin typeface="Times New Roman"/>
                <a:cs typeface="Times New Roman"/>
              </a:rPr>
              <a:t>к </a:t>
            </a:r>
            <a:r>
              <a:rPr sz="2800" spc="-20" dirty="0">
                <a:latin typeface="Times New Roman"/>
                <a:cs typeface="Times New Roman"/>
              </a:rPr>
              <a:t>государственной  итоговой </a:t>
            </a:r>
            <a:r>
              <a:rPr sz="2800" spc="-5" dirty="0">
                <a:latin typeface="Times New Roman"/>
                <a:cs typeface="Times New Roman"/>
              </a:rPr>
              <a:t>аттестации. </a:t>
            </a:r>
            <a:r>
              <a:rPr sz="2800" spc="-25" dirty="0">
                <a:latin typeface="Times New Roman"/>
                <a:cs typeface="Times New Roman"/>
              </a:rPr>
              <a:t>Руководитель  </a:t>
            </a:r>
            <a:r>
              <a:rPr sz="2800" spc="-15" dirty="0">
                <a:latin typeface="Times New Roman"/>
                <a:cs typeface="Times New Roman"/>
              </a:rPr>
              <a:t>образовательной </a:t>
            </a:r>
            <a:r>
              <a:rPr sz="2800" spc="-5" dirty="0">
                <a:latin typeface="Times New Roman"/>
                <a:cs typeface="Times New Roman"/>
              </a:rPr>
              <a:t>организации, принявший  </a:t>
            </a:r>
            <a:r>
              <a:rPr sz="2800" spc="-10" dirty="0">
                <a:latin typeface="Times New Roman"/>
                <a:cs typeface="Times New Roman"/>
              </a:rPr>
              <a:t>апелляцию, </a:t>
            </a:r>
            <a:r>
              <a:rPr sz="2800" spc="-20" dirty="0">
                <a:latin typeface="Times New Roman"/>
                <a:cs typeface="Times New Roman"/>
              </a:rPr>
              <a:t>должен </a:t>
            </a:r>
            <a:r>
              <a:rPr sz="2800" spc="-10" dirty="0">
                <a:latin typeface="Times New Roman"/>
                <a:cs typeface="Times New Roman"/>
              </a:rPr>
              <a:t>незамедлительно  </a:t>
            </a:r>
            <a:r>
              <a:rPr sz="2800" spc="-20" dirty="0">
                <a:latin typeface="Times New Roman"/>
                <a:cs typeface="Times New Roman"/>
              </a:rPr>
              <a:t>передать </a:t>
            </a:r>
            <a:r>
              <a:rPr sz="2800" spc="-10" dirty="0">
                <a:latin typeface="Times New Roman"/>
                <a:cs typeface="Times New Roman"/>
              </a:rPr>
              <a:t>ее </a:t>
            </a: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-30" dirty="0">
                <a:latin typeface="Times New Roman"/>
                <a:cs typeface="Times New Roman"/>
              </a:rPr>
              <a:t>конфликтную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комиссию.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6286" y="364136"/>
            <a:ext cx="6316345" cy="4150360"/>
          </a:xfrm>
          <a:prstGeom prst="rect">
            <a:avLst/>
          </a:prstGeom>
        </p:spPr>
        <p:txBody>
          <a:bodyPr vert="horz" wrap="square" lIns="0" tIns="275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70"/>
              </a:spcBef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Прием и 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рассмотрение</a:t>
            </a:r>
            <a:r>
              <a:rPr sz="32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апелляций</a:t>
            </a:r>
            <a:endParaRPr sz="3200">
              <a:latin typeface="Times New Roman"/>
              <a:cs typeface="Times New Roman"/>
            </a:endParaRPr>
          </a:p>
          <a:p>
            <a:pPr marL="12700" marR="194310">
              <a:lnSpc>
                <a:spcPct val="110000"/>
              </a:lnSpc>
              <a:spcBef>
                <a:spcPts val="1695"/>
              </a:spcBef>
              <a:buSzPct val="96875"/>
              <a:buFont typeface="Arial"/>
              <a:buChar char="•"/>
              <a:tabLst>
                <a:tab pos="156210" algn="l"/>
                <a:tab pos="1057275" algn="l"/>
                <a:tab pos="1958339" algn="l"/>
              </a:tabLst>
            </a:pPr>
            <a:r>
              <a:rPr sz="3200" spc="-5" dirty="0">
                <a:latin typeface="Times New Roman"/>
                <a:cs typeface="Times New Roman"/>
              </a:rPr>
              <a:t>Обучающиеся </a:t>
            </a:r>
            <a:r>
              <a:rPr sz="3200" dirty="0">
                <a:latin typeface="Times New Roman"/>
                <a:cs typeface="Times New Roman"/>
              </a:rPr>
              <a:t>и их </a:t>
            </a:r>
            <a:r>
              <a:rPr sz="3200" spc="-10" dirty="0">
                <a:latin typeface="Times New Roman"/>
                <a:cs typeface="Times New Roman"/>
              </a:rPr>
              <a:t>родители  </a:t>
            </a:r>
            <a:r>
              <a:rPr sz="3200" spc="-20" dirty="0">
                <a:latin typeface="Times New Roman"/>
                <a:cs typeface="Times New Roman"/>
              </a:rPr>
              <a:t>(законные	</a:t>
            </a:r>
            <a:r>
              <a:rPr sz="3200" dirty="0">
                <a:latin typeface="Times New Roman"/>
                <a:cs typeface="Times New Roman"/>
              </a:rPr>
              <a:t>представители)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должны  </a:t>
            </a:r>
            <a:r>
              <a:rPr sz="3200" spc="-5" dirty="0">
                <a:latin typeface="Times New Roman"/>
                <a:cs typeface="Times New Roman"/>
              </a:rPr>
              <a:t>быть	</a:t>
            </a:r>
            <a:r>
              <a:rPr sz="3200" spc="-10" dirty="0">
                <a:latin typeface="Times New Roman"/>
                <a:cs typeface="Times New Roman"/>
              </a:rPr>
              <a:t>заблаговременно  </a:t>
            </a:r>
            <a:r>
              <a:rPr sz="3200" spc="-5" dirty="0">
                <a:latin typeface="Times New Roman"/>
                <a:cs typeface="Times New Roman"/>
              </a:rPr>
              <a:t>проинформированы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</a:t>
            </a:r>
            <a:endParaRPr sz="3200">
              <a:latin typeface="Times New Roman"/>
              <a:cs typeface="Times New Roman"/>
            </a:endParaRPr>
          </a:p>
          <a:p>
            <a:pPr marL="12700" marR="939165">
              <a:lnSpc>
                <a:spcPct val="100000"/>
              </a:lnSpc>
              <a:spcBef>
                <a:spcPts val="295"/>
              </a:spcBef>
            </a:pPr>
            <a:r>
              <a:rPr sz="3200" dirty="0">
                <a:latin typeface="Times New Roman"/>
                <a:cs typeface="Times New Roman"/>
              </a:rPr>
              <a:t>времени и </a:t>
            </a:r>
            <a:r>
              <a:rPr sz="3200" spc="20" dirty="0">
                <a:latin typeface="Times New Roman"/>
                <a:cs typeface="Times New Roman"/>
              </a:rPr>
              <a:t>месте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рассмотрения  </a:t>
            </a:r>
            <a:r>
              <a:rPr sz="3200" spc="-5" dirty="0">
                <a:latin typeface="Times New Roman"/>
                <a:cs typeface="Times New Roman"/>
              </a:rPr>
              <a:t>апелляций.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2605" y="626999"/>
            <a:ext cx="62953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Прием и </a:t>
            </a:r>
            <a:r>
              <a:rPr sz="3200" spc="-10" dirty="0"/>
              <a:t>рассмотрение</a:t>
            </a:r>
            <a:r>
              <a:rPr sz="3200" spc="-110" dirty="0"/>
              <a:t> </a:t>
            </a:r>
            <a:r>
              <a:rPr sz="3200" spc="-15" dirty="0"/>
              <a:t>апелляций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00048" y="1394427"/>
            <a:ext cx="7583805" cy="2464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6959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Обучающемуся, подавшему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апелляцию,  предоставляется возможность убедиться в  том, что </a:t>
            </a:r>
            <a:r>
              <a:rPr sz="3200" spc="5" dirty="0">
                <a:latin typeface="Times New Roman"/>
                <a:cs typeface="Times New Roman"/>
              </a:rPr>
              <a:t>его </a:t>
            </a:r>
            <a:r>
              <a:rPr sz="3200" dirty="0">
                <a:latin typeface="Times New Roman"/>
                <a:cs typeface="Times New Roman"/>
              </a:rPr>
              <a:t>экзаменационная работа  проверена и оценена в соответствии с  установленными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требованиями.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5942" y="641546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B8B8B"/>
                </a:solidFill>
                <a:latin typeface="Calibri"/>
                <a:cs typeface="Calibri"/>
              </a:rPr>
              <a:t>64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2605" y="626999"/>
            <a:ext cx="62953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Прием и </a:t>
            </a:r>
            <a:r>
              <a:rPr sz="3200" spc="-10" dirty="0"/>
              <a:t>рассмотрение</a:t>
            </a:r>
            <a:r>
              <a:rPr sz="3200" spc="-110" dirty="0"/>
              <a:t> </a:t>
            </a:r>
            <a:r>
              <a:rPr sz="3200" spc="-15" dirty="0"/>
              <a:t>апелляций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01676" y="1408262"/>
            <a:ext cx="7986395" cy="3439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7086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По </a:t>
            </a:r>
            <a:r>
              <a:rPr sz="3200" spc="-30" dirty="0">
                <a:latin typeface="Times New Roman"/>
                <a:cs typeface="Times New Roman"/>
              </a:rPr>
              <a:t>результатам </a:t>
            </a:r>
            <a:r>
              <a:rPr sz="3200" dirty="0">
                <a:latin typeface="Times New Roman"/>
                <a:cs typeface="Times New Roman"/>
              </a:rPr>
              <a:t>рассмотрения </a:t>
            </a:r>
            <a:r>
              <a:rPr sz="3200" spc="-5" dirty="0">
                <a:latin typeface="Times New Roman"/>
                <a:cs typeface="Times New Roman"/>
              </a:rPr>
              <a:t>апелляции </a:t>
            </a:r>
            <a:r>
              <a:rPr sz="3200" dirty="0">
                <a:latin typeface="Times New Roman"/>
                <a:cs typeface="Times New Roman"/>
              </a:rPr>
              <a:t>о  </a:t>
            </a:r>
            <a:r>
              <a:rPr sz="3200" spc="-5" dirty="0">
                <a:latin typeface="Times New Roman"/>
                <a:cs typeface="Times New Roman"/>
              </a:rPr>
              <a:t>несогласии </a:t>
            </a:r>
            <a:r>
              <a:rPr sz="3200" dirty="0">
                <a:latin typeface="Times New Roman"/>
                <a:cs typeface="Times New Roman"/>
              </a:rPr>
              <a:t>с выставленными баллами  </a:t>
            </a:r>
            <a:r>
              <a:rPr sz="3200" spc="-25" dirty="0">
                <a:latin typeface="Times New Roman"/>
                <a:cs typeface="Times New Roman"/>
              </a:rPr>
              <a:t>конфликтная комиссия </a:t>
            </a:r>
            <a:r>
              <a:rPr sz="3200" dirty="0">
                <a:latin typeface="Times New Roman"/>
                <a:cs typeface="Times New Roman"/>
              </a:rPr>
              <a:t>принимает решение  об </a:t>
            </a:r>
            <a:r>
              <a:rPr sz="3200" spc="-5" dirty="0">
                <a:latin typeface="Times New Roman"/>
                <a:cs typeface="Times New Roman"/>
              </a:rPr>
              <a:t>отклонении апелляции </a:t>
            </a:r>
            <a:r>
              <a:rPr sz="3200" dirty="0">
                <a:latin typeface="Times New Roman"/>
                <a:cs typeface="Times New Roman"/>
              </a:rPr>
              <a:t>и </a:t>
            </a:r>
            <a:r>
              <a:rPr sz="3200" spc="-5" dirty="0">
                <a:latin typeface="Times New Roman"/>
                <a:cs typeface="Times New Roman"/>
              </a:rPr>
              <a:t>сохранении  </a:t>
            </a:r>
            <a:r>
              <a:rPr sz="3200" dirty="0">
                <a:latin typeface="Times New Roman"/>
                <a:cs typeface="Times New Roman"/>
              </a:rPr>
              <a:t>выставленных </a:t>
            </a:r>
            <a:r>
              <a:rPr sz="3200" spc="5" dirty="0">
                <a:latin typeface="Times New Roman"/>
                <a:cs typeface="Times New Roman"/>
              </a:rPr>
              <a:t>баллов </a:t>
            </a:r>
            <a:r>
              <a:rPr sz="3200" dirty="0">
                <a:latin typeface="Times New Roman"/>
                <a:cs typeface="Times New Roman"/>
              </a:rPr>
              <a:t>либо </a:t>
            </a:r>
            <a:r>
              <a:rPr sz="3200" spc="5" dirty="0">
                <a:latin typeface="Times New Roman"/>
                <a:cs typeface="Times New Roman"/>
              </a:rPr>
              <a:t>об  </a:t>
            </a:r>
            <a:r>
              <a:rPr sz="3200" spc="-20" dirty="0">
                <a:latin typeface="Times New Roman"/>
                <a:cs typeface="Times New Roman"/>
              </a:rPr>
              <a:t>удовлетворении </a:t>
            </a:r>
            <a:r>
              <a:rPr sz="3200" spc="-5" dirty="0">
                <a:latin typeface="Times New Roman"/>
                <a:cs typeface="Times New Roman"/>
              </a:rPr>
              <a:t>апелляции </a:t>
            </a:r>
            <a:r>
              <a:rPr sz="3200" dirty="0">
                <a:latin typeface="Times New Roman"/>
                <a:cs typeface="Times New Roman"/>
              </a:rPr>
              <a:t>и выставлении  </a:t>
            </a:r>
            <a:r>
              <a:rPr sz="3200" spc="-5" dirty="0">
                <a:latin typeface="Times New Roman"/>
                <a:cs typeface="Times New Roman"/>
              </a:rPr>
              <a:t>других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баллов.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5942" y="641546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B8B8B"/>
                </a:solidFill>
                <a:latin typeface="Calibri"/>
                <a:cs typeface="Calibri"/>
              </a:rPr>
              <a:t>65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259" rIns="0" bIns="0" rtlCol="0">
            <a:spAutoFit/>
          </a:bodyPr>
          <a:lstStyle/>
          <a:p>
            <a:pPr marL="924560" marR="5080" indent="2419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Утверждение, изменение </a:t>
            </a:r>
            <a:r>
              <a:rPr dirty="0"/>
              <a:t>и </a:t>
            </a:r>
            <a:r>
              <a:rPr spc="-5" dirty="0"/>
              <a:t>(или) аннулирование  результатов государственной итоговой</a:t>
            </a:r>
            <a:r>
              <a:rPr spc="10" dirty="0"/>
              <a:t> </a:t>
            </a:r>
            <a:r>
              <a:rPr spc="-5" dirty="0"/>
              <a:t>аттестации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838" y="1595227"/>
            <a:ext cx="7943850" cy="3926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75945">
              <a:lnSpc>
                <a:spcPct val="100000"/>
              </a:lnSpc>
              <a:spcBef>
                <a:spcPts val="105"/>
              </a:spcBef>
              <a:tabLst>
                <a:tab pos="2640330" algn="l"/>
              </a:tabLst>
            </a:pPr>
            <a:r>
              <a:rPr sz="3200" dirty="0">
                <a:latin typeface="Times New Roman"/>
                <a:cs typeface="Times New Roman"/>
              </a:rPr>
              <a:t>Удовлетворительные результаты  государственной итоговой аттестации по  обязательным учебным предметам являются  основанием </a:t>
            </a:r>
            <a:r>
              <a:rPr sz="3200" spc="-5" dirty="0">
                <a:latin typeface="Times New Roman"/>
                <a:cs typeface="Times New Roman"/>
              </a:rPr>
              <a:t>выдачи </a:t>
            </a:r>
            <a:r>
              <a:rPr sz="3200" dirty="0">
                <a:latin typeface="Times New Roman"/>
                <a:cs typeface="Times New Roman"/>
              </a:rPr>
              <a:t>обучающимся документа  об образовании - аттестата об </a:t>
            </a:r>
            <a:r>
              <a:rPr sz="3200" spc="5" dirty="0">
                <a:latin typeface="Times New Roman"/>
                <a:cs typeface="Times New Roman"/>
              </a:rPr>
              <a:t>основном  общем </a:t>
            </a:r>
            <a:r>
              <a:rPr sz="3200" dirty="0">
                <a:latin typeface="Times New Roman"/>
                <a:cs typeface="Times New Roman"/>
              </a:rPr>
              <a:t>образовании, образцы и порядок  </a:t>
            </a:r>
            <a:r>
              <a:rPr sz="3200" spc="-5" dirty="0">
                <a:latin typeface="Times New Roman"/>
                <a:cs typeface="Times New Roman"/>
              </a:rPr>
              <a:t>выдачи </a:t>
            </a:r>
            <a:r>
              <a:rPr sz="3200" spc="5" dirty="0">
                <a:latin typeface="Times New Roman"/>
                <a:cs typeface="Times New Roman"/>
              </a:rPr>
              <a:t>которого </a:t>
            </a:r>
            <a:r>
              <a:rPr sz="3200" dirty="0">
                <a:latin typeface="Times New Roman"/>
                <a:cs typeface="Times New Roman"/>
              </a:rPr>
              <a:t>утверждаются  Минобрнауки	России.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39150" y="6466268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B8B8B"/>
                </a:solidFill>
                <a:latin typeface="Calibri"/>
                <a:cs typeface="Calibri"/>
              </a:rPr>
              <a:t>66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57999" y="5481523"/>
            <a:ext cx="2086000" cy="1376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8855" y="200279"/>
            <a:ext cx="8056880" cy="5893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86965" marR="46228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Приказ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Министерства </a:t>
            </a:r>
            <a:r>
              <a:rPr sz="16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образования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и </a:t>
            </a:r>
            <a:r>
              <a:rPr sz="1600" b="1" spc="-20" dirty="0">
                <a:solidFill>
                  <a:srgbClr val="75005F"/>
                </a:solidFill>
                <a:latin typeface="Times New Roman"/>
                <a:cs typeface="Times New Roman"/>
              </a:rPr>
              <a:t>науки </a:t>
            </a:r>
            <a:r>
              <a:rPr sz="16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Российской  Федерации </a:t>
            </a:r>
            <a:r>
              <a:rPr sz="1600" b="1" spc="-15" dirty="0" err="1">
                <a:solidFill>
                  <a:srgbClr val="75005F"/>
                </a:solidFill>
                <a:latin typeface="Times New Roman"/>
                <a:cs typeface="Times New Roman"/>
              </a:rPr>
              <a:t>от</a:t>
            </a:r>
            <a:r>
              <a:rPr sz="1600" b="1" spc="-15" dirty="0">
                <a:solidFill>
                  <a:srgbClr val="75005F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75005F"/>
                </a:solidFill>
                <a:latin typeface="Times New Roman"/>
                <a:cs typeface="Times New Roman"/>
              </a:rPr>
              <a:t>17</a:t>
            </a:r>
            <a:r>
              <a:rPr sz="1600" b="1" spc="-5" dirty="0" smtClean="0">
                <a:solidFill>
                  <a:srgbClr val="75005F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75005F"/>
                </a:solidFill>
                <a:latin typeface="Times New Roman"/>
                <a:cs typeface="Times New Roman"/>
              </a:rPr>
              <a:t>декабря</a:t>
            </a:r>
            <a:r>
              <a:rPr sz="1600" b="1" spc="-5" dirty="0" smtClean="0">
                <a:solidFill>
                  <a:srgbClr val="75005F"/>
                </a:solidFill>
                <a:latin typeface="Times New Roman"/>
                <a:cs typeface="Times New Roman"/>
              </a:rPr>
              <a:t> </a:t>
            </a:r>
            <a:r>
              <a:rPr sz="1600" b="1" dirty="0" smtClean="0">
                <a:solidFill>
                  <a:srgbClr val="75005F"/>
                </a:solidFill>
                <a:latin typeface="Times New Roman"/>
                <a:cs typeface="Times New Roman"/>
              </a:rPr>
              <a:t>201</a:t>
            </a:r>
            <a:r>
              <a:rPr lang="ru-RU" sz="1600" b="1" dirty="0" smtClean="0">
                <a:solidFill>
                  <a:srgbClr val="75005F"/>
                </a:solidFill>
                <a:latin typeface="Times New Roman"/>
                <a:cs typeface="Times New Roman"/>
              </a:rPr>
              <a:t>8</a:t>
            </a:r>
            <a:r>
              <a:rPr sz="1600" b="1" dirty="0" smtClean="0">
                <a:solidFill>
                  <a:srgbClr val="75005F"/>
                </a:solidFill>
                <a:latin typeface="Times New Roman"/>
                <a:cs typeface="Times New Roman"/>
              </a:rPr>
              <a:t> </a:t>
            </a:r>
            <a:r>
              <a:rPr sz="1600" b="1" spc="-100" dirty="0">
                <a:solidFill>
                  <a:srgbClr val="75005F"/>
                </a:solidFill>
                <a:latin typeface="Times New Roman"/>
                <a:cs typeface="Times New Roman"/>
              </a:rPr>
              <a:t>г. </a:t>
            </a:r>
            <a:endParaRPr sz="1600" dirty="0">
              <a:latin typeface="Times New Roman"/>
              <a:cs typeface="Times New Roman"/>
            </a:endParaRPr>
          </a:p>
          <a:p>
            <a:pPr marL="2062480" marR="135890" algn="ctr">
              <a:lnSpc>
                <a:spcPct val="100000"/>
              </a:lnSpc>
            </a:pP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«О </a:t>
            </a:r>
            <a:r>
              <a:rPr sz="1600" b="1" dirty="0">
                <a:solidFill>
                  <a:srgbClr val="75005F"/>
                </a:solidFill>
                <a:latin typeface="Times New Roman"/>
                <a:cs typeface="Times New Roman"/>
              </a:rPr>
              <a:t>внесении </a:t>
            </a:r>
            <a:r>
              <a:rPr sz="16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изменения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в Порядок </a:t>
            </a:r>
            <a:r>
              <a:rPr sz="16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заполнения, </a:t>
            </a:r>
            <a:r>
              <a:rPr sz="1600" b="1" dirty="0">
                <a:solidFill>
                  <a:srgbClr val="75005F"/>
                </a:solidFill>
                <a:latin typeface="Times New Roman"/>
                <a:cs typeface="Times New Roman"/>
              </a:rPr>
              <a:t>учета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и </a:t>
            </a:r>
            <a:r>
              <a:rPr sz="1600" b="1" spc="-15" dirty="0">
                <a:solidFill>
                  <a:srgbClr val="75005F"/>
                </a:solidFill>
                <a:latin typeface="Times New Roman"/>
                <a:cs typeface="Times New Roman"/>
              </a:rPr>
              <a:t>выдачи  </a:t>
            </a:r>
            <a:r>
              <a:rPr sz="1600" b="1" spc="-20" dirty="0">
                <a:solidFill>
                  <a:srgbClr val="75005F"/>
                </a:solidFill>
                <a:latin typeface="Times New Roman"/>
                <a:cs typeface="Times New Roman"/>
              </a:rPr>
              <a:t>аттестатов </a:t>
            </a:r>
            <a:r>
              <a:rPr sz="1600" b="1" dirty="0">
                <a:solidFill>
                  <a:srgbClr val="75005F"/>
                </a:solidFill>
                <a:latin typeface="Times New Roman"/>
                <a:cs typeface="Times New Roman"/>
              </a:rPr>
              <a:t>об </a:t>
            </a:r>
            <a:r>
              <a:rPr sz="1600" b="1" spc="-15" dirty="0">
                <a:solidFill>
                  <a:srgbClr val="75005F"/>
                </a:solidFill>
                <a:latin typeface="Times New Roman"/>
                <a:cs typeface="Times New Roman"/>
              </a:rPr>
              <a:t>основном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общем и </a:t>
            </a:r>
            <a:r>
              <a:rPr sz="16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среднем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общем </a:t>
            </a:r>
            <a:r>
              <a:rPr sz="16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образовании 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и их </a:t>
            </a:r>
            <a:r>
              <a:rPr sz="1600" b="1" spc="-20" dirty="0">
                <a:solidFill>
                  <a:srgbClr val="75005F"/>
                </a:solidFill>
                <a:latin typeface="Times New Roman"/>
                <a:cs typeface="Times New Roman"/>
              </a:rPr>
              <a:t>дубликатов,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утвержденный </a:t>
            </a:r>
            <a:r>
              <a:rPr sz="1600" b="1" spc="-15" dirty="0">
                <a:solidFill>
                  <a:srgbClr val="75005F"/>
                </a:solidFill>
                <a:latin typeface="Times New Roman"/>
                <a:cs typeface="Times New Roman"/>
              </a:rPr>
              <a:t>приказом</a:t>
            </a:r>
            <a:r>
              <a:rPr sz="1600" b="1" spc="60" dirty="0">
                <a:solidFill>
                  <a:srgbClr val="7500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Министерства</a:t>
            </a:r>
            <a:endParaRPr sz="1600" dirty="0">
              <a:latin typeface="Times New Roman"/>
              <a:cs typeface="Times New Roman"/>
            </a:endParaRPr>
          </a:p>
          <a:p>
            <a:pPr marL="1931670">
              <a:lnSpc>
                <a:spcPct val="100000"/>
              </a:lnSpc>
            </a:pPr>
            <a:r>
              <a:rPr sz="16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образования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и </a:t>
            </a:r>
            <a:r>
              <a:rPr sz="1600" b="1" spc="-20" dirty="0">
                <a:solidFill>
                  <a:srgbClr val="75005F"/>
                </a:solidFill>
                <a:latin typeface="Times New Roman"/>
                <a:cs typeface="Times New Roman"/>
              </a:rPr>
              <a:t>науки </a:t>
            </a:r>
            <a:r>
              <a:rPr sz="16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Российской Федерации </a:t>
            </a:r>
            <a:r>
              <a:rPr sz="1600" b="1" spc="-15" dirty="0">
                <a:solidFill>
                  <a:srgbClr val="75005F"/>
                </a:solidFill>
                <a:latin typeface="Times New Roman"/>
                <a:cs typeface="Times New Roman"/>
              </a:rPr>
              <a:t>от </a:t>
            </a:r>
            <a:r>
              <a:rPr sz="1600" b="1" dirty="0">
                <a:solidFill>
                  <a:srgbClr val="75005F"/>
                </a:solidFill>
                <a:latin typeface="Times New Roman"/>
                <a:cs typeface="Times New Roman"/>
              </a:rPr>
              <a:t>14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февраля </a:t>
            </a:r>
            <a:r>
              <a:rPr sz="1600" b="1" dirty="0">
                <a:solidFill>
                  <a:srgbClr val="75005F"/>
                </a:solidFill>
                <a:latin typeface="Times New Roman"/>
                <a:cs typeface="Times New Roman"/>
              </a:rPr>
              <a:t>2014</a:t>
            </a:r>
            <a:r>
              <a:rPr sz="1600" b="1" spc="165" dirty="0">
                <a:solidFill>
                  <a:srgbClr val="75005F"/>
                </a:solidFill>
                <a:latin typeface="Times New Roman"/>
                <a:cs typeface="Times New Roman"/>
              </a:rPr>
              <a:t> </a:t>
            </a:r>
            <a:r>
              <a:rPr sz="1600" b="1" spc="-100" dirty="0">
                <a:solidFill>
                  <a:srgbClr val="75005F"/>
                </a:solidFill>
                <a:latin typeface="Times New Roman"/>
                <a:cs typeface="Times New Roman"/>
              </a:rPr>
              <a:t>г.</a:t>
            </a:r>
            <a:endParaRPr sz="1600" dirty="0">
              <a:latin typeface="Times New Roman"/>
              <a:cs typeface="Times New Roman"/>
            </a:endParaRPr>
          </a:p>
          <a:p>
            <a:pPr marL="1917064" algn="ctr">
              <a:lnSpc>
                <a:spcPct val="100000"/>
              </a:lnSpc>
            </a:pP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№ </a:t>
            </a:r>
            <a:r>
              <a:rPr sz="1600" b="1" spc="-30" dirty="0">
                <a:solidFill>
                  <a:srgbClr val="75005F"/>
                </a:solidFill>
                <a:latin typeface="Times New Roman"/>
                <a:cs typeface="Times New Roman"/>
              </a:rPr>
              <a:t>115</a:t>
            </a:r>
            <a:r>
              <a:rPr sz="1600" b="1" spc="-15" dirty="0">
                <a:solidFill>
                  <a:srgbClr val="7500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»</a:t>
            </a:r>
            <a:endParaRPr sz="1600" dirty="0">
              <a:latin typeface="Times New Roman"/>
              <a:cs typeface="Times New Roman"/>
            </a:endParaRPr>
          </a:p>
          <a:p>
            <a:pPr marL="12700" marR="34925">
              <a:lnSpc>
                <a:spcPct val="100000"/>
              </a:lnSpc>
              <a:spcBef>
                <a:spcPts val="965"/>
              </a:spcBef>
              <a:buSzPct val="96153"/>
              <a:buFont typeface="Wingdings"/>
              <a:buChar char=""/>
              <a:tabLst>
                <a:tab pos="276225" algn="l"/>
                <a:tab pos="6827520" algn="l"/>
              </a:tabLst>
            </a:pPr>
            <a:r>
              <a:rPr sz="2600" spc="-15" dirty="0">
                <a:latin typeface="Times New Roman"/>
                <a:cs typeface="Times New Roman"/>
              </a:rPr>
              <a:t>Итоговые </a:t>
            </a:r>
            <a:r>
              <a:rPr sz="2600" spc="-10" dirty="0">
                <a:latin typeface="Times New Roman"/>
                <a:cs typeface="Times New Roman"/>
              </a:rPr>
              <a:t>отметки </a:t>
            </a:r>
            <a:r>
              <a:rPr sz="2600" dirty="0">
                <a:latin typeface="Times New Roman"/>
                <a:cs typeface="Times New Roman"/>
              </a:rPr>
              <a:t>за 9 </a:t>
            </a:r>
            <a:r>
              <a:rPr sz="2600" spc="-5" dirty="0">
                <a:latin typeface="Times New Roman"/>
                <a:cs typeface="Times New Roman"/>
              </a:rPr>
              <a:t>класс по </a:t>
            </a:r>
            <a:r>
              <a:rPr sz="2600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русскому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языку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  </a:t>
            </a:r>
            <a:r>
              <a:rPr sz="2600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математике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 </a:t>
            </a:r>
            <a:r>
              <a:rPr sz="2600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двум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учебным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предметам</a:t>
            </a:r>
            <a:r>
              <a:rPr sz="2600" spc="-5" dirty="0">
                <a:latin typeface="Times New Roman"/>
                <a:cs typeface="Times New Roman"/>
              </a:rPr>
              <a:t>,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сдаваемым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 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выбору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обучающегося, </a:t>
            </a:r>
            <a:r>
              <a:rPr sz="2600" spc="-5" dirty="0">
                <a:latin typeface="Times New Roman"/>
                <a:cs typeface="Times New Roman"/>
              </a:rPr>
              <a:t>определяются </a:t>
            </a:r>
            <a:r>
              <a:rPr sz="2600" spc="-15" dirty="0">
                <a:latin typeface="Times New Roman"/>
                <a:cs typeface="Times New Roman"/>
              </a:rPr>
              <a:t>как </a:t>
            </a:r>
            <a:r>
              <a:rPr sz="26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среднее  </a:t>
            </a:r>
            <a:r>
              <a:rPr sz="2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арифметическое </a:t>
            </a:r>
            <a:r>
              <a:rPr sz="2600" spc="-20" dirty="0">
                <a:latin typeface="Times New Roman"/>
                <a:cs typeface="Times New Roman"/>
              </a:rPr>
              <a:t>годовой </a:t>
            </a:r>
            <a:r>
              <a:rPr sz="2600" dirty="0">
                <a:latin typeface="Times New Roman"/>
                <a:cs typeface="Times New Roman"/>
              </a:rPr>
              <a:t>и </a:t>
            </a:r>
            <a:r>
              <a:rPr sz="2600" spc="-5" dirty="0">
                <a:latin typeface="Times New Roman"/>
                <a:cs typeface="Times New Roman"/>
              </a:rPr>
              <a:t>экзаменационной </a:t>
            </a:r>
            <a:r>
              <a:rPr sz="2600" spc="-10" dirty="0">
                <a:latin typeface="Times New Roman"/>
                <a:cs typeface="Times New Roman"/>
              </a:rPr>
              <a:t>отметок  в</a:t>
            </a:r>
            <a:r>
              <a:rPr sz="2600" dirty="0">
                <a:latin typeface="Times New Roman"/>
                <a:cs typeface="Times New Roman"/>
              </a:rPr>
              <a:t>ы</a:t>
            </a:r>
            <a:r>
              <a:rPr sz="2600" spc="-5" dirty="0">
                <a:latin typeface="Times New Roman"/>
                <a:cs typeface="Times New Roman"/>
              </a:rPr>
              <a:t>п</a:t>
            </a:r>
            <a:r>
              <a:rPr sz="2600" spc="30" dirty="0">
                <a:latin typeface="Times New Roman"/>
                <a:cs typeface="Times New Roman"/>
              </a:rPr>
              <a:t>у</a:t>
            </a:r>
            <a:r>
              <a:rPr sz="2600" spc="-5" dirty="0">
                <a:latin typeface="Times New Roman"/>
                <a:cs typeface="Times New Roman"/>
              </a:rPr>
              <a:t>скн</a:t>
            </a:r>
            <a:r>
              <a:rPr sz="2600" spc="-15" dirty="0">
                <a:latin typeface="Times New Roman"/>
                <a:cs typeface="Times New Roman"/>
              </a:rPr>
              <a:t>и</a:t>
            </a:r>
            <a:r>
              <a:rPr sz="2600" spc="-45" dirty="0">
                <a:latin typeface="Times New Roman"/>
                <a:cs typeface="Times New Roman"/>
              </a:rPr>
              <a:t>к</a:t>
            </a:r>
            <a:r>
              <a:rPr sz="2600" dirty="0">
                <a:latin typeface="Times New Roman"/>
                <a:cs typeface="Times New Roman"/>
              </a:rPr>
              <a:t>а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и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в</a:t>
            </a:r>
            <a:r>
              <a:rPr sz="2600" dirty="0">
                <a:latin typeface="Times New Roman"/>
                <a:cs typeface="Times New Roman"/>
              </a:rPr>
              <a:t>ы</a:t>
            </a:r>
            <a:r>
              <a:rPr sz="2600" spc="-5" dirty="0">
                <a:latin typeface="Times New Roman"/>
                <a:cs typeface="Times New Roman"/>
              </a:rPr>
              <a:t>с</a:t>
            </a:r>
            <a:r>
              <a:rPr sz="2600" spc="35" dirty="0">
                <a:latin typeface="Times New Roman"/>
                <a:cs typeface="Times New Roman"/>
              </a:rPr>
              <a:t>т</a:t>
            </a:r>
            <a:r>
              <a:rPr sz="2600" spc="-5" dirty="0">
                <a:latin typeface="Times New Roman"/>
                <a:cs typeface="Times New Roman"/>
              </a:rPr>
              <a:t>а</a:t>
            </a:r>
            <a:r>
              <a:rPr sz="2600" spc="-45" dirty="0">
                <a:latin typeface="Times New Roman"/>
                <a:cs typeface="Times New Roman"/>
              </a:rPr>
              <a:t>в</a:t>
            </a:r>
            <a:r>
              <a:rPr sz="2600" spc="-5" dirty="0">
                <a:latin typeface="Times New Roman"/>
                <a:cs typeface="Times New Roman"/>
              </a:rPr>
              <a:t>л</a:t>
            </a:r>
            <a:r>
              <a:rPr sz="2600" dirty="0">
                <a:latin typeface="Times New Roman"/>
                <a:cs typeface="Times New Roman"/>
              </a:rPr>
              <a:t>я</a:t>
            </a:r>
            <a:r>
              <a:rPr sz="2600" spc="-40" dirty="0">
                <a:latin typeface="Times New Roman"/>
                <a:cs typeface="Times New Roman"/>
              </a:rPr>
              <a:t>ю</a:t>
            </a:r>
            <a:r>
              <a:rPr sz="2600" spc="35" dirty="0">
                <a:latin typeface="Times New Roman"/>
                <a:cs typeface="Times New Roman"/>
              </a:rPr>
              <a:t>т</a:t>
            </a:r>
            <a:r>
              <a:rPr sz="2600" spc="-5" dirty="0">
                <a:latin typeface="Times New Roman"/>
                <a:cs typeface="Times New Roman"/>
              </a:rPr>
              <a:t>с</a:t>
            </a:r>
            <a:r>
              <a:rPr sz="2600" dirty="0">
                <a:latin typeface="Times New Roman"/>
                <a:cs typeface="Times New Roman"/>
              </a:rPr>
              <a:t>я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в </a:t>
            </a:r>
            <a:r>
              <a:rPr sz="2600" spc="-80" dirty="0">
                <a:latin typeface="Times New Roman"/>
                <a:cs typeface="Times New Roman"/>
              </a:rPr>
              <a:t>а</a:t>
            </a:r>
            <a:r>
              <a:rPr sz="2600" dirty="0">
                <a:latin typeface="Times New Roman"/>
                <a:cs typeface="Times New Roman"/>
              </a:rPr>
              <a:t>тт</a:t>
            </a:r>
            <a:r>
              <a:rPr sz="2600" spc="55" dirty="0">
                <a:latin typeface="Times New Roman"/>
                <a:cs typeface="Times New Roman"/>
              </a:rPr>
              <a:t>е</a:t>
            </a:r>
            <a:r>
              <a:rPr sz="2600" spc="-5" dirty="0">
                <a:latin typeface="Times New Roman"/>
                <a:cs typeface="Times New Roman"/>
              </a:rPr>
              <a:t>с</a:t>
            </a:r>
            <a:r>
              <a:rPr sz="2600" spc="35" dirty="0">
                <a:latin typeface="Times New Roman"/>
                <a:cs typeface="Times New Roman"/>
              </a:rPr>
              <a:t>т</a:t>
            </a:r>
            <a:r>
              <a:rPr sz="2600" spc="-80" dirty="0">
                <a:latin typeface="Times New Roman"/>
                <a:cs typeface="Times New Roman"/>
              </a:rPr>
              <a:t>а</a:t>
            </a:r>
            <a:r>
              <a:rPr sz="2600" dirty="0">
                <a:latin typeface="Times New Roman"/>
                <a:cs typeface="Times New Roman"/>
              </a:rPr>
              <a:t>т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цел</a:t>
            </a:r>
            <a:r>
              <a:rPr sz="2600" dirty="0">
                <a:latin typeface="Times New Roman"/>
                <a:cs typeface="Times New Roman"/>
              </a:rPr>
              <a:t>ы</a:t>
            </a:r>
            <a:r>
              <a:rPr sz="2600" spc="-5" dirty="0">
                <a:latin typeface="Times New Roman"/>
                <a:cs typeface="Times New Roman"/>
              </a:rPr>
              <a:t>м</a:t>
            </a:r>
            <a:r>
              <a:rPr sz="2600" dirty="0">
                <a:latin typeface="Times New Roman"/>
                <a:cs typeface="Times New Roman"/>
              </a:rPr>
              <a:t>и	</a:t>
            </a:r>
            <a:r>
              <a:rPr sz="2600" spc="-5" dirty="0">
                <a:latin typeface="Times New Roman"/>
                <a:cs typeface="Times New Roman"/>
              </a:rPr>
              <a:t>ч</a:t>
            </a:r>
            <a:r>
              <a:rPr sz="2600" dirty="0">
                <a:latin typeface="Times New Roman"/>
                <a:cs typeface="Times New Roman"/>
              </a:rPr>
              <a:t>и</a:t>
            </a:r>
            <a:r>
              <a:rPr sz="2600" spc="-5" dirty="0">
                <a:latin typeface="Times New Roman"/>
                <a:cs typeface="Times New Roman"/>
              </a:rPr>
              <a:t>сл</a:t>
            </a:r>
            <a:r>
              <a:rPr sz="2600" spc="-10" dirty="0">
                <a:latin typeface="Times New Roman"/>
                <a:cs typeface="Times New Roman"/>
              </a:rPr>
              <a:t>а</a:t>
            </a:r>
            <a:r>
              <a:rPr sz="2600" spc="-5" dirty="0">
                <a:latin typeface="Times New Roman"/>
                <a:cs typeface="Times New Roman"/>
              </a:rPr>
              <a:t>м</a:t>
            </a:r>
            <a:r>
              <a:rPr sz="2600" dirty="0">
                <a:latin typeface="Times New Roman"/>
                <a:cs typeface="Times New Roman"/>
              </a:rPr>
              <a:t>и  в </a:t>
            </a:r>
            <a:r>
              <a:rPr sz="2600" spc="-5" dirty="0">
                <a:latin typeface="Times New Roman"/>
                <a:cs typeface="Times New Roman"/>
              </a:rPr>
              <a:t>соответствии </a:t>
            </a:r>
            <a:r>
              <a:rPr sz="2600" dirty="0">
                <a:latin typeface="Times New Roman"/>
                <a:cs typeface="Times New Roman"/>
              </a:rPr>
              <a:t>с </a:t>
            </a:r>
            <a:r>
              <a:rPr sz="2600" b="1" dirty="0">
                <a:solidFill>
                  <a:srgbClr val="75005F"/>
                </a:solidFill>
                <a:latin typeface="Times New Roman"/>
                <a:cs typeface="Times New Roman"/>
              </a:rPr>
              <a:t>правилами </a:t>
            </a:r>
            <a:r>
              <a:rPr sz="2600" spc="-25" dirty="0">
                <a:latin typeface="Times New Roman"/>
                <a:cs typeface="Times New Roman"/>
              </a:rPr>
              <a:t>математического  </a:t>
            </a:r>
            <a:r>
              <a:rPr sz="2600" spc="-20" dirty="0">
                <a:latin typeface="Times New Roman"/>
                <a:cs typeface="Times New Roman"/>
              </a:rPr>
              <a:t>округления.</a:t>
            </a:r>
            <a:endParaRPr sz="2600" dirty="0">
              <a:latin typeface="Times New Roman"/>
              <a:cs typeface="Times New Roman"/>
            </a:endParaRPr>
          </a:p>
          <a:p>
            <a:pPr marL="12700" marR="560705">
              <a:lnSpc>
                <a:spcPct val="100000"/>
              </a:lnSpc>
              <a:spcBef>
                <a:spcPts val="600"/>
              </a:spcBef>
              <a:buSzPct val="96153"/>
              <a:buFont typeface="Wingdings"/>
              <a:buChar char=""/>
              <a:tabLst>
                <a:tab pos="276225" algn="l"/>
              </a:tabLst>
            </a:pPr>
            <a:r>
              <a:rPr sz="2600" spc="-15" dirty="0">
                <a:latin typeface="Times New Roman"/>
                <a:cs typeface="Times New Roman"/>
              </a:rPr>
              <a:t>Итоговые </a:t>
            </a:r>
            <a:r>
              <a:rPr sz="2600" spc="-10" dirty="0">
                <a:latin typeface="Times New Roman"/>
                <a:cs typeface="Times New Roman"/>
              </a:rPr>
              <a:t>отметки </a:t>
            </a:r>
            <a:r>
              <a:rPr sz="2600" dirty="0">
                <a:latin typeface="Times New Roman"/>
                <a:cs typeface="Times New Roman"/>
              </a:rPr>
              <a:t>за 9 </a:t>
            </a:r>
            <a:r>
              <a:rPr sz="2600" spc="-5" dirty="0">
                <a:latin typeface="Times New Roman"/>
                <a:cs typeface="Times New Roman"/>
              </a:rPr>
              <a:t>класс по </a:t>
            </a:r>
            <a:r>
              <a:rPr sz="2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другим </a:t>
            </a:r>
            <a:r>
              <a:rPr sz="2600" dirty="0">
                <a:latin typeface="Times New Roman"/>
                <a:cs typeface="Times New Roman"/>
              </a:rPr>
              <a:t>учебным  </a:t>
            </a:r>
            <a:r>
              <a:rPr sz="2600" spc="-5" dirty="0">
                <a:latin typeface="Times New Roman"/>
                <a:cs typeface="Times New Roman"/>
              </a:rPr>
              <a:t>предметам выставляются на </a:t>
            </a:r>
            <a:r>
              <a:rPr sz="2600" spc="5" dirty="0">
                <a:latin typeface="Times New Roman"/>
                <a:cs typeface="Times New Roman"/>
              </a:rPr>
              <a:t>основе </a:t>
            </a:r>
            <a:r>
              <a:rPr sz="2600" b="1" spc="-30" dirty="0">
                <a:solidFill>
                  <a:srgbClr val="75005F"/>
                </a:solidFill>
                <a:latin typeface="Times New Roman"/>
                <a:cs typeface="Times New Roman"/>
              </a:rPr>
              <a:t>годовой </a:t>
            </a:r>
            <a:r>
              <a:rPr sz="2600" spc="-10" dirty="0">
                <a:latin typeface="Times New Roman"/>
                <a:cs typeface="Times New Roman"/>
              </a:rPr>
              <a:t>отметки  </a:t>
            </a:r>
            <a:r>
              <a:rPr sz="2600" spc="-5" dirty="0">
                <a:latin typeface="Times New Roman"/>
                <a:cs typeface="Times New Roman"/>
              </a:rPr>
              <a:t>выпускника </a:t>
            </a:r>
            <a:r>
              <a:rPr sz="2600" dirty="0">
                <a:latin typeface="Times New Roman"/>
                <a:cs typeface="Times New Roman"/>
              </a:rPr>
              <a:t>за 9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класс.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39150" y="6466268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B8B8B"/>
                </a:solidFill>
                <a:latin typeface="Calibri"/>
                <a:cs typeface="Calibri"/>
              </a:rPr>
              <a:t>67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94523" y="5794260"/>
            <a:ext cx="1749475" cy="1063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2" y="119519"/>
            <a:ext cx="1523987" cy="657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7826" y="260095"/>
            <a:ext cx="588645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007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75005F"/>
                </a:solidFill>
              </a:rPr>
              <a:t>Приказ </a:t>
            </a:r>
            <a:r>
              <a:rPr sz="2000" spc="-5" dirty="0">
                <a:solidFill>
                  <a:srgbClr val="75005F"/>
                </a:solidFill>
              </a:rPr>
              <a:t>Министерства </a:t>
            </a:r>
            <a:r>
              <a:rPr sz="2000" dirty="0">
                <a:solidFill>
                  <a:srgbClr val="75005F"/>
                </a:solidFill>
              </a:rPr>
              <a:t>образования и </a:t>
            </a:r>
            <a:r>
              <a:rPr sz="2000" spc="5" dirty="0">
                <a:solidFill>
                  <a:srgbClr val="75005F"/>
                </a:solidFill>
              </a:rPr>
              <a:t>науки  </a:t>
            </a:r>
            <a:r>
              <a:rPr sz="2000" dirty="0">
                <a:solidFill>
                  <a:srgbClr val="75005F"/>
                </a:solidFill>
              </a:rPr>
              <a:t>Российской </a:t>
            </a:r>
            <a:r>
              <a:rPr sz="2000" spc="-5" dirty="0">
                <a:solidFill>
                  <a:srgbClr val="75005F"/>
                </a:solidFill>
              </a:rPr>
              <a:t>Федерации </a:t>
            </a:r>
            <a:r>
              <a:rPr sz="2000" dirty="0">
                <a:solidFill>
                  <a:srgbClr val="75005F"/>
                </a:solidFill>
              </a:rPr>
              <a:t>от 14 </a:t>
            </a:r>
            <a:r>
              <a:rPr sz="2000" spc="-5" dirty="0">
                <a:solidFill>
                  <a:srgbClr val="75005F"/>
                </a:solidFill>
              </a:rPr>
              <a:t>февраля </a:t>
            </a:r>
            <a:r>
              <a:rPr sz="2000" spc="5" dirty="0">
                <a:solidFill>
                  <a:srgbClr val="75005F"/>
                </a:solidFill>
              </a:rPr>
              <a:t>2014 </a:t>
            </a:r>
            <a:r>
              <a:rPr sz="2000" dirty="0">
                <a:solidFill>
                  <a:srgbClr val="75005F"/>
                </a:solidFill>
              </a:rPr>
              <a:t>г.</a:t>
            </a:r>
            <a:r>
              <a:rPr sz="2000" spc="-135" dirty="0">
                <a:solidFill>
                  <a:srgbClr val="75005F"/>
                </a:solidFill>
              </a:rPr>
              <a:t> </a:t>
            </a:r>
            <a:r>
              <a:rPr sz="2000" spc="5" dirty="0">
                <a:solidFill>
                  <a:srgbClr val="75005F"/>
                </a:solidFill>
              </a:rPr>
              <a:t>№115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527812" y="980862"/>
            <a:ext cx="8028305" cy="4777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75005F"/>
                </a:solidFill>
                <a:latin typeface="Times New Roman"/>
                <a:cs typeface="Times New Roman"/>
              </a:rPr>
              <a:t>«Об </a:t>
            </a:r>
            <a:r>
              <a:rPr sz="20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утверждении Порядка заполнения, </a:t>
            </a:r>
            <a:r>
              <a:rPr sz="2000" b="1" spc="5" dirty="0">
                <a:solidFill>
                  <a:srgbClr val="75005F"/>
                </a:solidFill>
                <a:latin typeface="Times New Roman"/>
                <a:cs typeface="Times New Roman"/>
              </a:rPr>
              <a:t>учета </a:t>
            </a:r>
            <a:r>
              <a:rPr sz="2000" b="1" dirty="0">
                <a:solidFill>
                  <a:srgbClr val="75005F"/>
                </a:solidFill>
                <a:latin typeface="Times New Roman"/>
                <a:cs typeface="Times New Roman"/>
              </a:rPr>
              <a:t>и </a:t>
            </a:r>
            <a:r>
              <a:rPr sz="2000" b="1" spc="-20" dirty="0">
                <a:solidFill>
                  <a:srgbClr val="75005F"/>
                </a:solidFill>
                <a:latin typeface="Times New Roman"/>
                <a:cs typeface="Times New Roman"/>
              </a:rPr>
              <a:t>выдачи аттестатов </a:t>
            </a:r>
            <a:r>
              <a:rPr sz="2000" b="1" dirty="0">
                <a:solidFill>
                  <a:srgbClr val="75005F"/>
                </a:solidFill>
                <a:latin typeface="Times New Roman"/>
                <a:cs typeface="Times New Roman"/>
              </a:rPr>
              <a:t>об  </a:t>
            </a:r>
            <a:r>
              <a:rPr sz="20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основном </a:t>
            </a:r>
            <a:r>
              <a:rPr sz="2000" b="1" dirty="0">
                <a:solidFill>
                  <a:srgbClr val="75005F"/>
                </a:solidFill>
                <a:latin typeface="Times New Roman"/>
                <a:cs typeface="Times New Roman"/>
              </a:rPr>
              <a:t>общем и </a:t>
            </a:r>
            <a:r>
              <a:rPr sz="20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среднем </a:t>
            </a:r>
            <a:r>
              <a:rPr sz="2000" b="1" dirty="0">
                <a:solidFill>
                  <a:srgbClr val="75005F"/>
                </a:solidFill>
                <a:latin typeface="Times New Roman"/>
                <a:cs typeface="Times New Roman"/>
              </a:rPr>
              <a:t>общем</a:t>
            </a:r>
            <a:r>
              <a:rPr sz="2000" b="1" spc="-114" dirty="0">
                <a:solidFill>
                  <a:srgbClr val="7500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образовании</a:t>
            </a:r>
            <a:endParaRPr sz="2000">
              <a:latin typeface="Times New Roman"/>
              <a:cs typeface="Times New Roman"/>
            </a:endParaRPr>
          </a:p>
          <a:p>
            <a:pPr marL="13335" algn="ctr">
              <a:lnSpc>
                <a:spcPts val="2385"/>
              </a:lnSpc>
            </a:pPr>
            <a:r>
              <a:rPr sz="2000" b="1" dirty="0">
                <a:solidFill>
                  <a:srgbClr val="75005F"/>
                </a:solidFill>
                <a:latin typeface="Times New Roman"/>
                <a:cs typeface="Times New Roman"/>
              </a:rPr>
              <a:t>и </a:t>
            </a:r>
            <a:r>
              <a:rPr sz="20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их</a:t>
            </a:r>
            <a:r>
              <a:rPr sz="2000" b="1" spc="-35" dirty="0">
                <a:solidFill>
                  <a:srgbClr val="75005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75005F"/>
                </a:solidFill>
                <a:latin typeface="Times New Roman"/>
                <a:cs typeface="Times New Roman"/>
              </a:rPr>
              <a:t>дубликатов»</a:t>
            </a:r>
            <a:endParaRPr sz="2000">
              <a:latin typeface="Times New Roman"/>
              <a:cs typeface="Times New Roman"/>
            </a:endParaRPr>
          </a:p>
          <a:p>
            <a:pPr marL="12700" marR="153670">
              <a:lnSpc>
                <a:spcPts val="3360"/>
              </a:lnSpc>
              <a:spcBef>
                <a:spcPts val="9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20" dirty="0">
                <a:latin typeface="Times New Roman"/>
                <a:cs typeface="Times New Roman"/>
              </a:rPr>
              <a:t>Аттестат </a:t>
            </a:r>
            <a:r>
              <a:rPr sz="2800" dirty="0">
                <a:latin typeface="Times New Roman"/>
                <a:cs typeface="Times New Roman"/>
              </a:rPr>
              <a:t>об основном </a:t>
            </a:r>
            <a:r>
              <a:rPr sz="2800" spc="-5" dirty="0">
                <a:latin typeface="Times New Roman"/>
                <a:cs typeface="Times New Roman"/>
              </a:rPr>
              <a:t>общем </a:t>
            </a:r>
            <a:r>
              <a:rPr sz="2800" spc="-10" dirty="0">
                <a:latin typeface="Times New Roman"/>
                <a:cs typeface="Times New Roman"/>
              </a:rPr>
              <a:t>образовании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  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отличием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-15" dirty="0">
                <a:latin typeface="Times New Roman"/>
                <a:cs typeface="Times New Roman"/>
              </a:rPr>
              <a:t>приложение </a:t>
            </a:r>
            <a:r>
              <a:rPr sz="2800" spc="-5" dirty="0">
                <a:latin typeface="Times New Roman"/>
                <a:cs typeface="Times New Roman"/>
              </a:rPr>
              <a:t>к </a:t>
            </a:r>
            <a:r>
              <a:rPr sz="2800" spc="-10" dirty="0">
                <a:latin typeface="Times New Roman"/>
                <a:cs typeface="Times New Roman"/>
              </a:rPr>
              <a:t>нему выдаются  выпускникам </a:t>
            </a:r>
            <a:r>
              <a:rPr sz="2800" spc="-5" dirty="0">
                <a:latin typeface="Times New Roman"/>
                <a:cs typeface="Times New Roman"/>
              </a:rPr>
              <a:t>9 класса, </a:t>
            </a:r>
            <a:r>
              <a:rPr sz="2800" spc="-10" dirty="0">
                <a:latin typeface="Times New Roman"/>
                <a:cs typeface="Times New Roman"/>
              </a:rPr>
              <a:t>завершившим </a:t>
            </a:r>
            <a:r>
              <a:rPr sz="2800" spc="-20" dirty="0">
                <a:latin typeface="Times New Roman"/>
                <a:cs typeface="Times New Roman"/>
              </a:rPr>
              <a:t>обучение </a:t>
            </a:r>
            <a:r>
              <a:rPr sz="2800" spc="-5" dirty="0">
                <a:latin typeface="Times New Roman"/>
                <a:cs typeface="Times New Roman"/>
              </a:rPr>
              <a:t>по  </a:t>
            </a:r>
            <a:r>
              <a:rPr sz="2800" spc="-15" dirty="0">
                <a:latin typeface="Times New Roman"/>
                <a:cs typeface="Times New Roman"/>
              </a:rPr>
              <a:t>образовательным </a:t>
            </a:r>
            <a:r>
              <a:rPr sz="2800" spc="-10" dirty="0">
                <a:latin typeface="Times New Roman"/>
                <a:cs typeface="Times New Roman"/>
              </a:rPr>
              <a:t>программам </a:t>
            </a:r>
            <a:r>
              <a:rPr sz="2800" spc="-5" dirty="0">
                <a:latin typeface="Times New Roman"/>
                <a:cs typeface="Times New Roman"/>
              </a:rPr>
              <a:t>основного </a:t>
            </a:r>
            <a:r>
              <a:rPr sz="2800" spc="-20" dirty="0">
                <a:latin typeface="Times New Roman"/>
                <a:cs typeface="Times New Roman"/>
              </a:rPr>
              <a:t>общего  </a:t>
            </a:r>
            <a:r>
              <a:rPr sz="2800" spc="-10" dirty="0">
                <a:latin typeface="Times New Roman"/>
                <a:cs typeface="Times New Roman"/>
              </a:rPr>
              <a:t>образования, успешно прошедшим  </a:t>
            </a:r>
            <a:r>
              <a:rPr sz="2800" spc="-20" dirty="0">
                <a:latin typeface="Times New Roman"/>
                <a:cs typeface="Times New Roman"/>
              </a:rPr>
              <a:t>государственную </a:t>
            </a:r>
            <a:r>
              <a:rPr sz="2800" spc="-30" dirty="0">
                <a:latin typeface="Times New Roman"/>
                <a:cs typeface="Times New Roman"/>
              </a:rPr>
              <a:t>итоговую </a:t>
            </a:r>
            <a:r>
              <a:rPr sz="2800" spc="-5" dirty="0">
                <a:latin typeface="Times New Roman"/>
                <a:cs typeface="Times New Roman"/>
              </a:rPr>
              <a:t>аттестацию и </a:t>
            </a:r>
            <a:r>
              <a:rPr sz="2800" spc="-10" dirty="0">
                <a:latin typeface="Times New Roman"/>
                <a:cs typeface="Times New Roman"/>
              </a:rPr>
              <a:t>имеющим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итоговые </a:t>
            </a:r>
            <a:r>
              <a:rPr sz="2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отметки </a:t>
            </a:r>
            <a:r>
              <a:rPr sz="2800" spc="-15" dirty="0">
                <a:latin typeface="Times New Roman"/>
                <a:cs typeface="Times New Roman"/>
              </a:rPr>
              <a:t>"отлично" </a:t>
            </a:r>
            <a:r>
              <a:rPr sz="2800" spc="-5" dirty="0">
                <a:latin typeface="Times New Roman"/>
                <a:cs typeface="Times New Roman"/>
              </a:rPr>
              <a:t>по всем учебным  предметам </a:t>
            </a:r>
            <a:r>
              <a:rPr sz="2800" spc="-15" dirty="0">
                <a:latin typeface="Times New Roman"/>
                <a:cs typeface="Times New Roman"/>
              </a:rPr>
              <a:t>учебного </a:t>
            </a:r>
            <a:r>
              <a:rPr sz="2800" spc="-10" dirty="0">
                <a:latin typeface="Times New Roman"/>
                <a:cs typeface="Times New Roman"/>
              </a:rPr>
              <a:t>плана, </a:t>
            </a:r>
            <a:r>
              <a:rPr sz="2800" spc="-15" dirty="0">
                <a:latin typeface="Times New Roman"/>
                <a:cs typeface="Times New Roman"/>
              </a:rPr>
              <a:t>изучавшимся </a:t>
            </a:r>
            <a:r>
              <a:rPr sz="2800" spc="-5" dirty="0">
                <a:latin typeface="Times New Roman"/>
                <a:cs typeface="Times New Roman"/>
              </a:rPr>
              <a:t>на уровне  основного </a:t>
            </a:r>
            <a:r>
              <a:rPr sz="2800" spc="-20" dirty="0">
                <a:latin typeface="Times New Roman"/>
                <a:cs typeface="Times New Roman"/>
              </a:rPr>
              <a:t>общего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образования.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39150" y="6466268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B8B8B"/>
                </a:solidFill>
                <a:latin typeface="Calibri"/>
                <a:cs typeface="Calibri"/>
              </a:rPr>
              <a:t>68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57999" y="5481523"/>
            <a:ext cx="2086000" cy="1376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32" y="119519"/>
            <a:ext cx="1523987" cy="657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28" y="2929623"/>
            <a:ext cx="2894011" cy="1096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93591" y="2346753"/>
            <a:ext cx="496570" cy="450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95"/>
              </a:lnSpc>
            </a:pPr>
            <a:r>
              <a:rPr sz="3200" b="1" spc="-10" dirty="0">
                <a:latin typeface="Times New Roman"/>
                <a:cs typeface="Times New Roman"/>
              </a:rPr>
              <a:t>h</a:t>
            </a:r>
            <a:r>
              <a:rPr sz="3200" b="1" dirty="0">
                <a:latin typeface="Times New Roman"/>
                <a:cs typeface="Times New Roman"/>
              </a:rPr>
              <a:t>tt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0890" y="171386"/>
            <a:ext cx="5410709" cy="5735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2215" marR="640715" indent="-1200150">
              <a:lnSpc>
                <a:spcPct val="100000"/>
              </a:lnSpc>
              <a:spcBef>
                <a:spcPts val="100"/>
              </a:spcBef>
              <a:tabLst>
                <a:tab pos="2226945" algn="l"/>
              </a:tabLst>
            </a:pPr>
            <a:r>
              <a:rPr sz="3200" b="1" spc="-5" dirty="0">
                <a:solidFill>
                  <a:srgbClr val="240AE4"/>
                </a:solidFill>
                <a:latin typeface="Times New Roman"/>
                <a:cs typeface="Times New Roman"/>
              </a:rPr>
              <a:t>Информацию </a:t>
            </a:r>
            <a:r>
              <a:rPr sz="3200" b="1" dirty="0">
                <a:solidFill>
                  <a:srgbClr val="240AE4"/>
                </a:solidFill>
                <a:latin typeface="Times New Roman"/>
                <a:cs typeface="Times New Roman"/>
              </a:rPr>
              <a:t>по</a:t>
            </a:r>
            <a:r>
              <a:rPr sz="3200" b="1" spc="-125" dirty="0">
                <a:solidFill>
                  <a:srgbClr val="240AE4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240AE4"/>
                </a:solidFill>
                <a:latin typeface="Times New Roman"/>
                <a:cs typeface="Times New Roman"/>
              </a:rPr>
              <a:t>ГИА  </a:t>
            </a:r>
            <a:r>
              <a:rPr sz="3200" b="1" spc="5" dirty="0" smtClean="0">
                <a:solidFill>
                  <a:srgbClr val="240AE4"/>
                </a:solidFill>
                <a:latin typeface="Times New Roman"/>
                <a:cs typeface="Times New Roman"/>
              </a:rPr>
              <a:t>20</a:t>
            </a:r>
            <a:r>
              <a:rPr lang="ru-RU" sz="3200" b="1" spc="5" dirty="0" smtClean="0">
                <a:solidFill>
                  <a:srgbClr val="240AE4"/>
                </a:solidFill>
                <a:latin typeface="Times New Roman"/>
                <a:cs typeface="Times New Roman"/>
              </a:rPr>
              <a:t>20</a:t>
            </a:r>
            <a:r>
              <a:rPr sz="3200" b="1" spc="5" dirty="0">
                <a:solidFill>
                  <a:srgbClr val="240AE4"/>
                </a:solidFill>
                <a:latin typeface="Times New Roman"/>
                <a:cs typeface="Times New Roman"/>
              </a:rPr>
              <a:t>	</a:t>
            </a:r>
            <a:r>
              <a:rPr sz="3200" b="1" spc="-25" dirty="0">
                <a:solidFill>
                  <a:srgbClr val="240AE4"/>
                </a:solidFill>
                <a:latin typeface="Times New Roman"/>
                <a:cs typeface="Times New Roman"/>
              </a:rPr>
              <a:t>можно  </a:t>
            </a:r>
            <a:r>
              <a:rPr sz="3200" b="1" dirty="0">
                <a:solidFill>
                  <a:srgbClr val="240AE4"/>
                </a:solidFill>
                <a:latin typeface="Times New Roman"/>
                <a:cs typeface="Times New Roman"/>
              </a:rPr>
              <a:t>найти:</a:t>
            </a:r>
            <a:endParaRPr sz="3200" dirty="0">
              <a:latin typeface="Times New Roman"/>
              <a:cs typeface="Times New Roman"/>
            </a:endParaRPr>
          </a:p>
          <a:p>
            <a:pPr marL="12700" marR="5080">
              <a:lnSpc>
                <a:spcPct val="195900"/>
              </a:lnSpc>
              <a:spcBef>
                <a:spcPts val="1480"/>
              </a:spcBef>
              <a:tabLst>
                <a:tab pos="509270" algn="l"/>
              </a:tabLst>
            </a:pP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h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tt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p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: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//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мин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о</a:t>
            </a:r>
            <a:r>
              <a:rPr sz="32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б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р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н</a:t>
            </a:r>
            <a:r>
              <a:rPr sz="3200" b="1" u="heavy" spc="-1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а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у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ки.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р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ф 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4"/>
              </a:rPr>
              <a:t>http://fipi.ru/ 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5"/>
              </a:rPr>
              <a:t>http://</a:t>
            </a:r>
            <a:r>
              <a:rPr sz="3200" b="1" u="heavy" spc="-1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5"/>
              </a:rPr>
              <a:t>www.rustest.ru</a:t>
            </a:r>
            <a:r>
              <a:rPr sz="1800" u="heavy" spc="-1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/</a:t>
            </a:r>
            <a:endParaRPr lang="ru-RU" dirty="0">
              <a:latin typeface="Arial"/>
              <a:cs typeface="Arial"/>
            </a:endParaRPr>
          </a:p>
          <a:p>
            <a:pPr marL="12700" marR="5080">
              <a:lnSpc>
                <a:spcPct val="195900"/>
              </a:lnSpc>
              <a:spcBef>
                <a:spcPts val="1480"/>
              </a:spcBef>
              <a:tabLst>
                <a:tab pos="509270" algn="l"/>
              </a:tabLst>
            </a:pPr>
            <a:r>
              <a:rPr lang="en-US" sz="3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https://school.tver.ru/school/52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3324" y="1706003"/>
            <a:ext cx="3887785" cy="12239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9402" y="5090324"/>
            <a:ext cx="2232009" cy="6556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5267" y="4012819"/>
            <a:ext cx="1223954" cy="9366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4958" y="387535"/>
            <a:ext cx="684339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840"/>
              </a:lnSpc>
              <a:spcBef>
                <a:spcPts val="105"/>
              </a:spcBef>
            </a:pPr>
            <a:r>
              <a:rPr sz="3200" dirty="0">
                <a:solidFill>
                  <a:srgbClr val="240AE4"/>
                </a:solidFill>
              </a:rPr>
              <a:t>Формы проведения</a:t>
            </a:r>
            <a:r>
              <a:rPr sz="3200" spc="-60" dirty="0">
                <a:solidFill>
                  <a:srgbClr val="240AE4"/>
                </a:solidFill>
              </a:rPr>
              <a:t> </a:t>
            </a:r>
            <a:r>
              <a:rPr sz="3200" dirty="0">
                <a:solidFill>
                  <a:srgbClr val="240AE4"/>
                </a:solidFill>
              </a:rPr>
              <a:t>государственной</a:t>
            </a:r>
            <a:endParaRPr sz="3200"/>
          </a:p>
          <a:p>
            <a:pPr marL="2222500">
              <a:lnSpc>
                <a:spcPct val="100000"/>
              </a:lnSpc>
            </a:pPr>
            <a:r>
              <a:rPr sz="3200" dirty="0">
                <a:solidFill>
                  <a:srgbClr val="240AE4"/>
                </a:solidFill>
              </a:rPr>
              <a:t>итоговой</a:t>
            </a:r>
            <a:r>
              <a:rPr sz="3200" spc="-40" dirty="0">
                <a:solidFill>
                  <a:srgbClr val="240AE4"/>
                </a:solidFill>
              </a:rPr>
              <a:t> </a:t>
            </a:r>
            <a:r>
              <a:rPr sz="3200" dirty="0">
                <a:solidFill>
                  <a:srgbClr val="240AE4"/>
                </a:solidFill>
              </a:rPr>
              <a:t>аттестации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9691" y="1550503"/>
            <a:ext cx="8385175" cy="324421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448309" indent="-435609">
              <a:lnSpc>
                <a:spcPct val="100000"/>
              </a:lnSpc>
              <a:spcBef>
                <a:spcPts val="825"/>
              </a:spcBef>
              <a:buClr>
                <a:srgbClr val="FF3300"/>
              </a:buClr>
              <a:buSzPct val="116071"/>
              <a:buFont typeface="Wingdings"/>
              <a:buChar char=""/>
              <a:tabLst>
                <a:tab pos="448945" algn="l"/>
              </a:tabLst>
            </a:pPr>
            <a:r>
              <a:rPr sz="2800" b="1" spc="-40" dirty="0">
                <a:latin typeface="Times New Roman"/>
                <a:cs typeface="Times New Roman"/>
              </a:rPr>
              <a:t>Государственный </a:t>
            </a:r>
            <a:r>
              <a:rPr sz="2800" b="1" spc="-15" dirty="0">
                <a:latin typeface="Times New Roman"/>
                <a:cs typeface="Times New Roman"/>
              </a:rPr>
              <a:t>выпускной </a:t>
            </a:r>
            <a:r>
              <a:rPr sz="2800" b="1" spc="-10" dirty="0">
                <a:latin typeface="Times New Roman"/>
                <a:cs typeface="Times New Roman"/>
              </a:rPr>
              <a:t>экзамен </a:t>
            </a:r>
            <a:r>
              <a:rPr sz="3200" b="1" dirty="0">
                <a:latin typeface="Times New Roman"/>
                <a:cs typeface="Times New Roman"/>
              </a:rPr>
              <a:t>–</a:t>
            </a:r>
            <a:r>
              <a:rPr sz="3200" b="1" spc="90" dirty="0"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3300"/>
                </a:solidFill>
                <a:latin typeface="Times New Roman"/>
                <a:cs typeface="Times New Roman"/>
              </a:rPr>
              <a:t>ГВЭ</a:t>
            </a:r>
            <a:endParaRPr sz="3200">
              <a:latin typeface="Times New Roman"/>
              <a:cs typeface="Times New Roman"/>
            </a:endParaRPr>
          </a:p>
          <a:p>
            <a:pPr marL="86995" marR="5080" indent="1270" algn="just">
              <a:lnSpc>
                <a:spcPct val="99900"/>
              </a:lnSpc>
              <a:spcBef>
                <a:spcPts val="630"/>
              </a:spcBef>
            </a:pPr>
            <a:r>
              <a:rPr sz="2800" spc="-5" dirty="0">
                <a:latin typeface="Arial"/>
                <a:cs typeface="Arial"/>
              </a:rPr>
              <a:t>форма </a:t>
            </a:r>
            <a:r>
              <a:rPr sz="2800" spc="-20" dirty="0">
                <a:latin typeface="Arial"/>
                <a:cs typeface="Arial"/>
              </a:rPr>
              <a:t>аттестации </a:t>
            </a:r>
            <a:r>
              <a:rPr sz="2800" spc="-15" dirty="0">
                <a:latin typeface="Arial"/>
                <a:cs typeface="Arial"/>
              </a:rPr>
              <a:t>предусмотрена </a:t>
            </a:r>
            <a:r>
              <a:rPr sz="2800" spc="-5" dirty="0">
                <a:latin typeface="Arial"/>
                <a:cs typeface="Arial"/>
              </a:rPr>
              <a:t>для  </a:t>
            </a:r>
            <a:r>
              <a:rPr sz="2800" dirty="0">
                <a:latin typeface="Arial"/>
                <a:cs typeface="Arial"/>
              </a:rPr>
              <a:t>девятиклассников, </a:t>
            </a:r>
            <a:r>
              <a:rPr sz="2800" spc="-10" dirty="0">
                <a:latin typeface="Arial"/>
                <a:cs typeface="Arial"/>
              </a:rPr>
              <a:t>которые </a:t>
            </a:r>
            <a:r>
              <a:rPr sz="2800" spc="-20" dirty="0">
                <a:latin typeface="Arial"/>
                <a:cs typeface="Arial"/>
              </a:rPr>
              <a:t>имеют </a:t>
            </a:r>
            <a:r>
              <a:rPr sz="2800" spc="-5" dirty="0">
                <a:latin typeface="Arial"/>
                <a:cs typeface="Arial"/>
              </a:rPr>
              <a:t>инвалидность  или </a:t>
            </a:r>
            <a:r>
              <a:rPr sz="2800" spc="-20" dirty="0">
                <a:latin typeface="Arial"/>
                <a:cs typeface="Arial"/>
              </a:rPr>
              <a:t>отставание </a:t>
            </a:r>
            <a:r>
              <a:rPr sz="2800" spc="-5" dirty="0">
                <a:latin typeface="Arial"/>
                <a:cs typeface="Arial"/>
              </a:rPr>
              <a:t>в </a:t>
            </a:r>
            <a:r>
              <a:rPr sz="2800" dirty="0">
                <a:latin typeface="Arial"/>
                <a:cs typeface="Arial"/>
              </a:rPr>
              <a:t>психическом </a:t>
            </a:r>
            <a:r>
              <a:rPr sz="2800" spc="-5" dirty="0">
                <a:latin typeface="Arial"/>
                <a:cs typeface="Arial"/>
              </a:rPr>
              <a:t>или </a:t>
            </a:r>
            <a:r>
              <a:rPr sz="2800" dirty="0">
                <a:latin typeface="Arial"/>
                <a:cs typeface="Arial"/>
              </a:rPr>
              <a:t>физическом  </a:t>
            </a:r>
            <a:r>
              <a:rPr sz="2800" spc="-5" dirty="0">
                <a:latin typeface="Arial"/>
                <a:cs typeface="Arial"/>
              </a:rPr>
              <a:t>развитии; </a:t>
            </a:r>
            <a:r>
              <a:rPr sz="2800" spc="-15" dirty="0">
                <a:latin typeface="Arial"/>
                <a:cs typeface="Arial"/>
              </a:rPr>
              <a:t>правонарушителей, </a:t>
            </a:r>
            <a:r>
              <a:rPr sz="2800" spc="-5" dirty="0">
                <a:latin typeface="Arial"/>
                <a:cs typeface="Arial"/>
              </a:rPr>
              <a:t>содержащихся в  колониях; </a:t>
            </a:r>
            <a:r>
              <a:rPr sz="2800" dirty="0">
                <a:latin typeface="Arial"/>
                <a:cs typeface="Arial"/>
              </a:rPr>
              <a:t>учеников 9-х </a:t>
            </a:r>
            <a:r>
              <a:rPr sz="2800" spc="5" dirty="0">
                <a:latin typeface="Arial"/>
                <a:cs typeface="Arial"/>
              </a:rPr>
              <a:t>классов, </a:t>
            </a:r>
            <a:r>
              <a:rPr sz="2800" spc="-10" dirty="0">
                <a:latin typeface="Arial"/>
                <a:cs typeface="Arial"/>
              </a:rPr>
              <a:t>которые  </a:t>
            </a:r>
            <a:r>
              <a:rPr sz="2800" spc="-15" dirty="0">
                <a:latin typeface="Arial"/>
                <a:cs typeface="Arial"/>
              </a:rPr>
              <a:t>получили </a:t>
            </a:r>
            <a:r>
              <a:rPr sz="2800" spc="-10" dirty="0">
                <a:latin typeface="Arial"/>
                <a:cs typeface="Arial"/>
              </a:rPr>
              <a:t>среднее </a:t>
            </a:r>
            <a:r>
              <a:rPr sz="2800" spc="-15" dirty="0">
                <a:latin typeface="Arial"/>
                <a:cs typeface="Arial"/>
              </a:rPr>
              <a:t>образование </a:t>
            </a:r>
            <a:r>
              <a:rPr sz="2800" spc="-5" dirty="0">
                <a:latin typeface="Arial"/>
                <a:cs typeface="Arial"/>
              </a:rPr>
              <a:t>за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рубежом.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3729" y="641546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B8B8B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33387" y="4804752"/>
            <a:ext cx="2632018" cy="1428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8689" y="862202"/>
            <a:ext cx="6875145" cy="5292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325" marR="180975" algn="ctr">
              <a:lnSpc>
                <a:spcPct val="12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240AE4"/>
                </a:solidFill>
                <a:latin typeface="Times New Roman"/>
                <a:cs typeface="Times New Roman"/>
              </a:rPr>
              <a:t>СРОКИ ПРОВЕДЕНИЯ</a:t>
            </a:r>
            <a:r>
              <a:rPr sz="3600" b="1" spc="-40" dirty="0">
                <a:solidFill>
                  <a:srgbClr val="240AE4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240AE4"/>
                </a:solidFill>
                <a:latin typeface="Times New Roman"/>
                <a:cs typeface="Times New Roman"/>
              </a:rPr>
              <a:t>ГИА-9  </a:t>
            </a:r>
            <a:r>
              <a:rPr sz="36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20</a:t>
            </a:r>
            <a:r>
              <a:rPr lang="ru-RU" sz="36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19</a:t>
            </a:r>
            <a:r>
              <a:rPr sz="36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-20</a:t>
            </a:r>
            <a:r>
              <a:rPr lang="ru-RU" sz="36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20</a:t>
            </a:r>
            <a:endParaRPr sz="3600" dirty="0">
              <a:latin typeface="Times New Roman"/>
              <a:cs typeface="Times New Roman"/>
            </a:endParaRPr>
          </a:p>
          <a:p>
            <a:pPr marL="417195" marR="412115" algn="ctr">
              <a:lnSpc>
                <a:spcPct val="120000"/>
              </a:lnSpc>
            </a:pPr>
            <a:r>
              <a:rPr sz="3600" b="1" dirty="0">
                <a:solidFill>
                  <a:srgbClr val="002060"/>
                </a:solidFill>
                <a:latin typeface="Times New Roman"/>
                <a:cs typeface="Times New Roman"/>
              </a:rPr>
              <a:t>Сроки </a:t>
            </a:r>
            <a:r>
              <a:rPr sz="36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проведения</a:t>
            </a:r>
            <a:r>
              <a:rPr sz="3600" b="1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итогового  собеседования </a:t>
            </a:r>
            <a:r>
              <a:rPr sz="3600" b="1" dirty="0">
                <a:solidFill>
                  <a:srgbClr val="002060"/>
                </a:solidFill>
                <a:latin typeface="Times New Roman"/>
                <a:cs typeface="Times New Roman"/>
              </a:rPr>
              <a:t>по </a:t>
            </a:r>
            <a:r>
              <a:rPr sz="36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русскому  языку:</a:t>
            </a:r>
            <a:endParaRPr sz="3600" dirty="0">
              <a:latin typeface="Times New Roman"/>
              <a:cs typeface="Times New Roman"/>
            </a:endParaRPr>
          </a:p>
          <a:p>
            <a:pPr marL="12700" marR="5080" indent="554355">
              <a:lnSpc>
                <a:spcPct val="120000"/>
              </a:lnSpc>
            </a:pPr>
            <a:r>
              <a:rPr sz="36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1</a:t>
            </a:r>
            <a:r>
              <a:rPr lang="ru-RU" sz="36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2</a:t>
            </a:r>
            <a:r>
              <a:rPr sz="36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февраля </a:t>
            </a:r>
            <a:r>
              <a:rPr sz="3600" b="1" dirty="0">
                <a:solidFill>
                  <a:srgbClr val="7030A0"/>
                </a:solidFill>
                <a:latin typeface="Times New Roman"/>
                <a:cs typeface="Times New Roman"/>
              </a:rPr>
              <a:t>– </a:t>
            </a:r>
            <a:r>
              <a:rPr sz="36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основной </a:t>
            </a:r>
            <a:r>
              <a:rPr sz="3600" b="1" spc="-5" dirty="0" err="1">
                <a:solidFill>
                  <a:srgbClr val="7030A0"/>
                </a:solidFill>
                <a:latin typeface="Times New Roman"/>
                <a:cs typeface="Times New Roman"/>
              </a:rPr>
              <a:t>этап</a:t>
            </a:r>
            <a:r>
              <a:rPr sz="36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  </a:t>
            </a:r>
            <a:r>
              <a:rPr sz="36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1</a:t>
            </a:r>
            <a:r>
              <a:rPr lang="ru-RU" sz="36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1</a:t>
            </a:r>
            <a:r>
              <a:rPr sz="36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марта </a:t>
            </a:r>
            <a:r>
              <a:rPr sz="3600" b="1" dirty="0">
                <a:solidFill>
                  <a:srgbClr val="7030A0"/>
                </a:solidFill>
                <a:latin typeface="Times New Roman"/>
                <a:cs typeface="Times New Roman"/>
              </a:rPr>
              <a:t>– </a:t>
            </a:r>
            <a:r>
              <a:rPr sz="36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дополнительный</a:t>
            </a:r>
            <a:r>
              <a:rPr sz="3600" b="1" spc="-3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этап</a:t>
            </a:r>
            <a:endParaRPr sz="36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60"/>
              </a:spcBef>
            </a:pPr>
            <a:r>
              <a:rPr lang="ru-RU" sz="36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18</a:t>
            </a:r>
            <a:r>
              <a:rPr sz="36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мая </a:t>
            </a:r>
            <a:r>
              <a:rPr sz="3600" b="1" dirty="0">
                <a:solidFill>
                  <a:srgbClr val="7030A0"/>
                </a:solidFill>
                <a:latin typeface="Times New Roman"/>
                <a:cs typeface="Times New Roman"/>
              </a:rPr>
              <a:t>– </a:t>
            </a:r>
            <a:r>
              <a:rPr sz="36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дополнительный</a:t>
            </a:r>
            <a:r>
              <a:rPr sz="3600" b="1" spc="-2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этап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19" y="119519"/>
            <a:ext cx="1504948" cy="657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85050" y="1704975"/>
            <a:ext cx="1524000" cy="152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7306" y="894848"/>
            <a:ext cx="7232015" cy="404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225" indent="356235">
              <a:lnSpc>
                <a:spcPct val="120000"/>
              </a:lnSpc>
              <a:spcBef>
                <a:spcPts val="95"/>
              </a:spcBef>
            </a:pPr>
            <a:r>
              <a:rPr sz="2000" dirty="0">
                <a:latin typeface="Times New Roman"/>
                <a:cs typeface="Times New Roman"/>
              </a:rPr>
              <a:t>Повторно </a:t>
            </a:r>
            <a:r>
              <a:rPr sz="2000" spc="-5" dirty="0">
                <a:latin typeface="Times New Roman"/>
                <a:cs typeface="Times New Roman"/>
              </a:rPr>
              <a:t>допускаются </a:t>
            </a:r>
            <a:r>
              <a:rPr sz="2000" dirty="0">
                <a:latin typeface="Times New Roman"/>
                <a:cs typeface="Times New Roman"/>
              </a:rPr>
              <a:t>к итоговому собеседованию </a:t>
            </a:r>
            <a:r>
              <a:rPr sz="2000" spc="-5" dirty="0">
                <a:latin typeface="Times New Roman"/>
                <a:cs typeface="Times New Roman"/>
              </a:rPr>
              <a:t>по  </a:t>
            </a:r>
            <a:r>
              <a:rPr sz="2000" dirty="0">
                <a:latin typeface="Times New Roman"/>
                <a:cs typeface="Times New Roman"/>
              </a:rPr>
              <a:t>русскому языку в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дополнительные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сроки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текущем учебном </a:t>
            </a:r>
            <a:r>
              <a:rPr sz="2000" dirty="0">
                <a:latin typeface="Times New Roman"/>
                <a:cs typeface="Times New Roman"/>
              </a:rPr>
              <a:t>году  </a:t>
            </a:r>
            <a:r>
              <a:rPr sz="2000" spc="-5" dirty="0">
                <a:latin typeface="Times New Roman"/>
                <a:cs typeface="Times New Roman"/>
              </a:rPr>
              <a:t>следующие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обучающиеся: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20000"/>
              </a:lnSpc>
              <a:buChar char="-"/>
              <a:tabLst>
                <a:tab pos="159385" algn="l"/>
              </a:tabLst>
            </a:pPr>
            <a:r>
              <a:rPr sz="2000" b="1" dirty="0">
                <a:latin typeface="Times New Roman"/>
                <a:cs typeface="Times New Roman"/>
              </a:rPr>
              <a:t>получившие </a:t>
            </a:r>
            <a:r>
              <a:rPr sz="2000" b="1" spc="-5" dirty="0">
                <a:latin typeface="Times New Roman"/>
                <a:cs typeface="Times New Roman"/>
              </a:rPr>
              <a:t>по </a:t>
            </a:r>
            <a:r>
              <a:rPr sz="2000" b="1" dirty="0">
                <a:latin typeface="Times New Roman"/>
                <a:cs typeface="Times New Roman"/>
              </a:rPr>
              <a:t>итоговому собеседованию </a:t>
            </a:r>
            <a:r>
              <a:rPr sz="2000" b="1" spc="-5" dirty="0">
                <a:latin typeface="Times New Roman"/>
                <a:cs typeface="Times New Roman"/>
              </a:rPr>
              <a:t>по </a:t>
            </a:r>
            <a:r>
              <a:rPr sz="2000" b="1" dirty="0">
                <a:latin typeface="Times New Roman"/>
                <a:cs typeface="Times New Roman"/>
              </a:rPr>
              <a:t>русскому</a:t>
            </a:r>
            <a:r>
              <a:rPr sz="2000" b="1" spc="-19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языку  неудовлетворительный </a:t>
            </a:r>
            <a:r>
              <a:rPr sz="2000" b="1" dirty="0">
                <a:latin typeface="Times New Roman"/>
                <a:cs typeface="Times New Roman"/>
              </a:rPr>
              <a:t>результат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(«незачет»);</a:t>
            </a:r>
            <a:endParaRPr sz="2000">
              <a:latin typeface="Times New Roman"/>
              <a:cs typeface="Times New Roman"/>
            </a:endParaRPr>
          </a:p>
          <a:p>
            <a:pPr marL="12700" marR="110489">
              <a:lnSpc>
                <a:spcPct val="120000"/>
              </a:lnSpc>
              <a:buChar char="-"/>
              <a:tabLst>
                <a:tab pos="159385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не явившиеся на </a:t>
            </a:r>
            <a:r>
              <a:rPr sz="2000" b="1" dirty="0">
                <a:latin typeface="Times New Roman"/>
                <a:cs typeface="Times New Roman"/>
              </a:rPr>
              <a:t>итоговое собеседование </a:t>
            </a:r>
            <a:r>
              <a:rPr sz="2000" b="1" spc="-5" dirty="0">
                <a:latin typeface="Times New Roman"/>
                <a:cs typeface="Times New Roman"/>
              </a:rPr>
              <a:t>по </a:t>
            </a:r>
            <a:r>
              <a:rPr sz="2000" b="1" dirty="0">
                <a:latin typeface="Times New Roman"/>
                <a:cs typeface="Times New Roman"/>
              </a:rPr>
              <a:t>русскому</a:t>
            </a:r>
            <a:r>
              <a:rPr sz="2000" b="1" spc="-1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языку  по </a:t>
            </a:r>
            <a:r>
              <a:rPr sz="2000" b="1" dirty="0">
                <a:latin typeface="Times New Roman"/>
                <a:cs typeface="Times New Roman"/>
              </a:rPr>
              <a:t>уважительным </a:t>
            </a:r>
            <a:r>
              <a:rPr sz="2000" b="1" spc="-5" dirty="0">
                <a:latin typeface="Times New Roman"/>
                <a:cs typeface="Times New Roman"/>
              </a:rPr>
              <a:t>причинам </a:t>
            </a:r>
            <a:r>
              <a:rPr sz="2000" b="1" dirty="0">
                <a:latin typeface="Times New Roman"/>
                <a:cs typeface="Times New Roman"/>
              </a:rPr>
              <a:t>(болезнь или </a:t>
            </a:r>
            <a:r>
              <a:rPr sz="2000" b="1" spc="-5" dirty="0">
                <a:latin typeface="Times New Roman"/>
                <a:cs typeface="Times New Roman"/>
              </a:rPr>
              <a:t>иные  обстоятельства), подтвержденным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документально;</a:t>
            </a:r>
            <a:endParaRPr sz="2000">
              <a:latin typeface="Times New Roman"/>
              <a:cs typeface="Times New Roman"/>
            </a:endParaRPr>
          </a:p>
          <a:p>
            <a:pPr marL="12700" marR="140335">
              <a:lnSpc>
                <a:spcPct val="120000"/>
              </a:lnSpc>
              <a:buChar char="-"/>
              <a:tabLst>
                <a:tab pos="159385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не завершившие </a:t>
            </a:r>
            <a:r>
              <a:rPr sz="2000" b="1" dirty="0">
                <a:latin typeface="Times New Roman"/>
                <a:cs typeface="Times New Roman"/>
              </a:rPr>
              <a:t>итоговое собеседование </a:t>
            </a:r>
            <a:r>
              <a:rPr sz="2000" b="1" spc="-5" dirty="0">
                <a:latin typeface="Times New Roman"/>
                <a:cs typeface="Times New Roman"/>
              </a:rPr>
              <a:t>по </a:t>
            </a:r>
            <a:r>
              <a:rPr sz="2000" b="1" dirty="0">
                <a:latin typeface="Times New Roman"/>
                <a:cs typeface="Times New Roman"/>
              </a:rPr>
              <a:t>русскому</a:t>
            </a:r>
            <a:r>
              <a:rPr sz="2000" b="1" spc="-1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языку  по </a:t>
            </a:r>
            <a:r>
              <a:rPr sz="2000" b="1" dirty="0">
                <a:latin typeface="Times New Roman"/>
                <a:cs typeface="Times New Roman"/>
              </a:rPr>
              <a:t>уважительным </a:t>
            </a:r>
            <a:r>
              <a:rPr sz="2000" b="1" spc="-5" dirty="0">
                <a:latin typeface="Times New Roman"/>
                <a:cs typeface="Times New Roman"/>
              </a:rPr>
              <a:t>причинам </a:t>
            </a:r>
            <a:r>
              <a:rPr sz="2000" b="1" dirty="0">
                <a:latin typeface="Times New Roman"/>
                <a:cs typeface="Times New Roman"/>
              </a:rPr>
              <a:t>(болезнь или </a:t>
            </a:r>
            <a:r>
              <a:rPr sz="2000" b="1" spc="-5" dirty="0">
                <a:latin typeface="Times New Roman"/>
                <a:cs typeface="Times New Roman"/>
              </a:rPr>
              <a:t>иные  обстоятельства), подтвержденным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документально.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19" y="119519"/>
            <a:ext cx="1504948" cy="657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4762" y="4729162"/>
            <a:ext cx="1519237" cy="1523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1" y="2381"/>
            <a:ext cx="9141618" cy="6855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0280" y="27622"/>
            <a:ext cx="5796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</a:rPr>
              <a:t>Порядок </a:t>
            </a:r>
            <a:r>
              <a:rPr sz="3600" spc="-25" dirty="0">
                <a:solidFill>
                  <a:srgbClr val="FF0000"/>
                </a:solidFill>
              </a:rPr>
              <a:t>проведения</a:t>
            </a:r>
            <a:r>
              <a:rPr sz="3600" spc="-65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ГИА-9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711994" y="669925"/>
            <a:ext cx="7796205" cy="584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62111" y="555572"/>
            <a:ext cx="2700297" cy="1412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62111" y="1188710"/>
            <a:ext cx="2700297" cy="3016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8032" y="694626"/>
            <a:ext cx="7704092" cy="4920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55650" y="692150"/>
            <a:ext cx="7704455" cy="492125"/>
          </a:xfrm>
          <a:prstGeom prst="rect">
            <a:avLst/>
          </a:prstGeom>
          <a:ln w="9905">
            <a:solidFill>
              <a:srgbClr val="4A7EB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710"/>
              </a:lnSpc>
            </a:pPr>
            <a:r>
              <a:rPr sz="3200" b="1" spc="-5" dirty="0" smtClean="0">
                <a:solidFill>
                  <a:srgbClr val="333399"/>
                </a:solidFill>
                <a:latin typeface="Cambria"/>
                <a:cs typeface="Cambria"/>
              </a:rPr>
              <a:t>20</a:t>
            </a:r>
            <a:r>
              <a:rPr lang="ru-RU" sz="3200" b="1" spc="-5" dirty="0" smtClean="0">
                <a:solidFill>
                  <a:srgbClr val="333399"/>
                </a:solidFill>
                <a:latin typeface="Cambria"/>
                <a:cs typeface="Cambria"/>
              </a:rPr>
              <a:t>19</a:t>
            </a:r>
            <a:r>
              <a:rPr sz="3200" b="1" spc="-5" dirty="0" smtClean="0">
                <a:solidFill>
                  <a:srgbClr val="333399"/>
                </a:solidFill>
                <a:latin typeface="Cambria"/>
                <a:cs typeface="Cambria"/>
              </a:rPr>
              <a:t>/20</a:t>
            </a:r>
            <a:r>
              <a:rPr lang="ru-RU" sz="3200" b="1" spc="-5" dirty="0" smtClean="0">
                <a:solidFill>
                  <a:srgbClr val="333399"/>
                </a:solidFill>
                <a:latin typeface="Cambria"/>
                <a:cs typeface="Cambria"/>
              </a:rPr>
              <a:t>20</a:t>
            </a:r>
            <a:endParaRPr sz="3200" dirty="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93898" y="1339714"/>
            <a:ext cx="2838447" cy="4619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1994" y="1816089"/>
            <a:ext cx="7796205" cy="4937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66659" y="1611223"/>
            <a:ext cx="6391262" cy="2317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66659" y="2245995"/>
            <a:ext cx="6391262" cy="4063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8032" y="1840715"/>
            <a:ext cx="7704092" cy="40155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5650" y="1838325"/>
            <a:ext cx="7704455" cy="403225"/>
          </a:xfrm>
          <a:custGeom>
            <a:avLst/>
            <a:gdLst/>
            <a:ahLst/>
            <a:cxnLst/>
            <a:rect l="l" t="t" r="r" b="b"/>
            <a:pathLst>
              <a:path w="7704455" h="403225">
                <a:moveTo>
                  <a:pt x="0" y="0"/>
                </a:moveTo>
                <a:lnTo>
                  <a:pt x="7704137" y="0"/>
                </a:lnTo>
                <a:lnTo>
                  <a:pt x="7704137" y="402844"/>
                </a:lnTo>
                <a:lnTo>
                  <a:pt x="0" y="402844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65250" y="3460750"/>
            <a:ext cx="6532880" cy="1912620"/>
          </a:xfrm>
          <a:custGeom>
            <a:avLst/>
            <a:gdLst/>
            <a:ahLst/>
            <a:cxnLst/>
            <a:rect l="l" t="t" r="r" b="b"/>
            <a:pathLst>
              <a:path w="6532880" h="1912620">
                <a:moveTo>
                  <a:pt x="0" y="0"/>
                </a:moveTo>
                <a:lnTo>
                  <a:pt x="6532626" y="0"/>
                </a:lnTo>
                <a:lnTo>
                  <a:pt x="6532626" y="1912620"/>
                </a:lnTo>
                <a:lnTo>
                  <a:pt x="0" y="1912620"/>
                </a:lnTo>
                <a:lnTo>
                  <a:pt x="0" y="0"/>
                </a:lnTo>
                <a:close/>
              </a:path>
            </a:pathLst>
          </a:custGeom>
          <a:solidFill>
            <a:srgbClr val="B9CDE5">
              <a:alpha val="309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5250" y="2884487"/>
            <a:ext cx="6532880" cy="417830"/>
          </a:xfrm>
          <a:custGeom>
            <a:avLst/>
            <a:gdLst/>
            <a:ahLst/>
            <a:cxnLst/>
            <a:rect l="l" t="t" r="r" b="b"/>
            <a:pathLst>
              <a:path w="6532880" h="417829">
                <a:moveTo>
                  <a:pt x="0" y="0"/>
                </a:moveTo>
                <a:lnTo>
                  <a:pt x="6532308" y="0"/>
                </a:lnTo>
                <a:lnTo>
                  <a:pt x="6532308" y="417258"/>
                </a:lnTo>
                <a:lnTo>
                  <a:pt x="0" y="417258"/>
                </a:lnTo>
                <a:lnTo>
                  <a:pt x="0" y="0"/>
                </a:lnTo>
                <a:close/>
              </a:path>
            </a:pathLst>
          </a:custGeom>
          <a:solidFill>
            <a:srgbClr val="B9CDE5">
              <a:alpha val="309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5287" y="5410200"/>
            <a:ext cx="8425180" cy="903605"/>
          </a:xfrm>
          <a:custGeom>
            <a:avLst/>
            <a:gdLst/>
            <a:ahLst/>
            <a:cxnLst/>
            <a:rect l="l" t="t" r="r" b="b"/>
            <a:pathLst>
              <a:path w="8425180" h="903604">
                <a:moveTo>
                  <a:pt x="0" y="0"/>
                </a:moveTo>
                <a:lnTo>
                  <a:pt x="8424862" y="0"/>
                </a:lnTo>
                <a:lnTo>
                  <a:pt x="8424862" y="903287"/>
                </a:lnTo>
                <a:lnTo>
                  <a:pt x="0" y="903287"/>
                </a:lnTo>
                <a:lnTo>
                  <a:pt x="0" y="0"/>
                </a:lnTo>
                <a:close/>
              </a:path>
            </a:pathLst>
          </a:custGeom>
          <a:solidFill>
            <a:srgbClr val="B9CDE5">
              <a:alpha val="309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49400" y="1730375"/>
            <a:ext cx="7647305" cy="45777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939165" marR="1450975" algn="ctr">
              <a:lnSpc>
                <a:spcPct val="99800"/>
              </a:lnSpc>
              <a:spcBef>
                <a:spcPts val="110"/>
              </a:spcBef>
            </a:pPr>
            <a:r>
              <a:rPr sz="3200" b="1" i="1" spc="-5" dirty="0">
                <a:solidFill>
                  <a:srgbClr val="FF0000"/>
                </a:solidFill>
                <a:latin typeface="Cambria"/>
                <a:cs typeface="Cambria"/>
              </a:rPr>
              <a:t>Обязательные</a:t>
            </a:r>
            <a:r>
              <a:rPr sz="3200" b="1" i="1" spc="-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b="1" i="1" spc="-5" dirty="0">
                <a:solidFill>
                  <a:srgbClr val="FF0000"/>
                </a:solidFill>
                <a:latin typeface="Cambria"/>
                <a:cs typeface="Cambria"/>
              </a:rPr>
              <a:t>предметы:  </a:t>
            </a:r>
            <a:r>
              <a:rPr sz="3200" b="1" i="1" spc="-10" dirty="0">
                <a:solidFill>
                  <a:srgbClr val="333399"/>
                </a:solidFill>
                <a:latin typeface="Cambria"/>
                <a:cs typeface="Cambria"/>
              </a:rPr>
              <a:t>русский </a:t>
            </a:r>
            <a:r>
              <a:rPr sz="3200" b="1" i="1" spc="-5" dirty="0">
                <a:solidFill>
                  <a:srgbClr val="333399"/>
                </a:solidFill>
                <a:latin typeface="Cambria"/>
                <a:cs typeface="Cambria"/>
              </a:rPr>
              <a:t>язык </a:t>
            </a:r>
            <a:r>
              <a:rPr sz="3200" b="1" i="1" dirty="0">
                <a:solidFill>
                  <a:srgbClr val="333399"/>
                </a:solidFill>
                <a:latin typeface="Cambria"/>
                <a:cs typeface="Cambria"/>
              </a:rPr>
              <a:t>(2 </a:t>
            </a:r>
            <a:r>
              <a:rPr sz="3200" b="1" i="1" spc="-5" dirty="0">
                <a:solidFill>
                  <a:srgbClr val="333399"/>
                </a:solidFill>
                <a:latin typeface="Cambria"/>
                <a:cs typeface="Cambria"/>
              </a:rPr>
              <a:t>этапа) </a:t>
            </a:r>
            <a:r>
              <a:rPr sz="3200" b="1" i="1" dirty="0">
                <a:solidFill>
                  <a:srgbClr val="333399"/>
                </a:solidFill>
                <a:latin typeface="Cambria"/>
                <a:cs typeface="Cambria"/>
              </a:rPr>
              <a:t>и  </a:t>
            </a:r>
            <a:r>
              <a:rPr sz="3200" b="1" i="1" spc="-10" dirty="0">
                <a:solidFill>
                  <a:srgbClr val="333399"/>
                </a:solidFill>
                <a:latin typeface="Cambria"/>
                <a:cs typeface="Cambria"/>
              </a:rPr>
              <a:t>математика</a:t>
            </a:r>
            <a:endParaRPr sz="3200">
              <a:latin typeface="Cambria"/>
              <a:cs typeface="Cambria"/>
            </a:endParaRPr>
          </a:p>
          <a:p>
            <a:pPr marL="1365885">
              <a:lnSpc>
                <a:spcPct val="100000"/>
              </a:lnSpc>
              <a:spcBef>
                <a:spcPts val="300"/>
              </a:spcBef>
            </a:pPr>
            <a:r>
              <a:rPr sz="3200" b="1" i="1" dirty="0">
                <a:solidFill>
                  <a:srgbClr val="C00000"/>
                </a:solidFill>
                <a:latin typeface="Cambria"/>
                <a:cs typeface="Cambria"/>
              </a:rPr>
              <a:t>2 </a:t>
            </a:r>
            <a:r>
              <a:rPr sz="3200" b="1" i="1" spc="-5" dirty="0">
                <a:solidFill>
                  <a:srgbClr val="C00000"/>
                </a:solidFill>
                <a:latin typeface="Cambria"/>
                <a:cs typeface="Cambria"/>
              </a:rPr>
              <a:t>предмета по</a:t>
            </a:r>
            <a:r>
              <a:rPr sz="3200" b="1" i="1" spc="-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3200" b="1" i="1" spc="-10" dirty="0">
                <a:solidFill>
                  <a:srgbClr val="C00000"/>
                </a:solidFill>
                <a:latin typeface="Cambria"/>
                <a:cs typeface="Cambria"/>
              </a:rPr>
              <a:t>выбору</a:t>
            </a:r>
            <a:endParaRPr sz="3200">
              <a:latin typeface="Cambria"/>
              <a:cs typeface="Cambria"/>
            </a:endParaRPr>
          </a:p>
          <a:p>
            <a:pPr marL="910590" marR="1421130" indent="-2540" algn="ctr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solidFill>
                  <a:srgbClr val="333399"/>
                </a:solidFill>
                <a:latin typeface="Cambria"/>
                <a:cs typeface="Cambria"/>
              </a:rPr>
              <a:t>(физика, </a:t>
            </a:r>
            <a:r>
              <a:rPr sz="2400" dirty="0">
                <a:solidFill>
                  <a:srgbClr val="333399"/>
                </a:solidFill>
                <a:latin typeface="Cambria"/>
                <a:cs typeface="Cambria"/>
              </a:rPr>
              <a:t>химия, </a:t>
            </a:r>
            <a:r>
              <a:rPr sz="2400" spc="-5" dirty="0">
                <a:solidFill>
                  <a:srgbClr val="333399"/>
                </a:solidFill>
                <a:latin typeface="Cambria"/>
                <a:cs typeface="Cambria"/>
              </a:rPr>
              <a:t>биология, история,  география, информатика </a:t>
            </a:r>
            <a:r>
              <a:rPr sz="2400" dirty="0">
                <a:solidFill>
                  <a:srgbClr val="333399"/>
                </a:solidFill>
                <a:latin typeface="Cambria"/>
                <a:cs typeface="Cambria"/>
              </a:rPr>
              <a:t>и </a:t>
            </a:r>
            <a:r>
              <a:rPr sz="2400" spc="-70" dirty="0">
                <a:solidFill>
                  <a:srgbClr val="333399"/>
                </a:solidFill>
                <a:latin typeface="Cambria"/>
                <a:cs typeface="Cambria"/>
              </a:rPr>
              <a:t>ИКТ,  </a:t>
            </a:r>
            <a:r>
              <a:rPr sz="2400" spc="-5" dirty="0">
                <a:solidFill>
                  <a:srgbClr val="333399"/>
                </a:solidFill>
                <a:latin typeface="Cambria"/>
                <a:cs typeface="Cambria"/>
              </a:rPr>
              <a:t>иностранные языки, обществознание,  </a:t>
            </a:r>
            <a:r>
              <a:rPr sz="2400" dirty="0">
                <a:solidFill>
                  <a:srgbClr val="333399"/>
                </a:solidFill>
                <a:latin typeface="Cambria"/>
                <a:cs typeface="Cambria"/>
              </a:rPr>
              <a:t>литература)</a:t>
            </a:r>
            <a:endParaRPr sz="2400">
              <a:latin typeface="Cambria"/>
              <a:cs typeface="Cambria"/>
            </a:endParaRPr>
          </a:p>
          <a:p>
            <a:pPr marL="1068705" marR="5080" indent="-1056640">
              <a:lnSpc>
                <a:spcPct val="100000"/>
              </a:lnSpc>
              <a:spcBef>
                <a:spcPts val="1935"/>
              </a:spcBef>
              <a:tabLst>
                <a:tab pos="7235190" algn="l"/>
              </a:tabLst>
            </a:pPr>
            <a:r>
              <a:rPr sz="2800" b="1" i="1" spc="-35" dirty="0">
                <a:solidFill>
                  <a:srgbClr val="C00000"/>
                </a:solidFill>
                <a:latin typeface="Cambria"/>
                <a:cs typeface="Cambria"/>
              </a:rPr>
              <a:t>А</a:t>
            </a:r>
            <a:r>
              <a:rPr sz="2800" b="1" i="1" spc="-5" dirty="0">
                <a:solidFill>
                  <a:srgbClr val="C00000"/>
                </a:solidFill>
                <a:latin typeface="Cambria"/>
                <a:cs typeface="Cambria"/>
              </a:rPr>
              <a:t>тт</a:t>
            </a:r>
            <a:r>
              <a:rPr sz="2800" b="1" i="1" spc="-10" dirty="0">
                <a:solidFill>
                  <a:srgbClr val="C00000"/>
                </a:solidFill>
                <a:latin typeface="Cambria"/>
                <a:cs typeface="Cambria"/>
              </a:rPr>
              <a:t>ес</a:t>
            </a:r>
            <a:r>
              <a:rPr sz="2800" b="1" i="1" spc="-5" dirty="0">
                <a:solidFill>
                  <a:srgbClr val="C00000"/>
                </a:solidFill>
                <a:latin typeface="Cambria"/>
                <a:cs typeface="Cambria"/>
              </a:rPr>
              <a:t>тат</a:t>
            </a:r>
            <a:r>
              <a:rPr sz="2800" b="1" i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Cambria"/>
                <a:cs typeface="Cambria"/>
              </a:rPr>
              <a:t>=</a:t>
            </a:r>
            <a:r>
              <a:rPr sz="2800" b="1" i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i="1" spc="-15" dirty="0">
                <a:solidFill>
                  <a:srgbClr val="C00000"/>
                </a:solidFill>
                <a:latin typeface="Cambria"/>
                <a:cs typeface="Cambria"/>
              </a:rPr>
              <a:t>у</a:t>
            </a:r>
            <a:r>
              <a:rPr sz="2800" b="1" i="1" spc="-10" dirty="0">
                <a:solidFill>
                  <a:srgbClr val="C00000"/>
                </a:solidFill>
                <a:latin typeface="Cambria"/>
                <a:cs typeface="Cambria"/>
              </a:rPr>
              <a:t>спеш</a:t>
            </a:r>
            <a:r>
              <a:rPr sz="2800" b="1" i="1" spc="-5" dirty="0">
                <a:solidFill>
                  <a:srgbClr val="C00000"/>
                </a:solidFill>
                <a:latin typeface="Cambria"/>
                <a:cs typeface="Cambria"/>
              </a:rPr>
              <a:t>н</a:t>
            </a:r>
            <a:r>
              <a:rPr sz="2800" b="1" i="1" dirty="0">
                <a:solidFill>
                  <a:srgbClr val="C00000"/>
                </a:solidFill>
                <a:latin typeface="Cambria"/>
                <a:cs typeface="Cambria"/>
              </a:rPr>
              <a:t>ы</a:t>
            </a:r>
            <a:r>
              <a:rPr sz="2800" b="1" i="1" spc="-5" dirty="0">
                <a:solidFill>
                  <a:srgbClr val="C00000"/>
                </a:solidFill>
                <a:latin typeface="Cambria"/>
                <a:cs typeface="Cambria"/>
              </a:rPr>
              <a:t>е</a:t>
            </a:r>
            <a:r>
              <a:rPr sz="2800" b="1" i="1" spc="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i="1" spc="-10" dirty="0">
                <a:solidFill>
                  <a:srgbClr val="C00000"/>
                </a:solidFill>
                <a:latin typeface="Cambria"/>
                <a:cs typeface="Cambria"/>
              </a:rPr>
              <a:t>ре</a:t>
            </a:r>
            <a:r>
              <a:rPr sz="2800" b="1" i="1" spc="-5" dirty="0">
                <a:solidFill>
                  <a:srgbClr val="C00000"/>
                </a:solidFill>
                <a:latin typeface="Cambria"/>
                <a:cs typeface="Cambria"/>
              </a:rPr>
              <a:t>з</a:t>
            </a:r>
            <a:r>
              <a:rPr sz="2800" b="1" i="1" spc="-180" dirty="0">
                <a:solidFill>
                  <a:srgbClr val="C00000"/>
                </a:solidFill>
                <a:latin typeface="Cambria"/>
                <a:cs typeface="Cambria"/>
              </a:rPr>
              <a:t>у</a:t>
            </a:r>
            <a:r>
              <a:rPr sz="2800" b="1" i="1" spc="-5" dirty="0">
                <a:solidFill>
                  <a:srgbClr val="C00000"/>
                </a:solidFill>
                <a:latin typeface="Cambria"/>
                <a:cs typeface="Cambria"/>
              </a:rPr>
              <a:t>л</a:t>
            </a:r>
            <a:r>
              <a:rPr sz="2800" b="1" i="1" spc="-10" dirty="0">
                <a:solidFill>
                  <a:srgbClr val="C00000"/>
                </a:solidFill>
                <a:latin typeface="Cambria"/>
                <a:cs typeface="Cambria"/>
              </a:rPr>
              <a:t>ь</a:t>
            </a:r>
            <a:r>
              <a:rPr sz="2800" b="1" i="1" spc="-5" dirty="0">
                <a:solidFill>
                  <a:srgbClr val="C00000"/>
                </a:solidFill>
                <a:latin typeface="Cambria"/>
                <a:cs typeface="Cambria"/>
              </a:rPr>
              <a:t>таты</a:t>
            </a:r>
            <a:r>
              <a:rPr sz="2800" b="1" i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i="1" spc="-10" dirty="0">
                <a:solidFill>
                  <a:srgbClr val="C00000"/>
                </a:solidFill>
                <a:latin typeface="Cambria"/>
                <a:cs typeface="Cambria"/>
              </a:rPr>
              <a:t>ГИ</a:t>
            </a:r>
            <a:r>
              <a:rPr sz="2800" b="1" i="1" spc="-5" dirty="0">
                <a:solidFill>
                  <a:srgbClr val="C00000"/>
                </a:solidFill>
                <a:latin typeface="Cambria"/>
                <a:cs typeface="Cambria"/>
              </a:rPr>
              <a:t>А</a:t>
            </a:r>
            <a:r>
              <a:rPr sz="2800" b="1" i="1" dirty="0">
                <a:solidFill>
                  <a:srgbClr val="C00000"/>
                </a:solidFill>
                <a:latin typeface="Cambria"/>
                <a:cs typeface="Cambria"/>
              </a:rPr>
              <a:t>	</a:t>
            </a:r>
            <a:r>
              <a:rPr sz="2800" b="1" i="1" spc="-10" dirty="0">
                <a:solidFill>
                  <a:srgbClr val="C00000"/>
                </a:solidFill>
                <a:latin typeface="Cambria"/>
                <a:cs typeface="Cambria"/>
              </a:rPr>
              <a:t>по  </a:t>
            </a:r>
            <a:r>
              <a:rPr sz="2800" b="1" i="1" spc="-5" dirty="0">
                <a:solidFill>
                  <a:srgbClr val="C00000"/>
                </a:solidFill>
                <a:latin typeface="Cambria"/>
                <a:cs typeface="Cambria"/>
              </a:rPr>
              <a:t>4 (четырем) учебным</a:t>
            </a:r>
            <a:r>
              <a:rPr sz="2800" b="1" i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i="1" spc="-10" dirty="0">
                <a:solidFill>
                  <a:srgbClr val="C00000"/>
                </a:solidFill>
                <a:latin typeface="Cambria"/>
                <a:cs typeface="Cambria"/>
              </a:rPr>
              <a:t>предметам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0660" y="2028748"/>
            <a:ext cx="2082784" cy="2546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1044" y="587311"/>
            <a:ext cx="699262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59990" marR="5080" indent="-244792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Участники </a:t>
            </a:r>
            <a:r>
              <a:rPr sz="3200" spc="-20" dirty="0"/>
              <a:t>государственной </a:t>
            </a:r>
            <a:r>
              <a:rPr sz="3200" spc="-30" dirty="0"/>
              <a:t>итоговой  </a:t>
            </a:r>
            <a:r>
              <a:rPr sz="3200" dirty="0"/>
              <a:t>аттестации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241044" y="1616011"/>
            <a:ext cx="7217156" cy="4118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К ГИА </a:t>
            </a:r>
            <a:r>
              <a:rPr sz="2400" b="1" spc="-15" dirty="0">
                <a:latin typeface="Times New Roman"/>
                <a:cs typeface="Times New Roman"/>
              </a:rPr>
              <a:t>допускаются </a:t>
            </a:r>
            <a:r>
              <a:rPr sz="2400" b="1" spc="-10" dirty="0">
                <a:latin typeface="Times New Roman"/>
                <a:cs typeface="Times New Roman"/>
              </a:rPr>
              <a:t>обучающиеся,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имеющие</a:t>
            </a:r>
            <a:endParaRPr sz="2400" dirty="0">
              <a:latin typeface="Times New Roman"/>
              <a:cs typeface="Times New Roman"/>
            </a:endParaRPr>
          </a:p>
          <a:p>
            <a:pPr marL="2459990" marR="385445">
              <a:lnSpc>
                <a:spcPct val="100000"/>
              </a:lnSpc>
            </a:pPr>
            <a:r>
              <a:rPr sz="2400" b="1" spc="-30" dirty="0">
                <a:latin typeface="Times New Roman"/>
                <a:cs typeface="Times New Roman"/>
              </a:rPr>
              <a:t>годовые </a:t>
            </a:r>
            <a:r>
              <a:rPr sz="2400" b="1" spc="-10" dirty="0">
                <a:latin typeface="Times New Roman"/>
                <a:cs typeface="Times New Roman"/>
              </a:rPr>
              <a:t>отметки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 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всем 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учебным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предметам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учебного  </a:t>
            </a:r>
            <a:r>
              <a:rPr sz="2400" b="1" spc="-5" dirty="0">
                <a:latin typeface="Times New Roman"/>
                <a:cs typeface="Times New Roman"/>
              </a:rPr>
              <a:t>плана за </a:t>
            </a:r>
            <a:r>
              <a:rPr sz="2400" b="1" dirty="0">
                <a:solidFill>
                  <a:srgbClr val="7030A0"/>
                </a:solidFill>
                <a:latin typeface="Times New Roman"/>
                <a:cs typeface="Times New Roman"/>
              </a:rPr>
              <a:t>9 </a:t>
            </a:r>
            <a:r>
              <a:rPr sz="24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класс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ниже</a:t>
            </a:r>
            <a:endParaRPr sz="2400" dirty="0">
              <a:latin typeface="Times New Roman"/>
              <a:cs typeface="Times New Roman"/>
            </a:endParaRPr>
          </a:p>
          <a:p>
            <a:pPr marL="2459990" marR="5080">
              <a:lnSpc>
                <a:spcPct val="100800"/>
              </a:lnSpc>
              <a:spcBef>
                <a:spcPts val="1135"/>
              </a:spcBef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3 </a:t>
            </a:r>
            <a:r>
              <a:rPr sz="3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(</a:t>
            </a:r>
            <a:r>
              <a:rPr sz="3200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удовлетворительно)</a:t>
            </a:r>
            <a:r>
              <a:rPr sz="3200" b="1" i="1" spc="-1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и  </a:t>
            </a:r>
            <a:r>
              <a:rPr sz="3200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получившие зачет </a:t>
            </a:r>
            <a:r>
              <a:rPr sz="3200" b="1" i="1" spc="-5" dirty="0" err="1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32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i="1" spc="-5" dirty="0">
                <a:latin typeface="Times New Roman"/>
                <a:cs typeface="Times New Roman"/>
              </a:rPr>
              <a:t> </a:t>
            </a:r>
            <a:r>
              <a:rPr sz="3200" b="1" i="1" dirty="0" err="1" smtClean="0">
                <a:latin typeface="Times New Roman"/>
                <a:cs typeface="Times New Roman"/>
              </a:rPr>
              <a:t>устной</a:t>
            </a:r>
            <a:r>
              <a:rPr sz="3200" b="1" i="1" dirty="0" smtClean="0">
                <a:latin typeface="Times New Roman"/>
                <a:cs typeface="Times New Roman"/>
              </a:rPr>
              <a:t> </a:t>
            </a:r>
            <a:r>
              <a:rPr sz="3200" b="1" i="1" dirty="0" err="1" smtClean="0">
                <a:latin typeface="Times New Roman"/>
                <a:cs typeface="Times New Roman"/>
              </a:rPr>
              <a:t>части</a:t>
            </a:r>
            <a:r>
              <a:rPr lang="ru-RU" sz="3200" b="1" i="1" dirty="0" smtClean="0">
                <a:latin typeface="Times New Roman"/>
                <a:cs typeface="Times New Roman"/>
              </a:rPr>
              <a:t> (собеседовании)</a:t>
            </a:r>
            <a:r>
              <a:rPr sz="3200" b="1" i="1" dirty="0" smtClean="0">
                <a:latin typeface="Times New Roman"/>
                <a:cs typeface="Times New Roman"/>
              </a:rPr>
              <a:t> </a:t>
            </a:r>
            <a:r>
              <a:rPr sz="3200" b="1" i="1" spc="-5" dirty="0">
                <a:latin typeface="Times New Roman"/>
                <a:cs typeface="Times New Roman"/>
              </a:rPr>
              <a:t>экзамена  по </a:t>
            </a:r>
            <a:r>
              <a:rPr sz="3200" b="1" i="1" spc="-35" dirty="0">
                <a:latin typeface="Times New Roman"/>
                <a:cs typeface="Times New Roman"/>
              </a:rPr>
              <a:t>русскому</a:t>
            </a:r>
            <a:r>
              <a:rPr sz="3200" b="1" i="1" spc="-60" dirty="0">
                <a:latin typeface="Times New Roman"/>
                <a:cs typeface="Times New Roman"/>
              </a:rPr>
              <a:t> </a:t>
            </a:r>
            <a:r>
              <a:rPr sz="3200" b="1" i="1" dirty="0">
                <a:latin typeface="Times New Roman"/>
                <a:cs typeface="Times New Roman"/>
              </a:rPr>
              <a:t>языку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</TotalTime>
  <Words>2284</Words>
  <Application>Microsoft Office PowerPoint</Application>
  <PresentationFormat>Экран (4:3)</PresentationFormat>
  <Paragraphs>397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4" baseType="lpstr">
      <vt:lpstr>Arial</vt:lpstr>
      <vt:lpstr>Calibri</vt:lpstr>
      <vt:lpstr>Cambria</vt:lpstr>
      <vt:lpstr>Times New Roman</vt:lpstr>
      <vt:lpstr>Wingdings</vt:lpstr>
      <vt:lpstr>Office Theme</vt:lpstr>
      <vt:lpstr>Презентация PowerPoint</vt:lpstr>
      <vt:lpstr>Нормативная база</vt:lpstr>
      <vt:lpstr>Презентация PowerPoint</vt:lpstr>
      <vt:lpstr>Формы проведения государственной итоговой аттестации</vt:lpstr>
      <vt:lpstr>Формы проведения государственной итоговой аттестации</vt:lpstr>
      <vt:lpstr>Презентация PowerPoint</vt:lpstr>
      <vt:lpstr>Презентация PowerPoint</vt:lpstr>
      <vt:lpstr>Порядок проведения ГИА-9</vt:lpstr>
      <vt:lpstr>Участники государственной итоговой  аттестации</vt:lpstr>
      <vt:lpstr>СРОКИ ПРОВЕДЕНИЯ ГИА-9  2019-2020</vt:lpstr>
      <vt:lpstr>Положение о порядке и формах проведения  государственной итоговой аттестации по образовательным  программам основного общего образования</vt:lpstr>
      <vt:lpstr>Время начала экзаменов в 9-х классах</vt:lpstr>
      <vt:lpstr>Особенности проведения экзаменов ГИА-9 по  отдельным учебным предметам</vt:lpstr>
      <vt:lpstr>Особенности проведения экзаменов ГИА-9 по  отдельным учебным предметам</vt:lpstr>
      <vt:lpstr>Особенности проведения экзаменов ГИА-9 по  отдельным учебным предметам</vt:lpstr>
      <vt:lpstr>Особенности проведения экзаменов ГИА-9 по  отдельным учебным предметам</vt:lpstr>
      <vt:lpstr>Особенности проведения экзаменов ГИА-9 по  отдельным учебным предметам</vt:lpstr>
      <vt:lpstr>Особенности проведения экзаменов ГИА-9 по  отдельным учебным предметам</vt:lpstr>
      <vt:lpstr>Порядок проведения государственной итоговой  аттестации по образовательным программам  основного общего образования</vt:lpstr>
      <vt:lpstr>Порядок проведения государственной итоговой  аттестации по образовательным программам  основного общего образования</vt:lpstr>
      <vt:lpstr>Презентация PowerPoint</vt:lpstr>
      <vt:lpstr>Порядок проведения государственной  итоговой аттестации по образовательным  программам основного общего образования</vt:lpstr>
      <vt:lpstr>Порядок проведения государственной  итоговой аттестации по образовательным  программам основного общего образования</vt:lpstr>
      <vt:lpstr>Порядок проведения государственной  итоговой аттестации по образовательным  программам основного общего образования</vt:lpstr>
      <vt:lpstr>Порядок проведения государственной  итоговой аттестации по образовательным  программам основного общего образования</vt:lpstr>
      <vt:lpstr>Порядок проведения государственной  итоговой аттестации по образовательным  программам основного общего образования</vt:lpstr>
      <vt:lpstr>Порядок проведения государственной  итоговой аттестации по образовательным  программам основного общего образования</vt:lpstr>
      <vt:lpstr>Порядок проведения государственной  итоговой аттестации по образовательным  программам основного общего образования</vt:lpstr>
      <vt:lpstr>Утверждение, изменение и (или) аннулирование  результатов государственной итоговой аттестации</vt:lpstr>
      <vt:lpstr>ШКАЛА ОГЭ 2020 год</vt:lpstr>
      <vt:lpstr>ШКАЛА ОГЭ 2020 год</vt:lpstr>
      <vt:lpstr>ШКАЛА ОГЭ 2020 год</vt:lpstr>
      <vt:lpstr>ШКАЛА ОГЭ 2020 год</vt:lpstr>
      <vt:lpstr>ШКАЛА ОГЭ 2020 год</vt:lpstr>
      <vt:lpstr>Рекомендуемые минимальные баллы для отбора в профильные классы</vt:lpstr>
      <vt:lpstr>Проверка экзаменационных работ участников  государственной итоговой аттестации и их оценивание</vt:lpstr>
      <vt:lpstr>Проверка экзаменационных работ участников  государственной итоговой аттестации и их оценивание</vt:lpstr>
      <vt:lpstr>Проверка экзаменационных работ участников  государственной итоговой аттестации и их оценивание</vt:lpstr>
      <vt:lpstr>Утверждение, изменение и (или) аннулирование  результатов государственной итоговой аттестации</vt:lpstr>
      <vt:lpstr>Презентация PowerPoint</vt:lpstr>
      <vt:lpstr>Прием и рассмотрение апелляций</vt:lpstr>
      <vt:lpstr>Презентация PowerPoint</vt:lpstr>
      <vt:lpstr>Прием и рассмотрение апелляций</vt:lpstr>
      <vt:lpstr>Прием и рассмотрение апелляций</vt:lpstr>
      <vt:lpstr>Утверждение, изменение и (или) аннулирование  результатов государственной итоговой аттестации</vt:lpstr>
      <vt:lpstr>Презентация PowerPoint</vt:lpstr>
      <vt:lpstr>Приказ Министерства образования и науки  Российской Федерации от 14 февраля 2014 г. №115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Алексей Тачков</cp:lastModifiedBy>
  <cp:revision>15</cp:revision>
  <cp:lastPrinted>2019-12-19T12:56:53Z</cp:lastPrinted>
  <dcterms:created xsi:type="dcterms:W3CDTF">2018-12-19T09:29:45Z</dcterms:created>
  <dcterms:modified xsi:type="dcterms:W3CDTF">2019-12-20T04:23:41Z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2018-09-24T00:00:00Z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2018-12-19T00:00:00Z</vt:filetime>
  </property>
</Properties>
</file>