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6"/>
  </p:notesMasterIdLst>
  <p:sldIdLst>
    <p:sldId id="256" r:id="rId3"/>
    <p:sldId id="257" r:id="rId4"/>
    <p:sldId id="267" r:id="rId5"/>
    <p:sldId id="258" r:id="rId6"/>
    <p:sldId id="259" r:id="rId7"/>
    <p:sldId id="293" r:id="rId8"/>
    <p:sldId id="305" r:id="rId9"/>
    <p:sldId id="266" r:id="rId10"/>
    <p:sldId id="301" r:id="rId11"/>
    <p:sldId id="276" r:id="rId12"/>
    <p:sldId id="296" r:id="rId13"/>
    <p:sldId id="302" r:id="rId14"/>
    <p:sldId id="300" r:id="rId15"/>
    <p:sldId id="265" r:id="rId16"/>
    <p:sldId id="262" r:id="rId17"/>
    <p:sldId id="263" r:id="rId18"/>
    <p:sldId id="264" r:id="rId19"/>
    <p:sldId id="261" r:id="rId20"/>
    <p:sldId id="303" r:id="rId21"/>
    <p:sldId id="268" r:id="rId22"/>
    <p:sldId id="269" r:id="rId23"/>
    <p:sldId id="297" r:id="rId24"/>
    <p:sldId id="304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8FF50-5F40-4C85-95C3-D9DA88E33AB9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6477F-D80B-4BC8-A37C-32A4B7E87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59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477F-D80B-4BC8-A37C-32A4B7E8758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593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477F-D80B-4BC8-A37C-32A4B7E8758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45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477F-D80B-4BC8-A37C-32A4B7E87582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7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529142" cy="1470025"/>
          </a:xfr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572140"/>
            <a:ext cx="5543544" cy="752468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7030A0"/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01A0-6F35-4F9F-AFB3-2340A3DC03E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accent6">
              <a:lumMod val="75000"/>
            </a:schemeClr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80728"/>
            <a:ext cx="6015612" cy="4608512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ru-RU" sz="2400" dirty="0">
                <a:solidFill>
                  <a:srgbClr val="C00000"/>
                </a:solidFill>
              </a:rPr>
              <a:t>Анализ работы 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в </a:t>
            </a:r>
            <a:r>
              <a:rPr lang="ru-RU" sz="2400" dirty="0" smtClean="0">
                <a:solidFill>
                  <a:srgbClr val="C00000"/>
                </a:solidFill>
              </a:rPr>
              <a:t>201</a:t>
            </a:r>
            <a:r>
              <a:rPr lang="en-US" sz="2400" dirty="0">
                <a:solidFill>
                  <a:srgbClr val="C00000"/>
                </a:solidFill>
              </a:rPr>
              <a:t>8</a:t>
            </a:r>
            <a:r>
              <a:rPr lang="ru-RU" sz="2400" dirty="0" smtClean="0">
                <a:solidFill>
                  <a:srgbClr val="C00000"/>
                </a:solidFill>
              </a:rPr>
              <a:t>-20</a:t>
            </a:r>
            <a:r>
              <a:rPr lang="en-US" sz="2400" dirty="0" smtClean="0">
                <a:solidFill>
                  <a:srgbClr val="C00000"/>
                </a:solidFill>
              </a:rPr>
              <a:t>19</a:t>
            </a:r>
            <a:r>
              <a:rPr lang="ru-RU" sz="2400" dirty="0" smtClean="0">
                <a:solidFill>
                  <a:srgbClr val="C00000"/>
                </a:solidFill>
              </a:rPr>
              <a:t> учебном году. Цели</a:t>
            </a:r>
            <a:r>
              <a:rPr lang="ru-RU" sz="2400" dirty="0">
                <a:solidFill>
                  <a:srgbClr val="C00000"/>
                </a:solidFill>
              </a:rPr>
              <a:t>, задачи, направления деятельности педагогического коллектива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на </a:t>
            </a:r>
            <a:r>
              <a:rPr lang="ru-RU" sz="2000" dirty="0" smtClean="0">
                <a:solidFill>
                  <a:srgbClr val="C00000"/>
                </a:solidFill>
              </a:rPr>
              <a:t>201</a:t>
            </a:r>
            <a:r>
              <a:rPr lang="en-US" sz="2000" dirty="0">
                <a:solidFill>
                  <a:srgbClr val="C00000"/>
                </a:solidFill>
              </a:rPr>
              <a:t>9</a:t>
            </a:r>
            <a:r>
              <a:rPr lang="ru-RU" sz="2000" dirty="0" smtClean="0">
                <a:solidFill>
                  <a:srgbClr val="C00000"/>
                </a:solidFill>
              </a:rPr>
              <a:t>-20</a:t>
            </a:r>
            <a:r>
              <a:rPr lang="en-US" sz="2000" dirty="0" smtClean="0">
                <a:solidFill>
                  <a:srgbClr val="C00000"/>
                </a:solidFill>
              </a:rPr>
              <a:t>20  </a:t>
            </a:r>
            <a:r>
              <a:rPr lang="ru-RU" sz="2400" dirty="0" smtClean="0">
                <a:solidFill>
                  <a:srgbClr val="C00000"/>
                </a:solidFill>
              </a:rPr>
              <a:t>учебный </a:t>
            </a:r>
            <a:r>
              <a:rPr lang="ru-RU" sz="2400" dirty="0">
                <a:solidFill>
                  <a:srgbClr val="C00000"/>
                </a:solidFill>
              </a:rPr>
              <a:t>год.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Межрегиональная олимпиада по географии «Осенний марафон</a:t>
            </a:r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»  - </a:t>
            </a: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</a:rPr>
              <a:t>8</a:t>
            </a:r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участников .</a:t>
            </a:r>
          </a:p>
          <a:p>
            <a:endParaRPr lang="ru-RU" sz="2400" dirty="0" smtClean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Межрегиональная </a:t>
            </a:r>
            <a:r>
              <a:rPr lang="ru-RU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олимпиада по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биологии </a:t>
            </a:r>
            <a:r>
              <a:rPr lang="ru-RU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«Осенний марафон</a:t>
            </a: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</a:rPr>
              <a:t>»  </a:t>
            </a:r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- 12 участников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  Шульгин Руслан  8 класс</a:t>
            </a: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победитель(учитель                                                                   Макаров </a:t>
            </a: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</a:rPr>
              <a:t>К.Е</a:t>
            </a:r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.) 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Межрегиональная </a:t>
            </a:r>
            <a:r>
              <a:rPr lang="ru-RU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олимпиада по математике </a:t>
            </a:r>
            <a:endParaRPr lang="ru-RU" sz="24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«</a:t>
            </a:r>
            <a:r>
              <a:rPr lang="ru-RU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Осенний марафон</a:t>
            </a: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</a:rPr>
              <a:t>»  - 6 участников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B05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0" dirty="0">
                <a:solidFill>
                  <a:srgbClr val="C00000"/>
                </a:solidFill>
              </a:rPr>
              <a:t>Межрегиональная олимпиада </a:t>
            </a:r>
            <a:r>
              <a:rPr lang="ru-RU" sz="3600" b="0" dirty="0" smtClean="0">
                <a:solidFill>
                  <a:srgbClr val="C00000"/>
                </a:solidFill>
              </a:rPr>
              <a:t/>
            </a:r>
            <a:br>
              <a:rPr lang="ru-RU" sz="3600" b="0" dirty="0" smtClean="0">
                <a:solidFill>
                  <a:srgbClr val="C00000"/>
                </a:solidFill>
              </a:rPr>
            </a:br>
            <a:r>
              <a:rPr lang="ru-RU" sz="3600" b="0" dirty="0" smtClean="0">
                <a:solidFill>
                  <a:srgbClr val="C00000"/>
                </a:solidFill>
              </a:rPr>
              <a:t>«</a:t>
            </a:r>
            <a:r>
              <a:rPr lang="ru-RU" sz="3600" b="0" dirty="0">
                <a:solidFill>
                  <a:srgbClr val="C00000"/>
                </a:solidFill>
              </a:rPr>
              <a:t>Осенний марафон»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064896" cy="57935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«</a:t>
            </a:r>
            <a:r>
              <a:rPr lang="ru-RU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Кленовичок</a:t>
            </a:r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» </a:t>
            </a:r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- </a:t>
            </a:r>
            <a:r>
              <a:rPr lang="ru-RU" sz="31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начальная школа - 185  участников</a:t>
            </a:r>
            <a:endParaRPr lang="ru-RU" b="1" dirty="0" smtClean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Победители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Клюшник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Софья (1 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кл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. Уч. 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Землезина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Ю.Н.)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Кудрявцев Михаил (1кл.уч.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Землезина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Ю.Н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.)</a:t>
            </a:r>
          </a:p>
          <a:p>
            <a:pPr>
              <a:buNone/>
            </a:pP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Миняева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Анастасия (4кл.,уч. Миронова С.В.)</a:t>
            </a:r>
          </a:p>
          <a:p>
            <a:pPr>
              <a:buNone/>
            </a:pP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Подгузова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Алиса (2кл., уч. Степанова Г.П.)</a:t>
            </a:r>
          </a:p>
          <a:p>
            <a:pPr>
              <a:buNone/>
            </a:pP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Тактаров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Александр 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(1кл.уч. </a:t>
            </a:r>
            <a:r>
              <a:rPr lang="ru-RU" dirty="0" err="1">
                <a:solidFill>
                  <a:schemeClr val="tx1"/>
                </a:solidFill>
                <a:latin typeface="Cambria" pitchFamily="18" charset="0"/>
              </a:rPr>
              <a:t>Землезина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 Ю.Н.)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Призеры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– 24 ученика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Региональные призеры 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– 14 учеников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mbria" pitchFamily="18" charset="0"/>
            </a:endParaRPr>
          </a:p>
          <a:p>
            <a:endParaRPr lang="ru-RU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Cambr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3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«Дни русской культуры» 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призер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Седова Кристина (уч.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Винокурова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Ю.В.)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песни на иностранном языке «Интервидение»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место  - ученицы 4 класса (уч. Богачева В.В.)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 место – Соловьев Даниил (уч.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Клюшина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А.Г.)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рефератов и сочинений «Суворов – герой на все времена»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 место – Сысоева Полина (уч.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Букашкина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О.Н.)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 место – Рыбакова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Мария  (уч.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Букашкина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 место -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Грекова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София (уч.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Савостьяник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Ю.А.)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рефератов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 место –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Коллина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Марьяна (уч.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Совсуняк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О.А.)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Общероссийская олимпиада  «</a:t>
            </a:r>
            <a:r>
              <a:rPr lang="ru-RU" b="1" dirty="0" err="1" smtClean="0">
                <a:solidFill>
                  <a:schemeClr val="tx1"/>
                </a:solidFill>
              </a:rPr>
              <a:t>Олимпус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л</a:t>
            </a:r>
            <a:r>
              <a:rPr lang="ru-RU" dirty="0" smtClean="0">
                <a:solidFill>
                  <a:schemeClr val="tx1"/>
                </a:solidFill>
              </a:rPr>
              <a:t>итература – 62 участников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русский язык   - 126 участников</a:t>
            </a:r>
          </a:p>
          <a:p>
            <a:pPr marL="0" indent="0" algn="ctr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Всего  </a:t>
            </a:r>
            <a:r>
              <a:rPr lang="ru-RU" b="1" dirty="0">
                <a:solidFill>
                  <a:schemeClr val="tx1"/>
                </a:solidFill>
              </a:rPr>
              <a:t>в олимпиадах и конкурсах приняли участие – </a:t>
            </a:r>
            <a:r>
              <a:rPr lang="ru-RU" b="1" dirty="0" smtClean="0">
                <a:solidFill>
                  <a:schemeClr val="tx1"/>
                </a:solidFill>
              </a:rPr>
              <a:t>938 </a:t>
            </a:r>
            <a:r>
              <a:rPr lang="ru-RU" b="1" dirty="0">
                <a:solidFill>
                  <a:schemeClr val="tx1"/>
                </a:solidFill>
              </a:rPr>
              <a:t>участников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Победители и призеры – </a:t>
            </a:r>
            <a:r>
              <a:rPr lang="ru-RU" b="1" dirty="0" smtClean="0">
                <a:solidFill>
                  <a:schemeClr val="tx1"/>
                </a:solidFill>
              </a:rPr>
              <a:t>67 </a:t>
            </a:r>
            <a:r>
              <a:rPr lang="ru-RU" b="1" dirty="0">
                <a:solidFill>
                  <a:schemeClr val="tx1"/>
                </a:solidFill>
              </a:rPr>
              <a:t>учеников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  <a:t>Педагогический коллектив</a:t>
            </a:r>
            <a:b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chemeClr val="accent2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Количество </a:t>
            </a:r>
            <a:r>
              <a:rPr lang="ru-RU" dirty="0" smtClean="0">
                <a:solidFill>
                  <a:schemeClr val="tx1"/>
                </a:solidFill>
              </a:rPr>
              <a:t>педагогических работников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68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 высшей категорией – </a:t>
            </a:r>
            <a:r>
              <a:rPr lang="ru-RU" dirty="0" smtClean="0">
                <a:solidFill>
                  <a:schemeClr val="tx1"/>
                </a:solidFill>
              </a:rPr>
              <a:t>40 (59%)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 первой категорией – 8</a:t>
            </a:r>
            <a:r>
              <a:rPr lang="ru-RU" dirty="0" smtClean="0">
                <a:solidFill>
                  <a:schemeClr val="tx1"/>
                </a:solidFill>
              </a:rPr>
              <a:t> (12%)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Соответствие занимаемой должности– 20(29%)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Стаж работы более 20 лет – 48 (70%)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Cambria" pitchFamily="18" charset="0"/>
              </a:rPr>
              <a:t>Качество обученности</a:t>
            </a:r>
            <a:endParaRPr lang="ru-RU" dirty="0">
              <a:solidFill>
                <a:schemeClr val="accent2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10604"/>
              </p:ext>
            </p:extLst>
          </p:nvPr>
        </p:nvGraphicFramePr>
        <p:xfrm>
          <a:off x="827584" y="2132856"/>
          <a:ext cx="7632847" cy="3542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260"/>
                <a:gridCol w="1010430"/>
                <a:gridCol w="1756089"/>
                <a:gridCol w="1689099"/>
                <a:gridCol w="1602969"/>
              </a:tblGrid>
              <a:tr h="1283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 школе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Начальная школа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Основная школа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Средняя школа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2016/17 </a:t>
                      </a:r>
                      <a:r>
                        <a:rPr lang="ru-RU" sz="1600" dirty="0">
                          <a:effectLst/>
                        </a:rPr>
                        <a:t>уч.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44%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60%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34,8%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34,7%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2017/18 </a:t>
                      </a:r>
                      <a:r>
                        <a:rPr lang="ru-RU" sz="1600" dirty="0">
                          <a:effectLst/>
                        </a:rPr>
                        <a:t>уч.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46%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64%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36%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35%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2018/19уч.год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5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2617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Cambria" pitchFamily="18" charset="0"/>
              </a:rPr>
              <a:t>Результаты   экзаменов</a:t>
            </a:r>
            <a:br>
              <a:rPr lang="ru-RU" dirty="0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Cambria" pitchFamily="18" charset="0"/>
              </a:rPr>
              <a:t>9 класс</a:t>
            </a:r>
            <a:endParaRPr lang="ru-RU" dirty="0">
              <a:solidFill>
                <a:schemeClr val="accent2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634517"/>
              </p:ext>
            </p:extLst>
          </p:nvPr>
        </p:nvGraphicFramePr>
        <p:xfrm>
          <a:off x="899592" y="2564904"/>
          <a:ext cx="6077585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2016/17уч</a:t>
                      </a:r>
                      <a:r>
                        <a:rPr lang="ru-RU" sz="2400" dirty="0">
                          <a:effectLst/>
                        </a:rPr>
                        <a:t>.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99%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2017/18 </a:t>
                      </a:r>
                      <a:r>
                        <a:rPr lang="ru-RU" sz="2400" dirty="0">
                          <a:effectLst/>
                        </a:rPr>
                        <a:t>уч.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98,6%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100%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2018/2019уч.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3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>Качество </a:t>
            </a:r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обученности (9 класс)</a:t>
            </a:r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Cambria" pitchFamily="18" charset="0"/>
              </a:rPr>
            </a:b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689704"/>
              </p:ext>
            </p:extLst>
          </p:nvPr>
        </p:nvGraphicFramePr>
        <p:xfrm>
          <a:off x="1187626" y="1628800"/>
          <a:ext cx="6423167" cy="3490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0832"/>
                <a:gridCol w="2140832"/>
                <a:gridCol w="2141503"/>
              </a:tblGrid>
              <a:tr h="788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2016/17 </a:t>
                      </a:r>
                      <a:r>
                        <a:rPr lang="ru-RU" sz="2400" dirty="0">
                          <a:effectLst/>
                        </a:rPr>
                        <a:t>уч.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71%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84%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2017/18 </a:t>
                      </a:r>
                      <a:r>
                        <a:rPr lang="ru-RU" sz="2400" dirty="0">
                          <a:effectLst/>
                        </a:rPr>
                        <a:t>уч.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72,5%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8</a:t>
                      </a:r>
                      <a:r>
                        <a:rPr lang="ru-RU" sz="2400" b="1" dirty="0" smtClean="0">
                          <a:effectLst/>
                        </a:rPr>
                        <a:t>5%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2018/2019уч.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8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Средний тестовый балл за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экзамен</a:t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в форме и по материалам ЕГЭ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54095"/>
              </p:ext>
            </p:extLst>
          </p:nvPr>
        </p:nvGraphicFramePr>
        <p:xfrm>
          <a:off x="107505" y="1628800"/>
          <a:ext cx="8928991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109"/>
                <a:gridCol w="734070"/>
                <a:gridCol w="623920"/>
                <a:gridCol w="665514"/>
                <a:gridCol w="720975"/>
                <a:gridCol w="693245"/>
                <a:gridCol w="640095"/>
                <a:gridCol w="576933"/>
                <a:gridCol w="670907"/>
                <a:gridCol w="685542"/>
                <a:gridCol w="734070"/>
                <a:gridCol w="680149"/>
                <a:gridCol w="739462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рус.язык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матем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географ.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физика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химия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англяз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информ.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лит-ра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66,5</a:t>
                      </a:r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3,36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48,8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43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54,13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67,5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57,65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41,7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54,14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47,8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53,6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42,2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57,7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54,5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71,4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57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61,19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58,2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60,5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61,7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64,5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2018 год</a:t>
                      </a:r>
                      <a:endParaRPr lang="ru-RU" b="1" dirty="0"/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кол-во баллов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69,3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73,51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49,6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56,1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57,2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54,3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61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56,5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50,6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57,51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47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54,1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65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60,9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65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76,32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53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45,9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62,9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62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65,6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2019 год</a:t>
                      </a:r>
                      <a:endParaRPr lang="en-US" b="1" dirty="0"/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8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Наши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медалисты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Алексеева Екатерина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Виноградова Софья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Воронцова Софья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Кирьянова Малика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2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rgbClr val="C00000"/>
                </a:solidFill>
                <a:latin typeface="Cambria" pitchFamily="18" charset="0"/>
              </a:rPr>
              <a:t>Методическая тема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 </a:t>
            </a:r>
          </a:p>
          <a:p>
            <a:pPr marL="0" indent="0">
              <a:buNone/>
            </a:pPr>
            <a:r>
              <a:rPr lang="ru-RU" b="1" i="1" dirty="0" smtClean="0"/>
              <a:t>  «Современный урок в контексте внедрения ФГОС второго поколения»</a:t>
            </a:r>
            <a:endParaRPr lang="ru-RU" dirty="0"/>
          </a:p>
        </p:txBody>
      </p:sp>
      <p:pic>
        <p:nvPicPr>
          <p:cNvPr id="5122" name="Picture 2" descr="&amp;Kcy;&amp;acy;&amp;rcy;&amp;tcy;&amp;icy;&amp;ncy;&amp;kcy;&amp;acy; 24 &amp;icy;&amp;zcy; 2126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1008"/>
            <a:ext cx="341068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Деятельность ЦДО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Система дополнительного образования :</a:t>
            </a:r>
          </a:p>
          <a:p>
            <a:pPr marL="0" indent="0">
              <a:buNone/>
            </a:pPr>
            <a:r>
              <a:rPr lang="ru-RU" sz="2800" b="1" u="sng" dirty="0">
                <a:solidFill>
                  <a:schemeClr val="tx1"/>
                </a:solidFill>
              </a:rPr>
              <a:t>7</a:t>
            </a:r>
            <a:r>
              <a:rPr lang="ru-RU" sz="2800" b="1" u="sng" dirty="0" smtClean="0">
                <a:solidFill>
                  <a:schemeClr val="tx1"/>
                </a:solidFill>
              </a:rPr>
              <a:t> направлений работы </a:t>
            </a:r>
            <a:endParaRPr lang="ru-RU" sz="2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17 педагогов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</a:rPr>
              <a:t> программы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64 группы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813 обучающихся</a:t>
            </a:r>
          </a:p>
          <a:p>
            <a:pPr marL="0" indent="0">
              <a:buNone/>
            </a:pPr>
            <a:r>
              <a:rPr lang="ru-RU" sz="2800" b="1" u="sng" dirty="0" smtClean="0">
                <a:solidFill>
                  <a:schemeClr val="tx1"/>
                </a:solidFill>
              </a:rPr>
              <a:t>31 элективный курс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55 групп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1415 обучающихся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ambria" pitchFamily="18" charset="0"/>
              </a:rPr>
              <a:t>Результаты работы ЦДО</a:t>
            </a:r>
            <a:endParaRPr lang="ru-RU" sz="36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«ОФП» рук. </a:t>
            </a:r>
            <a:r>
              <a:rPr lang="ru-RU" sz="3600" b="1" dirty="0" err="1" smtClean="0">
                <a:solidFill>
                  <a:schemeClr val="tx1"/>
                </a:solidFill>
              </a:rPr>
              <a:t>Н.В.Корнеушкин</a:t>
            </a:r>
            <a:r>
              <a:rPr lang="ru-RU" sz="36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Первенство Московского р-она по волейболу- </a:t>
            </a:r>
            <a:r>
              <a:rPr lang="ru-RU" sz="3600" dirty="0">
                <a:solidFill>
                  <a:schemeClr val="tx1"/>
                </a:solidFill>
              </a:rPr>
              <a:t>3</a:t>
            </a:r>
            <a:r>
              <a:rPr lang="ru-RU" sz="3600" dirty="0" smtClean="0">
                <a:solidFill>
                  <a:schemeClr val="tx1"/>
                </a:solidFill>
              </a:rPr>
              <a:t> место.</a:t>
            </a:r>
          </a:p>
          <a:p>
            <a:r>
              <a:rPr lang="ru-RU" sz="3600" dirty="0">
                <a:solidFill>
                  <a:schemeClr val="tx1"/>
                </a:solidFill>
              </a:rPr>
              <a:t>Первенство Московского р-она по </a:t>
            </a:r>
            <a:r>
              <a:rPr lang="ru-RU" sz="3600" dirty="0" smtClean="0">
                <a:solidFill>
                  <a:schemeClr val="tx1"/>
                </a:solidFill>
              </a:rPr>
              <a:t>плаванию-1, </a:t>
            </a:r>
            <a:r>
              <a:rPr lang="ru-RU" sz="3600" dirty="0">
                <a:solidFill>
                  <a:schemeClr val="tx1"/>
                </a:solidFill>
              </a:rPr>
              <a:t>3 место.</a:t>
            </a:r>
          </a:p>
          <a:p>
            <a:r>
              <a:rPr lang="ru-RU" sz="3600" dirty="0">
                <a:solidFill>
                  <a:schemeClr val="tx1"/>
                </a:solidFill>
              </a:rPr>
              <a:t>Первенство Московского р-она по </a:t>
            </a:r>
            <a:r>
              <a:rPr lang="ru-RU" sz="3600" dirty="0" smtClean="0">
                <a:solidFill>
                  <a:schemeClr val="tx1"/>
                </a:solidFill>
              </a:rPr>
              <a:t>ОФП- </a:t>
            </a:r>
            <a:r>
              <a:rPr lang="ru-RU" sz="3600" dirty="0">
                <a:solidFill>
                  <a:schemeClr val="tx1"/>
                </a:solidFill>
              </a:rPr>
              <a:t>3 место.</a:t>
            </a:r>
          </a:p>
          <a:p>
            <a:r>
              <a:rPr lang="ru-RU" sz="3600" dirty="0">
                <a:solidFill>
                  <a:schemeClr val="tx1"/>
                </a:solidFill>
              </a:rPr>
              <a:t>Первенство Московского р-она по </a:t>
            </a:r>
            <a:r>
              <a:rPr lang="ru-RU" sz="3600" dirty="0" smtClean="0">
                <a:solidFill>
                  <a:schemeClr val="tx1"/>
                </a:solidFill>
              </a:rPr>
              <a:t>мини-футболу- 2,5 </a:t>
            </a:r>
            <a:r>
              <a:rPr lang="ru-RU" sz="3600" dirty="0">
                <a:solidFill>
                  <a:schemeClr val="tx1"/>
                </a:solidFill>
              </a:rPr>
              <a:t>место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«Спортивная аэробика» рук. </a:t>
            </a:r>
            <a:r>
              <a:rPr lang="ru-RU" sz="3600" b="1" dirty="0" err="1" smtClean="0">
                <a:solidFill>
                  <a:schemeClr val="tx1"/>
                </a:solidFill>
              </a:rPr>
              <a:t>И.В.Мочалова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 Открытое первенство Московского р-она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   1место-Ерматов </a:t>
            </a:r>
            <a:r>
              <a:rPr lang="ru-RU" sz="3600" dirty="0" err="1" smtClean="0">
                <a:solidFill>
                  <a:schemeClr val="tx1"/>
                </a:solidFill>
              </a:rPr>
              <a:t>Нурулжон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3 место –</a:t>
            </a:r>
            <a:r>
              <a:rPr lang="ru-RU" sz="3600" dirty="0" err="1" smtClean="0">
                <a:solidFill>
                  <a:schemeClr val="tx1"/>
                </a:solidFill>
              </a:rPr>
              <a:t>Цикунова</a:t>
            </a:r>
            <a:r>
              <a:rPr lang="ru-RU" sz="3600" dirty="0" smtClean="0">
                <a:solidFill>
                  <a:schemeClr val="tx1"/>
                </a:solidFill>
              </a:rPr>
              <a:t> Дарья 1В класс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Первенство Тверской области по спортивной аэробике: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1 место - Петров Сергей 3 Б класс</a:t>
            </a:r>
          </a:p>
        </p:txBody>
      </p:sp>
    </p:spTree>
    <p:extLst>
      <p:ext uri="{BB962C8B-B14F-4D97-AF65-F5344CB8AC3E}">
        <p14:creationId xmlns:p14="http://schemas.microsoft.com/office/powerpoint/2010/main" val="395801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ЮИД «</a:t>
            </a:r>
            <a:r>
              <a:rPr lang="ru-RU" sz="2000" b="1" dirty="0" err="1" smtClean="0">
                <a:solidFill>
                  <a:schemeClr val="tx1"/>
                </a:solidFill>
              </a:rPr>
              <a:t>Светофорчик</a:t>
            </a:r>
            <a:r>
              <a:rPr lang="ru-RU" sz="2000" b="1" dirty="0" smtClean="0">
                <a:solidFill>
                  <a:schemeClr val="tx1"/>
                </a:solidFill>
              </a:rPr>
              <a:t>»  рук. Ю.М. </a:t>
            </a:r>
            <a:r>
              <a:rPr lang="ru-RU" sz="2000" b="1" dirty="0" err="1" smtClean="0">
                <a:solidFill>
                  <a:schemeClr val="tx1"/>
                </a:solidFill>
              </a:rPr>
              <a:t>Бурякова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Международная олимпиада «Глобус» - региональные победители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1 место- </a:t>
            </a:r>
            <a:r>
              <a:rPr lang="ru-RU" sz="2000" dirty="0" err="1" smtClean="0">
                <a:solidFill>
                  <a:schemeClr val="tx1"/>
                </a:solidFill>
              </a:rPr>
              <a:t>Лязина</a:t>
            </a:r>
            <a:r>
              <a:rPr lang="ru-RU" sz="2000" dirty="0" smtClean="0">
                <a:solidFill>
                  <a:schemeClr val="tx1"/>
                </a:solidFill>
              </a:rPr>
              <a:t> Екатерина 4 класс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</a:t>
            </a:r>
            <a:r>
              <a:rPr lang="ru-RU" sz="2000" dirty="0" err="1" smtClean="0">
                <a:solidFill>
                  <a:schemeClr val="tx1"/>
                </a:solidFill>
              </a:rPr>
              <a:t>Овчинникова</a:t>
            </a:r>
            <a:r>
              <a:rPr lang="ru-RU" sz="2000" dirty="0" smtClean="0">
                <a:solidFill>
                  <a:schemeClr val="tx1"/>
                </a:solidFill>
              </a:rPr>
              <a:t> Анна 7Г класс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             </a:t>
            </a:r>
            <a:r>
              <a:rPr lang="ru-RU" sz="2000" dirty="0">
                <a:solidFill>
                  <a:schemeClr val="tx1"/>
                </a:solidFill>
              </a:rPr>
              <a:t>Овчинников </a:t>
            </a:r>
            <a:r>
              <a:rPr lang="ru-RU" sz="2000" dirty="0" smtClean="0">
                <a:solidFill>
                  <a:schemeClr val="tx1"/>
                </a:solidFill>
              </a:rPr>
              <a:t>Егор 7Г </a:t>
            </a:r>
            <a:r>
              <a:rPr lang="ru-RU" sz="2000" dirty="0">
                <a:solidFill>
                  <a:schemeClr val="tx1"/>
                </a:solidFill>
              </a:rPr>
              <a:t>класс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             Буряков Всеволод 9 А </a:t>
            </a:r>
            <a:r>
              <a:rPr lang="ru-RU" sz="2000" dirty="0" err="1" smtClean="0">
                <a:solidFill>
                  <a:schemeClr val="tx1"/>
                </a:solidFill>
              </a:rPr>
              <a:t>кл</a:t>
            </a:r>
            <a:r>
              <a:rPr lang="ru-RU" sz="2000" dirty="0" smtClean="0">
                <a:solidFill>
                  <a:schemeClr val="tx1"/>
                </a:solidFill>
              </a:rPr>
              <a:t>.,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2 место - </a:t>
            </a:r>
            <a:r>
              <a:rPr lang="ru-RU" sz="2000" dirty="0" err="1" smtClean="0">
                <a:solidFill>
                  <a:schemeClr val="tx1"/>
                </a:solidFill>
              </a:rPr>
              <a:t>Обрывин</a:t>
            </a:r>
            <a:r>
              <a:rPr lang="ru-RU" sz="2000" dirty="0" smtClean="0">
                <a:solidFill>
                  <a:schemeClr val="tx1"/>
                </a:solidFill>
              </a:rPr>
              <a:t> Кирилл 7 Г </a:t>
            </a:r>
            <a:r>
              <a:rPr lang="ru-RU" sz="2000" dirty="0" err="1" smtClean="0">
                <a:solidFill>
                  <a:schemeClr val="tx1"/>
                </a:solidFill>
              </a:rPr>
              <a:t>кл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Фольклорный коллектив «Зоренька»  рук. Г.Ю. Калина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Одиннадцатый  открытый городской фольклорный фестиваль-конкурс «Тверские мотивы»- 2 место.</a:t>
            </a: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lvl="7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1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тема на 2019-2020 учебный год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образовательного процесса через применение современных подходов к организации образовательной деятельности, непрерывное совершенствование профессионального уровня и педагогического мастерства учителя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83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Педагогические советы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 Центра образования № 49 за 2017-2018 учебный год.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Итоги проведения Всероссийской олимпиады школьников в 2018-2019 учебном году.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социально-педагогического сопровождения обучающихся. Роль классного руководителя в процессе обучения и воспитания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23487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Мероприятия на базе ЦО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Семинар для студентов педагогического колледжа «Практика по анализу и содержанию учебно-методических материалов и организации исследовательской деятельности в начальных классах» - </a:t>
            </a:r>
            <a:r>
              <a:rPr lang="ru-RU" sz="2800" dirty="0" err="1" smtClean="0">
                <a:solidFill>
                  <a:schemeClr val="tx1"/>
                </a:solidFill>
              </a:rPr>
              <a:t>Куцурова</a:t>
            </a:r>
            <a:r>
              <a:rPr lang="ru-RU" sz="2800" dirty="0" smtClean="0">
                <a:solidFill>
                  <a:schemeClr val="tx1"/>
                </a:solidFill>
              </a:rPr>
              <a:t> Н.А., </a:t>
            </a:r>
            <a:r>
              <a:rPr lang="ru-RU" sz="2800" dirty="0" err="1" smtClean="0">
                <a:solidFill>
                  <a:schemeClr val="tx1"/>
                </a:solidFill>
              </a:rPr>
              <a:t>Подгузова</a:t>
            </a:r>
            <a:r>
              <a:rPr lang="ru-RU" sz="2800" dirty="0" smtClean="0">
                <a:solidFill>
                  <a:schemeClr val="tx1"/>
                </a:solidFill>
              </a:rPr>
              <a:t> Я.Г.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Постоянно действующий семинар «Система социально-педагогического сопровождения обучающихся»</a:t>
            </a:r>
          </a:p>
        </p:txBody>
      </p:sp>
    </p:spTree>
    <p:extLst>
      <p:ext uri="{BB962C8B-B14F-4D97-AF65-F5344CB8AC3E}">
        <p14:creationId xmlns:p14="http://schemas.microsoft.com/office/powerpoint/2010/main" val="113508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C00000"/>
                </a:solidFill>
              </a:rPr>
              <a:t>Представление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0" dirty="0" smtClean="0">
                <a:solidFill>
                  <a:srgbClr val="C00000"/>
                </a:solidFill>
              </a:rPr>
              <a:t>опыта</a:t>
            </a:r>
            <a:endParaRPr lang="ru-RU" b="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Постоянно  действующий семинар на базе МБОУ СОШ № 52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Кирьянова Е.В.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Подгузова</a:t>
            </a:r>
            <a:r>
              <a:rPr lang="ru-RU" sz="2400" dirty="0" smtClean="0">
                <a:solidFill>
                  <a:schemeClr val="tx1"/>
                </a:solidFill>
              </a:rPr>
              <a:t> Я.Г.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Постоянно действующий семинар на базе МБОУ СОШ № 50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«Профилактика эмоционального выгорания педагогов» и «Снижение эмоционального напряжения педагогов, обучение техникам и приемам </a:t>
            </a:r>
            <a:r>
              <a:rPr lang="ru-RU" sz="2400" dirty="0" err="1" smtClean="0">
                <a:solidFill>
                  <a:schemeClr val="tx1"/>
                </a:solidFill>
              </a:rPr>
              <a:t>саморегуляции</a:t>
            </a:r>
            <a:r>
              <a:rPr lang="ru-RU" sz="2400" dirty="0" smtClean="0">
                <a:solidFill>
                  <a:schemeClr val="tx1"/>
                </a:solidFill>
              </a:rPr>
              <a:t>» – Лазарева Е.В.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Городской семинар учителей физики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«Формирование у обучающихся умений объяснять физические явления» - Старкова Е.С.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57748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Открытые уроки </a:t>
            </a:r>
            <a:r>
              <a:rPr lang="ru-RU" sz="2800" dirty="0" smtClean="0">
                <a:solidFill>
                  <a:schemeClr val="tx1"/>
                </a:solidFill>
              </a:rPr>
              <a:t>для студентов педагогического колледжа по теме «Первые дни ребенка в школе» </a:t>
            </a:r>
            <a:r>
              <a:rPr lang="ru-RU" sz="2800" b="1" dirty="0" smtClean="0">
                <a:solidFill>
                  <a:schemeClr val="tx1"/>
                </a:solidFill>
              </a:rPr>
              <a:t>–</a:t>
            </a:r>
            <a:r>
              <a:rPr lang="ru-RU" sz="2800" dirty="0" err="1" smtClean="0">
                <a:solidFill>
                  <a:schemeClr val="tx1"/>
                </a:solidFill>
              </a:rPr>
              <a:t>Подгузова</a:t>
            </a:r>
            <a:r>
              <a:rPr lang="ru-RU" sz="2800" dirty="0" smtClean="0">
                <a:solidFill>
                  <a:schemeClr val="tx1"/>
                </a:solidFill>
              </a:rPr>
              <a:t> Я.Г., </a:t>
            </a:r>
            <a:r>
              <a:rPr lang="ru-RU" sz="2800" dirty="0" err="1" smtClean="0">
                <a:solidFill>
                  <a:schemeClr val="tx1"/>
                </a:solidFill>
              </a:rPr>
              <a:t>Тачкова</a:t>
            </a:r>
            <a:r>
              <a:rPr lang="ru-RU" sz="2800" dirty="0" smtClean="0">
                <a:solidFill>
                  <a:schemeClr val="tx1"/>
                </a:solidFill>
              </a:rPr>
              <a:t> С.Г.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Открытые </a:t>
            </a:r>
            <a:r>
              <a:rPr lang="ru-RU" sz="2800" b="1" dirty="0">
                <a:solidFill>
                  <a:schemeClr val="tx1"/>
                </a:solidFill>
              </a:rPr>
              <a:t>уроки </a:t>
            </a:r>
            <a:r>
              <a:rPr lang="ru-RU" sz="2800" dirty="0">
                <a:solidFill>
                  <a:schemeClr val="tx1"/>
                </a:solidFill>
              </a:rPr>
              <a:t>для </a:t>
            </a:r>
            <a:r>
              <a:rPr lang="ru-RU" sz="2800" dirty="0" smtClean="0">
                <a:solidFill>
                  <a:schemeClr val="tx1"/>
                </a:solidFill>
              </a:rPr>
              <a:t>студентов педагогического колледжа  по теме «Методическое обеспечение образовательного процесса» – </a:t>
            </a:r>
            <a:r>
              <a:rPr lang="ru-RU" sz="2800" dirty="0" err="1" smtClean="0">
                <a:solidFill>
                  <a:schemeClr val="tx1"/>
                </a:solidFill>
              </a:rPr>
              <a:t>Мелкумова</a:t>
            </a:r>
            <a:r>
              <a:rPr lang="ru-RU" sz="2800" dirty="0" smtClean="0">
                <a:solidFill>
                  <a:schemeClr val="tx1"/>
                </a:solidFill>
              </a:rPr>
              <a:t> Э.Г., Кирьянова Е.В., </a:t>
            </a:r>
            <a:r>
              <a:rPr lang="ru-RU" sz="2800" dirty="0" err="1" smtClean="0">
                <a:solidFill>
                  <a:schemeClr val="tx1"/>
                </a:solidFill>
              </a:rPr>
              <a:t>Лыскова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С.Н., </a:t>
            </a:r>
            <a:r>
              <a:rPr lang="ru-RU" sz="2800" dirty="0" err="1">
                <a:solidFill>
                  <a:schemeClr val="tx1"/>
                </a:solidFill>
              </a:rPr>
              <a:t>Тачкова</a:t>
            </a:r>
            <a:r>
              <a:rPr lang="ru-RU" sz="2800" dirty="0">
                <a:solidFill>
                  <a:schemeClr val="tx1"/>
                </a:solidFill>
              </a:rPr>
              <a:t> С.Г</a:t>
            </a:r>
            <a:r>
              <a:rPr lang="ru-RU" sz="2800" dirty="0" smtClean="0">
                <a:solidFill>
                  <a:schemeClr val="tx1"/>
                </a:solidFill>
              </a:rPr>
              <a:t>., Степанова Г.П.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Открытые уроки </a:t>
            </a:r>
            <a:r>
              <a:rPr lang="ru-RU" sz="2800" dirty="0">
                <a:solidFill>
                  <a:schemeClr val="tx1"/>
                </a:solidFill>
              </a:rPr>
              <a:t>для студентов педагогического колледжа  по </a:t>
            </a:r>
            <a:r>
              <a:rPr lang="ru-RU" sz="2800" dirty="0" smtClean="0">
                <a:solidFill>
                  <a:schemeClr val="tx1"/>
                </a:solidFill>
              </a:rPr>
              <a:t>физической культуре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  <a:r>
              <a:rPr lang="ru-RU" sz="2800" dirty="0" smtClean="0">
                <a:solidFill>
                  <a:schemeClr val="tx1"/>
                </a:solidFill>
              </a:rPr>
              <a:t>- Мочалова И.В.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Открытый урок</a:t>
            </a:r>
            <a:r>
              <a:rPr lang="ru-RU" sz="2800" dirty="0" smtClean="0">
                <a:solidFill>
                  <a:schemeClr val="tx1"/>
                </a:solidFill>
              </a:rPr>
              <a:t> литературы в рамках городской декады открытых уроков – Симакова С.Э.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Учитель года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урок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– класс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час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проект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7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Участие в предметных олимпиадах </a:t>
            </a:r>
            <a:b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и конкурсах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43304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+mj-lt"/>
              </a:rPr>
              <a:t>Всероссийская олимпиада школьников 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-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259 участников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по 1 предмету – 136 участников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по 2 предметам – 75 участников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о 3 предметам  - 26 участников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о 4 предметам  - 10 участников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по 4 предметам  - 10 участников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Более 4-х предметов – 12 участников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28 обучающихся приняли участие в муниципальном этапе ВОШ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8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обучающихся  - призеры муниципального этапа </a:t>
            </a:r>
            <a:r>
              <a:rPr lang="ru-RU" sz="2400" b="1" dirty="0">
                <a:solidFill>
                  <a:schemeClr val="tx1"/>
                </a:solidFill>
                <a:latin typeface="+mj-lt"/>
              </a:rPr>
              <a:t>ВОШ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математический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игра «Кенгуру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2019»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игра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«Русский медвежонок» –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 участников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«Умный мамонтенок» –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призера (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Алексеева Т.В.),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«Британский бульдог» -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 участников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«Кириллица»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1-4 классов - 16 участников (11 призеров)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solidFill>
                <a:prstClr val="black"/>
              </a:solidFill>
              <a:latin typeface="Cambr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9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3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EF848-419D-42F3-BF1D-92A4EE6CD8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CSC(3)</Template>
  <TotalTime>2269</TotalTime>
  <Words>1100</Words>
  <Application>Microsoft Office PowerPoint</Application>
  <PresentationFormat>Экран (4:3)</PresentationFormat>
  <Paragraphs>272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CSC(3)</vt:lpstr>
      <vt:lpstr>Анализ работы  в 2018-2019 учебном году. Цели, задачи, направления деятельности педагогического коллектива  на 2019-2020  учебный год. </vt:lpstr>
      <vt:lpstr>Методическая тема</vt:lpstr>
      <vt:lpstr>Педагогические советы</vt:lpstr>
      <vt:lpstr>Мероприятия на базе ЦО</vt:lpstr>
      <vt:lpstr>Представление опыта</vt:lpstr>
      <vt:lpstr>Презентация PowerPoint</vt:lpstr>
      <vt:lpstr>Учитель года</vt:lpstr>
      <vt:lpstr>Участие в предметных олимпиадах  и конкурсах</vt:lpstr>
      <vt:lpstr>Презентация PowerPoint</vt:lpstr>
      <vt:lpstr>Межрегиональная олимпиада  «Осенний марафон»</vt:lpstr>
      <vt:lpstr>Презентация PowerPoint</vt:lpstr>
      <vt:lpstr>Презентация PowerPoint</vt:lpstr>
      <vt:lpstr>Презентация PowerPoint</vt:lpstr>
      <vt:lpstr>Педагогический коллектив  </vt:lpstr>
      <vt:lpstr>Качество обученности</vt:lpstr>
      <vt:lpstr>Результаты   экзаменов 9 класс</vt:lpstr>
      <vt:lpstr>Качество обученности (9 класс) </vt:lpstr>
      <vt:lpstr>Средний тестовый балл за экзамен  в форме и по материалам ЕГЭ</vt:lpstr>
      <vt:lpstr>Наши медалисты</vt:lpstr>
      <vt:lpstr>Деятельность ЦДО</vt:lpstr>
      <vt:lpstr>Результаты работы ЦДО</vt:lpstr>
      <vt:lpstr>Презентация PowerPoint</vt:lpstr>
      <vt:lpstr>Методическая тема на 2019-2020 учебный год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 в 2011-20102  учебном году. Цели, задачи, направления деятельности педагогического коллектива  на 2012-2013 учебный год.</dc:title>
  <dc:creator>Наталья</dc:creator>
  <cp:lastModifiedBy>User</cp:lastModifiedBy>
  <cp:revision>177</cp:revision>
  <cp:lastPrinted>2018-12-19T12:01:06Z</cp:lastPrinted>
  <dcterms:created xsi:type="dcterms:W3CDTF">2012-08-29T12:58:56Z</dcterms:created>
  <dcterms:modified xsi:type="dcterms:W3CDTF">2019-08-28T15:17:31Z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TC300095639990</vt:lpwstr>
  </property>
</Properties>
</file>