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293238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Нормативные основы деятельности общеобразовательной </a:t>
            </a:r>
            <a:r>
              <a:rPr lang="ru-RU" sz="4800" dirty="0" smtClean="0"/>
              <a:t>организации</a:t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8581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200" b="1" dirty="0" smtClean="0"/>
              <a:t>«Порядок организации и осуществления образовательной деятельности по основным общеобразовательным программам»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71546"/>
            <a:ext cx="7719274" cy="54292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3. Общее образование может быть получено в организациях, осуществляющих образовательную деятельность, а также вне организаций - </a:t>
            </a:r>
            <a:r>
              <a:rPr lang="ru-RU" sz="2400" b="1" u="sng" dirty="0" smtClean="0"/>
              <a:t>в форме семейного образования и самообразования.</a:t>
            </a:r>
          </a:p>
          <a:p>
            <a:pPr>
              <a:buNone/>
            </a:pPr>
            <a:r>
              <a:rPr lang="ru-RU" sz="2400" dirty="0" smtClean="0"/>
              <a:t>     Форма получения общего образования и форма обучения по конкретной общеобразовательной программе </a:t>
            </a:r>
            <a:r>
              <a:rPr lang="ru-RU" sz="2400" b="1" dirty="0" smtClean="0"/>
              <a:t>определяются родителями.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При выборе ……формы получения общего образования в форме </a:t>
            </a:r>
            <a:r>
              <a:rPr lang="ru-RU" sz="2400" u="sng" dirty="0" smtClean="0"/>
              <a:t>семейного образования </a:t>
            </a:r>
            <a:r>
              <a:rPr lang="ru-RU" sz="2400" dirty="0" smtClean="0"/>
              <a:t>родители </a:t>
            </a:r>
            <a:r>
              <a:rPr lang="ru-RU" sz="2400" u="sng" dirty="0" smtClean="0"/>
              <a:t>информируют об этом выборе орган местного самоуправления</a:t>
            </a:r>
            <a:r>
              <a:rPr lang="ru-RU" sz="2400" dirty="0" smtClean="0"/>
              <a:t> на территории  которого  они проживают.</a:t>
            </a:r>
          </a:p>
          <a:p>
            <a:pPr>
              <a:buNone/>
            </a:pPr>
            <a:r>
              <a:rPr lang="ru-RU" sz="2400" dirty="0" smtClean="0"/>
              <a:t>     Обучение в форме семейного образования и самообразования осуществляется с </a:t>
            </a:r>
            <a:r>
              <a:rPr lang="ru-RU" sz="2400" u="sng" dirty="0" smtClean="0"/>
              <a:t>правом последующего прохождения промежуточной и государственной итоговой аттестации в образовательных организациях.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8581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200" b="1" dirty="0" smtClean="0"/>
              <a:t>«Порядок организации и осуществления образовательной деятельности по основным общеобразовательным программам»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14422"/>
            <a:ext cx="7719274" cy="507209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4. Допускается сочетание различных форм получения образования и форм обучения</a:t>
            </a:r>
            <a:r>
              <a:rPr lang="ru-RU" sz="2400" b="1" dirty="0" smtClean="0"/>
              <a:t>.</a:t>
            </a:r>
          </a:p>
          <a:p>
            <a:pPr>
              <a:buNone/>
            </a:pPr>
            <a:r>
              <a:rPr lang="ru-RU" sz="2400" dirty="0" smtClean="0"/>
              <a:t>5. Обучение по </a:t>
            </a:r>
            <a:r>
              <a:rPr lang="ru-RU" sz="2400" u="sng" dirty="0" smtClean="0"/>
              <a:t>индивидуальному   учебному   плану </a:t>
            </a:r>
            <a:r>
              <a:rPr lang="ru-RU" sz="2400" dirty="0" smtClean="0"/>
              <a:t>………осуществляется в порядке, установленном </a:t>
            </a:r>
            <a:r>
              <a:rPr lang="ru-RU" sz="2400" u="sng" dirty="0" smtClean="0"/>
              <a:t>локальными нормативными актами </a:t>
            </a:r>
            <a:r>
              <a:rPr lang="ru-RU" sz="2400" dirty="0" smtClean="0"/>
              <a:t>образовательной организации.</a:t>
            </a:r>
          </a:p>
          <a:p>
            <a:pPr>
              <a:buNone/>
            </a:pPr>
            <a:r>
              <a:rPr lang="ru-RU" sz="2400" dirty="0" smtClean="0"/>
              <a:t>7. </a:t>
            </a:r>
            <a:r>
              <a:rPr lang="ru-RU" sz="2400" u="sng" dirty="0" smtClean="0"/>
              <a:t>Содержание</a:t>
            </a:r>
            <a:r>
              <a:rPr lang="ru-RU" sz="2400" dirty="0" smtClean="0"/>
              <a:t> начального общего, основного общего и среднего общего образования </a:t>
            </a:r>
            <a:r>
              <a:rPr lang="ru-RU" sz="2400" u="sng" dirty="0" smtClean="0"/>
              <a:t>определяется образовательными программами </a:t>
            </a:r>
            <a:r>
              <a:rPr lang="ru-RU" sz="2400" dirty="0" smtClean="0"/>
              <a:t>начального общего, основного общего и среднего общего образования.</a:t>
            </a:r>
          </a:p>
          <a:p>
            <a:pPr>
              <a:buNone/>
            </a:pPr>
            <a:r>
              <a:rPr lang="ru-RU" sz="2400" dirty="0" smtClean="0"/>
              <a:t>8. </a:t>
            </a:r>
            <a:r>
              <a:rPr lang="ru-RU" sz="2400" u="sng" dirty="0" smtClean="0"/>
              <a:t>Требования</a:t>
            </a:r>
            <a:r>
              <a:rPr lang="ru-RU" sz="2400" dirty="0" smtClean="0"/>
              <a:t> к структуре, объему, условиям реализации и результатам освоения общеобразовательных программ </a:t>
            </a:r>
            <a:r>
              <a:rPr lang="ru-RU" sz="2400" u="sng" dirty="0" smtClean="0"/>
              <a:t>определяются соответствующими федеральными государственными образовательными стандартами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8581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200" b="1" dirty="0" smtClean="0"/>
              <a:t>«Порядок организации и осуществления образовательной деятельности по основным общеобразовательным программам»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14422"/>
            <a:ext cx="7858180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9. Общеобразовательные программы </a:t>
            </a:r>
            <a:r>
              <a:rPr lang="ru-RU" sz="2400" b="1" dirty="0" smtClean="0"/>
              <a:t>самостоятельно разрабатываются </a:t>
            </a:r>
            <a:r>
              <a:rPr lang="ru-RU" sz="2400" dirty="0" smtClean="0"/>
              <a:t>и утверждаются образовательными   организациями.</a:t>
            </a:r>
          </a:p>
          <a:p>
            <a:pPr>
              <a:buNone/>
            </a:pPr>
            <a:r>
              <a:rPr lang="ru-RU" sz="2400" dirty="0" smtClean="0"/>
              <a:t>…. в соответствии с федеральными государственными образовательными стандартами и с учетом соответствующих примерных основных образовательных программ.</a:t>
            </a:r>
          </a:p>
          <a:p>
            <a:pPr>
              <a:buNone/>
            </a:pPr>
            <a:r>
              <a:rPr lang="ru-RU" sz="2400" dirty="0" smtClean="0"/>
              <a:t>10. </a:t>
            </a:r>
            <a:r>
              <a:rPr lang="ru-RU" sz="2400" b="1" u="sng" dirty="0" smtClean="0"/>
              <a:t>Общеобразовательная программа </a:t>
            </a:r>
            <a:r>
              <a:rPr lang="ru-RU" sz="2400" dirty="0" smtClean="0"/>
              <a:t>включает в себя </a:t>
            </a:r>
            <a:r>
              <a:rPr lang="ru-RU" sz="2400" u="sng" dirty="0" smtClean="0"/>
              <a:t>учебный план, календарный учебный график, рабочие программы учебных предметов,</a:t>
            </a:r>
            <a:r>
              <a:rPr lang="ru-RU" sz="2400" dirty="0" smtClean="0"/>
              <a:t> курсов, дисциплин (модулей), оценочные и методические материалы….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8581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200" b="1" dirty="0" smtClean="0"/>
              <a:t>«Порядок организации и осуществления образовательной деятельности по основным общеобразовательным программам»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14422"/>
            <a:ext cx="7719274" cy="48577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10.1. Организация образовательной деятельности по общеобразовательным программам может быть основана на дифференциации содержания </a:t>
            </a:r>
            <a:r>
              <a:rPr lang="ru-RU" sz="2400" u="sng" dirty="0" smtClean="0"/>
              <a:t>с учетом образовательных потребностей и интересов обучающихся</a:t>
            </a:r>
            <a:r>
              <a:rPr lang="ru-RU" sz="2400" dirty="0" smtClean="0"/>
              <a:t>, обеспечивающих углубленное изучение отдельных учебных предметов, предметных областей соответствующей образовательной программы </a:t>
            </a:r>
            <a:r>
              <a:rPr lang="ru-RU" sz="2400" u="sng" dirty="0" smtClean="0"/>
              <a:t>(профильное обучение)</a:t>
            </a:r>
            <a:r>
              <a:rPr lang="ru-RU" sz="2400" b="1" u="sng" dirty="0" smtClean="0"/>
              <a:t>.</a:t>
            </a:r>
          </a:p>
          <a:p>
            <a:pPr>
              <a:buNone/>
            </a:pPr>
            <a:r>
              <a:rPr lang="ru-RU" sz="2400" dirty="0" smtClean="0"/>
              <a:t>10.2. При приеме (переводе) на обучение ……</a:t>
            </a:r>
            <a:r>
              <a:rPr lang="ru-RU" sz="2400" b="1" dirty="0" smtClean="0"/>
              <a:t>выбор языка </a:t>
            </a:r>
            <a:r>
              <a:rPr lang="ru-RU" sz="2400" dirty="0" smtClean="0"/>
              <a:t>образования, изучаемых родного языка из числа языков народов Российской Федерации, в том числе русского языка как родного языка………</a:t>
            </a:r>
            <a:r>
              <a:rPr lang="ru-RU" sz="2400" b="1" dirty="0" smtClean="0"/>
              <a:t>осуществляется по заявлениям родителей</a:t>
            </a:r>
            <a:r>
              <a:rPr lang="ru-RU" sz="2400" dirty="0" smtClean="0"/>
              <a:t> (законных представителей) детей.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8581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200" b="1" dirty="0" smtClean="0"/>
              <a:t>«Порядок организации и осуществления образовательной деятельности по основным общеобразовательным программам»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14422"/>
            <a:ext cx="7719274" cy="478634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11. При реализации общеобразовательных программ используются различные образовательные технологии, в том числе </a:t>
            </a:r>
            <a:r>
              <a:rPr lang="ru-RU" sz="2400" u="sng" dirty="0" smtClean="0"/>
              <a:t>дистанционные образовательные технологии, электронное обучение.</a:t>
            </a:r>
          </a:p>
          <a:p>
            <a:pPr>
              <a:buNone/>
            </a:pPr>
            <a:r>
              <a:rPr lang="ru-RU" sz="2400" dirty="0" smtClean="0"/>
              <a:t>12. Общеобразовательные программы реализуются образовательной организацией как самостоятельно, так и посредством </a:t>
            </a:r>
            <a:r>
              <a:rPr lang="ru-RU" sz="2400" u="sng" dirty="0" smtClean="0"/>
              <a:t>сетевых форм </a:t>
            </a:r>
            <a:r>
              <a:rPr lang="ru-RU" sz="2400" dirty="0" smtClean="0"/>
              <a:t>их реализации.</a:t>
            </a:r>
          </a:p>
          <a:p>
            <a:pPr>
              <a:buNone/>
            </a:pPr>
            <a:r>
              <a:rPr lang="ru-RU" sz="2400" dirty="0" smtClean="0"/>
              <a:t>13. При реализации общеобразовательных программ образовательной организацией </a:t>
            </a:r>
            <a:r>
              <a:rPr lang="ru-RU" sz="2400" u="sng" dirty="0" smtClean="0"/>
              <a:t>может применяться форма </a:t>
            </a:r>
            <a:r>
              <a:rPr lang="ru-RU" sz="2400" dirty="0" smtClean="0"/>
              <a:t>организации образовательной деятельности, </a:t>
            </a:r>
            <a:r>
              <a:rPr lang="ru-RU" sz="2400" u="sng" dirty="0" smtClean="0"/>
              <a:t>основанная на модульном принципе. </a:t>
            </a:r>
          </a:p>
          <a:p>
            <a:pPr>
              <a:buNone/>
            </a:pPr>
            <a:r>
              <a:rPr lang="ru-RU" sz="2400" dirty="0" smtClean="0"/>
              <a:t>15. </a:t>
            </a:r>
            <a:r>
              <a:rPr lang="ru-RU" sz="2400" b="1" dirty="0" smtClean="0"/>
              <a:t>Образовательная организация создает условия для реализации общеобразовательных программ.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8581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200" b="1" dirty="0" smtClean="0"/>
              <a:t>«Порядок организации и осуществления образовательной деятельности по основным общеобразовательным программам»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14422"/>
            <a:ext cx="7719274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18. </a:t>
            </a:r>
            <a:r>
              <a:rPr lang="ru-RU" sz="2400" u="sng" dirty="0" smtClean="0"/>
              <a:t>Наполняемость классов</a:t>
            </a:r>
            <a:r>
              <a:rPr lang="ru-RU" sz="2400" dirty="0" smtClean="0"/>
              <a:t>, за исключением классов компенсирующего обучения, не должна превышать </a:t>
            </a:r>
            <a:r>
              <a:rPr lang="ru-RU" sz="2400" b="1" dirty="0" smtClean="0"/>
              <a:t>25 человек.</a:t>
            </a:r>
          </a:p>
          <a:p>
            <a:pPr>
              <a:buNone/>
            </a:pPr>
            <a:r>
              <a:rPr lang="ru-RU" sz="2400" dirty="0" smtClean="0"/>
              <a:t>18.1</a:t>
            </a:r>
            <a:r>
              <a:rPr lang="ru-RU" sz="2400" u="sng" dirty="0" smtClean="0"/>
              <a:t>. При наличии необходимых условий </a:t>
            </a:r>
            <a:r>
              <a:rPr lang="ru-RU" sz="2400" dirty="0" smtClean="0"/>
              <a:t>……</a:t>
            </a:r>
            <a:r>
              <a:rPr lang="ru-RU" sz="2400" u="sng" dirty="0" smtClean="0"/>
              <a:t>возможно деление классов на группы </a:t>
            </a:r>
            <a:r>
              <a:rPr lang="ru-RU" sz="2400" dirty="0" smtClean="0"/>
              <a:t>при проведении учебных занятий, курсов, дисциплин...</a:t>
            </a:r>
          </a:p>
          <a:p>
            <a:pPr>
              <a:buNone/>
            </a:pPr>
            <a:r>
              <a:rPr lang="ru-RU" sz="2400" dirty="0" smtClean="0"/>
              <a:t>     При проведении учебных занятий </a:t>
            </a:r>
            <a:r>
              <a:rPr lang="ru-RU" sz="2400" u="sng" dirty="0" smtClean="0"/>
              <a:t>допускается объединение в группы обучающихся из нескольких классов.</a:t>
            </a:r>
          </a:p>
          <a:p>
            <a:pPr>
              <a:buNone/>
            </a:pPr>
            <a:r>
              <a:rPr lang="ru-RU" sz="2400" dirty="0" smtClean="0"/>
              <a:t>19. Формы, периодичность и порядок проведения </a:t>
            </a:r>
            <a:r>
              <a:rPr lang="ru-RU" sz="2400" b="1" dirty="0" smtClean="0"/>
              <a:t>текущего контроля </a:t>
            </a:r>
            <a:r>
              <a:rPr lang="ru-RU" sz="2400" dirty="0" smtClean="0"/>
              <a:t>успеваемости и </a:t>
            </a:r>
            <a:r>
              <a:rPr lang="ru-RU" sz="2400" b="1" dirty="0" smtClean="0"/>
              <a:t>промежуточной аттестации </a:t>
            </a:r>
            <a:r>
              <a:rPr lang="ru-RU" sz="2400" dirty="0" smtClean="0"/>
              <a:t>учащихся определяются образовательной организацией </a:t>
            </a:r>
            <a:r>
              <a:rPr lang="ru-RU" sz="2400" b="1" dirty="0" smtClean="0"/>
              <a:t>самостоятельно.</a:t>
            </a:r>
          </a:p>
          <a:p>
            <a:pPr>
              <a:buNone/>
            </a:pPr>
            <a:endParaRPr lang="ru-RU" sz="2400" u="sng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8581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200" b="1" dirty="0" smtClean="0"/>
              <a:t>«Порядок организации и осуществления образовательной деятельности по основным общеобразовательным программам»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00108"/>
            <a:ext cx="7719274" cy="50006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/>
              <a:t>III. Особенности организации образовательной деятельности для лиц</a:t>
            </a:r>
          </a:p>
          <a:p>
            <a:pPr algn="ctr">
              <a:buNone/>
            </a:pPr>
            <a:r>
              <a:rPr lang="ru-RU" sz="2400" b="1" dirty="0" smtClean="0"/>
              <a:t> с ограниченными возможностями здоровья</a:t>
            </a:r>
          </a:p>
          <a:p>
            <a:pPr>
              <a:buNone/>
            </a:pPr>
            <a:r>
              <a:rPr lang="ru-RU" sz="2400" dirty="0" smtClean="0"/>
              <a:t>21. Содержание общего образования и условия организации обучения учащихся с ограниченными возможностями    здоровья      </a:t>
            </a:r>
            <a:r>
              <a:rPr lang="ru-RU" sz="2400" b="1" dirty="0" smtClean="0"/>
              <a:t>определяются адаптированной        общеобразовательной программой</a:t>
            </a:r>
            <a:r>
              <a:rPr lang="ru-RU" sz="2400" dirty="0" smtClean="0"/>
              <a:t>, а для инвалидов также в соответствии с </a:t>
            </a:r>
            <a:r>
              <a:rPr lang="ru-RU" sz="2400" b="1" dirty="0" smtClean="0"/>
              <a:t>индивидуальной программой реабилитации инвалида.</a:t>
            </a:r>
          </a:p>
          <a:p>
            <a:pPr>
              <a:buNone/>
            </a:pPr>
            <a:r>
              <a:rPr lang="ru-RU" sz="2400" dirty="0" smtClean="0"/>
              <a:t>23. </a:t>
            </a:r>
            <a:r>
              <a:rPr lang="ru-RU" sz="2400" b="1" dirty="0" smtClean="0"/>
              <a:t>В образовательных организациях</a:t>
            </a:r>
            <a:r>
              <a:rPr lang="ru-RU" sz="2400" dirty="0" smtClean="0"/>
              <a:t>, осуществляющих образовательную деятельность по адаптированным общеобразовательным программам, </a:t>
            </a:r>
            <a:r>
              <a:rPr lang="ru-RU" sz="2400" b="1" dirty="0" smtClean="0"/>
              <a:t>создаются специальные условия.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8581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200" b="1" dirty="0" smtClean="0"/>
              <a:t>«Порядок организации и осуществления образовательной деятельности по основным общеобразовательным программам»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00108"/>
            <a:ext cx="7719274" cy="50006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24. Для получения без дискриминации качественного образования лицами с ограниченными возможностями здоровья, создаются:</a:t>
            </a:r>
          </a:p>
          <a:p>
            <a:r>
              <a:rPr lang="ru-RU" sz="2400" dirty="0" smtClean="0"/>
              <a:t>необходимые условия для коррекции нарушений развития и социальной адаптации, оказания ранней коррекционной помощи </a:t>
            </a:r>
            <a:r>
              <a:rPr lang="ru-RU" sz="2400" u="sng" dirty="0" smtClean="0"/>
              <a:t>на основе специальных педагогических подходов</a:t>
            </a:r>
            <a:r>
              <a:rPr lang="ru-RU" sz="2400" dirty="0" smtClean="0"/>
              <a:t> и наиболее подходящих для этих лиц языков, методов и способов общения;</a:t>
            </a:r>
          </a:p>
          <a:p>
            <a:r>
              <a:rPr lang="ru-RU" sz="2400" dirty="0" smtClean="0"/>
              <a:t>условия, в максимальной степени способствующие получению образования определенного уровня и определенной направленности, а также социальному развитию этих лиц, в том числе </a:t>
            </a:r>
            <a:r>
              <a:rPr lang="ru-RU" sz="2400" u="sng" dirty="0" smtClean="0"/>
              <a:t>посредством организации инклюзивного образования </a:t>
            </a:r>
            <a:r>
              <a:rPr lang="ru-RU" sz="2400" dirty="0" smtClean="0"/>
              <a:t>лиц с ограниченными возможностями здоровья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8581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200" b="1" dirty="0" smtClean="0"/>
              <a:t>«Порядок организации и осуществления образовательной деятельности по основным общеобразовательным программам»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00108"/>
            <a:ext cx="7719274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32. При организации образовательной деятельности по адаптированной общеобразовательной программе создаются условия для лечебно-восстановительной работы, организации образовательной деятельности и коррекционных занятий с учетом особенностей учащихся из расчета по одной штатной единице:</a:t>
            </a:r>
          </a:p>
          <a:p>
            <a:r>
              <a:rPr lang="ru-RU" sz="2400" dirty="0" smtClean="0"/>
              <a:t>учителя-дефектолога (сурдопедагога, тифлопедагога) на каждые 6 - 12 учащихся с ОВЗ;</a:t>
            </a:r>
          </a:p>
          <a:p>
            <a:r>
              <a:rPr lang="ru-RU" sz="2400" dirty="0" smtClean="0"/>
              <a:t>учителя-логопеда на каждые 6 - 12 учащихся с ОВЗ;</a:t>
            </a:r>
          </a:p>
          <a:p>
            <a:r>
              <a:rPr lang="ru-RU" sz="2400" dirty="0" smtClean="0"/>
              <a:t>педагога-психолога на каждые 20 учащихся с ОВЗ;</a:t>
            </a:r>
          </a:p>
          <a:p>
            <a:r>
              <a:rPr lang="ru-RU" sz="2400" dirty="0" err="1" smtClean="0"/>
              <a:t>тьютора</a:t>
            </a:r>
            <a:r>
              <a:rPr lang="ru-RU" sz="2400" dirty="0" smtClean="0"/>
              <a:t>, ассистента (помощника) на каждые 1 - 6 учащихся с ОВЗ.</a:t>
            </a:r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8581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200" b="1" dirty="0" smtClean="0"/>
              <a:t>«Порядок организации и осуществления образовательной деятельности по основным общеобразовательным программам»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00108"/>
            <a:ext cx="7719274" cy="542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/>
              <a:t>33. Для учащихся, нуждающихся в длительном лечении, детей-инвалидов, которые </a:t>
            </a:r>
            <a:r>
              <a:rPr lang="ru-RU" sz="2400" b="1" dirty="0" smtClean="0"/>
              <a:t>по состоянию здоровья </a:t>
            </a:r>
            <a:r>
              <a:rPr lang="ru-RU" sz="2400" dirty="0" smtClean="0"/>
              <a:t>не могут посещать образовательные организации, на основании заключения медицинской организации и письменного обращения родителей (законных представителей) </a:t>
            </a:r>
            <a:r>
              <a:rPr lang="ru-RU" sz="2400" b="1" dirty="0" smtClean="0"/>
              <a:t>обучение</a:t>
            </a:r>
            <a:r>
              <a:rPr lang="ru-RU" sz="2400" dirty="0" smtClean="0"/>
              <a:t> по общеобразовательным программам </a:t>
            </a:r>
            <a:r>
              <a:rPr lang="ru-RU" sz="2400" b="1" dirty="0" smtClean="0"/>
              <a:t>организуется на дому </a:t>
            </a:r>
            <a:r>
              <a:rPr lang="ru-RU" sz="2400" dirty="0" smtClean="0"/>
              <a:t>или в медицинских организациях.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b="1" dirty="0" smtClean="0"/>
              <a:t>Порядок </a:t>
            </a:r>
            <a:r>
              <a:rPr lang="ru-RU" sz="2400" dirty="0" smtClean="0"/>
              <a:t>регламентации и </a:t>
            </a:r>
            <a:r>
              <a:rPr lang="ru-RU" sz="2400" b="1" dirty="0" smtClean="0"/>
              <a:t>оформления отношений </a:t>
            </a:r>
            <a:r>
              <a:rPr lang="ru-RU" sz="2400" dirty="0" smtClean="0"/>
              <a:t>государственной и муниципальной образовательной организации и родителей (законных представителей) учащихся, нуждающихся в длительном лечении, а также детей-инвалидов в части организации обучения по общеобразовательным программам на дому или в медицинских организациях </a:t>
            </a:r>
            <a:r>
              <a:rPr lang="ru-RU" sz="2400" b="1" dirty="0" smtClean="0"/>
              <a:t>определяется нормативным правовым актом уполномоченного органа </a:t>
            </a:r>
            <a:r>
              <a:rPr lang="ru-RU" sz="2400" dirty="0" smtClean="0"/>
              <a:t>государственной власти субъекта Российской Федерации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Федеральный закон от 29.12.2012 №273-ФЗ «Об образовании в Российской Федерации»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Статья 28. Компетенция, права, обязанности и ответственность образовательной организации.</a:t>
            </a:r>
          </a:p>
          <a:p>
            <a:pPr>
              <a:buNone/>
            </a:pPr>
            <a:r>
              <a:rPr lang="ru-RU" sz="2400" dirty="0" smtClean="0"/>
              <a:t>1. Образовательная организация обладает автономией, под которой понимается </a:t>
            </a:r>
            <a:r>
              <a:rPr lang="ru-RU" sz="2400" b="1" dirty="0" smtClean="0"/>
              <a:t>самостоятельность</a:t>
            </a:r>
            <a:r>
              <a:rPr lang="ru-RU" sz="2400" dirty="0" smtClean="0"/>
              <a:t> в осуществлении образовательной, научной, административной, финансово-экономической деятельности, разработке и принятии локальных нормативных актов в соответствии с настоящим Федеральным законом, иными нормативными правовыми актами РФ и уставом образовательной организации.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85818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4000" b="1" dirty="0" smtClean="0"/>
              <a:t>Учебный план</a:t>
            </a:r>
            <a:br>
              <a:rPr lang="ru-RU" sz="40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857232"/>
            <a:ext cx="7719274" cy="4929222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ru-RU" sz="2400" b="1" i="1" u="sng" dirty="0" smtClean="0"/>
              <a:t>п.19.3 ФГОС НОО</a:t>
            </a:r>
            <a:r>
              <a:rPr lang="ru-RU" sz="2400" b="1" dirty="0" smtClean="0"/>
              <a:t>:</a:t>
            </a:r>
          </a:p>
          <a:p>
            <a:pPr marL="0" indent="0">
              <a:buFont typeface="Arial" charset="0"/>
              <a:buNone/>
            </a:pPr>
            <a:r>
              <a:rPr lang="ru-RU" sz="2400" dirty="0" smtClean="0"/>
              <a:t>количество учебных занятий за </a:t>
            </a:r>
            <a:r>
              <a:rPr lang="ru-RU" sz="2400" b="1" dirty="0" smtClean="0"/>
              <a:t>4</a:t>
            </a:r>
            <a:r>
              <a:rPr lang="ru-RU" sz="2400" dirty="0" smtClean="0"/>
              <a:t> учебных года не может составлять менее </a:t>
            </a:r>
            <a:r>
              <a:rPr lang="ru-RU" sz="2400" b="1" dirty="0" smtClean="0"/>
              <a:t>2904</a:t>
            </a:r>
            <a:r>
              <a:rPr lang="ru-RU" sz="2400" dirty="0" smtClean="0"/>
              <a:t> часов и более </a:t>
            </a:r>
            <a:r>
              <a:rPr lang="ru-RU" sz="2400" b="1" dirty="0" smtClean="0"/>
              <a:t>3345</a:t>
            </a:r>
            <a:r>
              <a:rPr lang="ru-RU" sz="2400" dirty="0" smtClean="0"/>
              <a:t> часов</a:t>
            </a:r>
          </a:p>
          <a:p>
            <a:pPr marL="0" indent="0">
              <a:buFont typeface="Arial" charset="0"/>
              <a:buNone/>
            </a:pPr>
            <a:endParaRPr lang="ru-RU" sz="2400" dirty="0" smtClean="0"/>
          </a:p>
          <a:p>
            <a:pPr marL="0" indent="0">
              <a:buFont typeface="Arial" charset="0"/>
              <a:buNone/>
            </a:pPr>
            <a:r>
              <a:rPr lang="ru-RU" sz="2400" b="1" i="1" u="sng" dirty="0" smtClean="0"/>
              <a:t>п. 18.3.1 ФГОС ООО</a:t>
            </a:r>
            <a:r>
              <a:rPr lang="ru-RU" sz="2400" b="1" dirty="0" smtClean="0"/>
              <a:t>:</a:t>
            </a:r>
          </a:p>
          <a:p>
            <a:pPr marL="0" indent="0">
              <a:buFont typeface="Arial" charset="0"/>
              <a:buNone/>
            </a:pPr>
            <a:r>
              <a:rPr lang="ru-RU" sz="2400" dirty="0" smtClean="0"/>
              <a:t>количество учебных занятий за </a:t>
            </a:r>
            <a:r>
              <a:rPr lang="ru-RU" sz="2400" b="1" dirty="0" smtClean="0"/>
              <a:t>5</a:t>
            </a:r>
            <a:r>
              <a:rPr lang="ru-RU" sz="2400" dirty="0" smtClean="0"/>
              <a:t> лет не может составлять менее </a:t>
            </a:r>
            <a:r>
              <a:rPr lang="ru-RU" sz="2400" b="1" dirty="0" smtClean="0"/>
              <a:t>5267</a:t>
            </a:r>
            <a:r>
              <a:rPr lang="ru-RU" sz="2400" dirty="0" smtClean="0"/>
              <a:t> часов и более </a:t>
            </a:r>
            <a:r>
              <a:rPr lang="ru-RU" sz="2400" b="1" dirty="0" smtClean="0"/>
              <a:t>6020 </a:t>
            </a:r>
            <a:r>
              <a:rPr lang="ru-RU" sz="2400" dirty="0" smtClean="0"/>
              <a:t>часов</a:t>
            </a:r>
          </a:p>
          <a:p>
            <a:pPr marL="0" indent="0">
              <a:buFont typeface="Arial" charset="0"/>
              <a:buNone/>
            </a:pPr>
            <a:endParaRPr lang="ru-RU" sz="2400" dirty="0" smtClean="0"/>
          </a:p>
          <a:p>
            <a:pPr marL="0" indent="0">
              <a:buFont typeface="Arial" charset="0"/>
              <a:buNone/>
            </a:pPr>
            <a:r>
              <a:rPr lang="ru-RU" sz="2400" b="1" i="1" u="sng" dirty="0" smtClean="0"/>
              <a:t>п.18.3.1 ФГОС СОО</a:t>
            </a:r>
            <a:r>
              <a:rPr lang="ru-RU" sz="2400" b="1" dirty="0" smtClean="0"/>
              <a:t>:</a:t>
            </a:r>
          </a:p>
          <a:p>
            <a:pPr marL="0" indent="0">
              <a:buFont typeface="Arial" charset="0"/>
              <a:buNone/>
            </a:pPr>
            <a:r>
              <a:rPr lang="ru-RU" sz="2400" dirty="0" smtClean="0"/>
              <a:t>количество учебных занятий за </a:t>
            </a:r>
            <a:r>
              <a:rPr lang="ru-RU" sz="2400" b="1" dirty="0" smtClean="0"/>
              <a:t>2</a:t>
            </a:r>
            <a:r>
              <a:rPr lang="ru-RU" sz="2400" dirty="0" smtClean="0"/>
              <a:t> года на одного обучающегося - не менее </a:t>
            </a:r>
            <a:r>
              <a:rPr lang="ru-RU" sz="2400" b="1" dirty="0" smtClean="0"/>
              <a:t>2170</a:t>
            </a:r>
            <a:r>
              <a:rPr lang="ru-RU" sz="2400" dirty="0" smtClean="0"/>
              <a:t> часов и не более </a:t>
            </a:r>
            <a:r>
              <a:rPr lang="ru-RU" sz="2400" b="1" dirty="0" smtClean="0"/>
              <a:t>2590</a:t>
            </a:r>
            <a:r>
              <a:rPr lang="ru-RU" sz="2400" dirty="0" smtClean="0"/>
              <a:t> часов (не более 37 часов в неделю)</a:t>
            </a:r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Федеральные государственные образовательные стандарты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</a:pPr>
            <a:r>
              <a:rPr lang="ru-RU" sz="2400" dirty="0" smtClean="0"/>
              <a:t>Приказ </a:t>
            </a:r>
            <a:r>
              <a:rPr lang="ru-RU" sz="2400" dirty="0" err="1" smtClean="0"/>
              <a:t>Минобрнауки</a:t>
            </a:r>
            <a:r>
              <a:rPr lang="ru-RU" sz="2400" dirty="0" smtClean="0"/>
              <a:t> России от 06.10.2009 №373 «Об утверждении и введении в действие федерального государственного образовательного стандарта начального общего образования»</a:t>
            </a:r>
          </a:p>
          <a:p>
            <a:pPr marL="0" indent="0">
              <a:buFont typeface="Arial" charset="0"/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в ред. приказов </a:t>
            </a:r>
            <a:r>
              <a:rPr lang="ru-RU" sz="2400" b="1" dirty="0" err="1" smtClean="0">
                <a:solidFill>
                  <a:srgbClr val="0070C0"/>
                </a:solidFill>
              </a:rPr>
              <a:t>Минобрнауки</a:t>
            </a:r>
            <a:r>
              <a:rPr lang="ru-RU" sz="2400" b="1" dirty="0" smtClean="0">
                <a:solidFill>
                  <a:srgbClr val="0070C0"/>
                </a:solidFill>
              </a:rPr>
              <a:t> России  от 26.11.2010 №1241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                        от 22.09.2011 №2357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                        от 18.12.2012 №1060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                        от 29.12.2014 №1643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                        от 18.05.2015 №507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                        от 31.12.2015 №1576</a:t>
            </a:r>
          </a:p>
          <a:p>
            <a:pPr marL="0" indent="0">
              <a:buFont typeface="Arial" charset="0"/>
              <a:buNone/>
            </a:pPr>
            <a:r>
              <a:rPr lang="ru-RU" sz="2400" dirty="0" smtClean="0"/>
              <a:t>Примерная основная образовательная программа начального общего образования (</a:t>
            </a:r>
            <a:r>
              <a:rPr lang="en-US" sz="2400" dirty="0" smtClean="0"/>
              <a:t>fgosreestr.ru</a:t>
            </a:r>
            <a:r>
              <a:rPr lang="ru-RU" sz="2400" dirty="0" smtClean="0"/>
              <a:t>) 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endParaRPr lang="ru-RU" sz="2400" b="1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Федеральные государственные образовательные стандарты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ru-RU" sz="2400" dirty="0" smtClean="0"/>
              <a:t>Приказ </a:t>
            </a:r>
            <a:r>
              <a:rPr lang="ru-RU" sz="2400" dirty="0" err="1" smtClean="0"/>
              <a:t>Минобрнауки</a:t>
            </a:r>
            <a:r>
              <a:rPr lang="ru-RU" sz="2400" dirty="0" smtClean="0"/>
              <a:t> России от 17.12.2010 №1897 «Об утверждении федерального государственного образовательного стандарта основного общего образования»</a:t>
            </a:r>
          </a:p>
          <a:p>
            <a:pPr marL="0" indent="0">
              <a:buFont typeface="Arial" charset="0"/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в ред. приказов </a:t>
            </a:r>
            <a:r>
              <a:rPr lang="ru-RU" sz="2400" b="1" dirty="0" err="1" smtClean="0">
                <a:solidFill>
                  <a:srgbClr val="0070C0"/>
                </a:solidFill>
              </a:rPr>
              <a:t>Минобрнауки</a:t>
            </a:r>
            <a:r>
              <a:rPr lang="ru-RU" sz="2400" b="1" dirty="0" smtClean="0">
                <a:solidFill>
                  <a:srgbClr val="0070C0"/>
                </a:solidFill>
              </a:rPr>
              <a:t> России </a:t>
            </a:r>
          </a:p>
          <a:p>
            <a:pPr marL="0" indent="0">
              <a:buFont typeface="Arial" charset="0"/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от 29.12.2014 №1644,</a:t>
            </a:r>
          </a:p>
          <a:p>
            <a:pPr marL="0" indent="0">
              <a:buFont typeface="Arial" charset="0"/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от 31.12.2015№1577</a:t>
            </a:r>
          </a:p>
          <a:p>
            <a:pPr marL="0" indent="0">
              <a:buFont typeface="Arial" charset="0"/>
              <a:buNone/>
            </a:pPr>
            <a:endParaRPr lang="ru-RU" sz="2400" b="1" dirty="0" smtClean="0">
              <a:solidFill>
                <a:srgbClr val="0070C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ru-RU" sz="2400" dirty="0" smtClean="0"/>
              <a:t>Примерная основная образовательная программа основного общего образования (</a:t>
            </a:r>
            <a:r>
              <a:rPr lang="ru-RU" sz="2400" dirty="0" err="1" smtClean="0"/>
              <a:t>fgosreestr.ru</a:t>
            </a:r>
            <a:r>
              <a:rPr lang="ru-RU" sz="2400" dirty="0" smtClean="0"/>
              <a:t>)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endParaRPr lang="ru-RU" sz="2400" b="1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Федеральные государственные образовательные стандарты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ru-RU" sz="2400" dirty="0" smtClean="0"/>
              <a:t>Приказ </a:t>
            </a:r>
            <a:r>
              <a:rPr lang="ru-RU" sz="2400" dirty="0" err="1" smtClean="0"/>
              <a:t>Минобрнауки</a:t>
            </a:r>
            <a:r>
              <a:rPr lang="ru-RU" sz="2400" dirty="0" smtClean="0"/>
              <a:t> России от 17.05.2012 №413</a:t>
            </a:r>
            <a:br>
              <a:rPr lang="ru-RU" sz="2400" dirty="0" smtClean="0"/>
            </a:br>
            <a:r>
              <a:rPr lang="ru-RU" sz="2400" dirty="0" smtClean="0"/>
              <a:t>«Об утверждении федерального государственного образовательного стандарта среднего общего образования»</a:t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0070C0"/>
                </a:solidFill>
              </a:rPr>
              <a:t>в ред. приказов </a:t>
            </a:r>
            <a:r>
              <a:rPr lang="ru-RU" sz="2400" b="1" dirty="0" err="1" smtClean="0">
                <a:solidFill>
                  <a:srgbClr val="0070C0"/>
                </a:solidFill>
              </a:rPr>
              <a:t>Минобрнауки</a:t>
            </a:r>
            <a:r>
              <a:rPr lang="ru-RU" sz="2400" b="1" dirty="0" smtClean="0">
                <a:solidFill>
                  <a:srgbClr val="0070C0"/>
                </a:solidFill>
              </a:rPr>
              <a:t> России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от 29.12.2014 №1645,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от 31.12.2015 №1578,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от 29.06.2017 №613 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24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  <a:defRPr/>
            </a:pPr>
            <a:r>
              <a:rPr lang="ru-RU" sz="2400" dirty="0" smtClean="0"/>
              <a:t>Примерная основная образовательная программа среднего общего образования (</a:t>
            </a:r>
            <a:r>
              <a:rPr lang="ru-RU" sz="2400" dirty="0" err="1" smtClean="0"/>
              <a:t>fgosreestr.ru</a:t>
            </a:r>
            <a:r>
              <a:rPr lang="ru-RU" sz="2400" dirty="0" smtClean="0"/>
              <a:t>)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 marL="0" indent="0" algn="just">
              <a:buFont typeface="Arial" charset="0"/>
              <a:buNone/>
              <a:defRPr/>
            </a:pPr>
            <a:endParaRPr lang="ru-RU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Государственные образовательные стандарты общего образования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ru-RU" sz="2400" dirty="0" smtClean="0"/>
              <a:t>Приказ Минобразования РФ от 09.03.2004 №1312 «Об утверждении федерального базисного учебного плана и примерных учебных планов для образовательных учреждений Российской Федерации, реализующих программы общего образования»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в ред. приказов </a:t>
            </a:r>
            <a:r>
              <a:rPr lang="ru-RU" sz="2400" b="1" dirty="0" err="1" smtClean="0">
                <a:solidFill>
                  <a:srgbClr val="0070C0"/>
                </a:solidFill>
              </a:rPr>
              <a:t>Минобрнауки</a:t>
            </a:r>
            <a:r>
              <a:rPr lang="ru-RU" sz="2400" b="1" dirty="0" smtClean="0">
                <a:solidFill>
                  <a:srgbClr val="0070C0"/>
                </a:solidFill>
              </a:rPr>
              <a:t> РФ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				       от 20.08.2008 №241,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              от 30.08.2010 №889,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              от 03.06.2011 №1994,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              от 01.02.2012 №74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dirty="0" smtClean="0"/>
              <a:t>Региональный базисный учебный план (приказ Министерства образования Тверской области от 14.05.2012 №1018/ПК)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 marL="0" indent="0" algn="just">
              <a:buFont typeface="Arial" charset="0"/>
              <a:buNone/>
              <a:defRPr/>
            </a:pPr>
            <a:endParaRPr lang="ru-RU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Государственные образовательные стандарты общего образования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ru-RU" sz="2400" dirty="0" smtClean="0"/>
              <a:t>Приказ Минобразования России от 05.03.2004 №1089 «Об утверждении федерального компонента государственных образовательных стандартов начального общего, основного общего и среднего (полного) общего образования»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в ред. приказов </a:t>
            </a:r>
            <a:r>
              <a:rPr lang="ru-RU" sz="2400" b="1" dirty="0" err="1" smtClean="0">
                <a:solidFill>
                  <a:srgbClr val="0070C0"/>
                </a:solidFill>
              </a:rPr>
              <a:t>Минобрнауки</a:t>
            </a:r>
            <a:r>
              <a:rPr lang="ru-RU" sz="2400" b="1" dirty="0" smtClean="0">
                <a:solidFill>
                  <a:srgbClr val="0070C0"/>
                </a:solidFill>
              </a:rPr>
              <a:t> России от 03.06.2008 N 164,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                       от 31.08.2009 N 320,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                       от 19.10.2009 N 427,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                       от 10.11.2011 N 2643,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                       от 24.01.2012 N 39,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                       от 31.01.2012 N 69,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                      от 23.06.2015 N 609,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                                                                          от 07.06.2017 N 506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154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«Порядок</a:t>
            </a:r>
            <a:br>
              <a:rPr lang="ru-RU" sz="3100" b="1" dirty="0" smtClean="0"/>
            </a:br>
            <a:r>
              <a:rPr lang="ru-RU" sz="3100" b="1" dirty="0" smtClean="0"/>
              <a:t>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</a:t>
            </a:r>
            <a:br>
              <a:rPr lang="ru-RU" sz="3100" b="1" dirty="0" smtClean="0"/>
            </a:br>
            <a:r>
              <a:rPr lang="ru-RU" sz="3100" b="1" dirty="0" smtClean="0"/>
              <a:t>среднего общего образования»</a:t>
            </a:r>
            <a:br>
              <a:rPr lang="ru-RU" sz="31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429000"/>
            <a:ext cx="7719274" cy="25717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/>
              <a:t>Утвержден </a:t>
            </a:r>
            <a:r>
              <a:rPr lang="ru-RU" sz="2800" b="1" dirty="0" smtClean="0">
                <a:hlinkClick r:id="" action="ppaction://hlinkfile"/>
              </a:rPr>
              <a:t>приказом</a:t>
            </a:r>
            <a:r>
              <a:rPr lang="ru-RU" sz="2800" b="1" dirty="0" smtClean="0"/>
              <a:t> Министерства образования и науки РФ  30 августа 2013 г. N 1015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Изменения и дополнения  от  13 декабря 2013 г., </a:t>
            </a:r>
          </a:p>
          <a:p>
            <a:pPr>
              <a:buNone/>
            </a:pPr>
            <a:r>
              <a:rPr lang="ru-RU" sz="2800" dirty="0" smtClean="0"/>
              <a:t>					     28 мая 2014 г., </a:t>
            </a:r>
          </a:p>
          <a:p>
            <a:pPr>
              <a:buNone/>
            </a:pPr>
            <a:r>
              <a:rPr lang="ru-RU" sz="2800" dirty="0" smtClean="0"/>
              <a:t>					     17 июля 2015 г., 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           1 марта, 10 июня 2019 г.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8581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200" b="1" dirty="0" smtClean="0"/>
              <a:t>«Порядок организации и осуществления образовательной деятельности по основным общеобразовательным программам»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14422"/>
            <a:ext cx="7719274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1.Порядок регулирует организацию и осуществление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образования, </a:t>
            </a:r>
            <a:r>
              <a:rPr lang="ru-RU" sz="2400" u="sng" dirty="0" smtClean="0"/>
              <a:t>в том числе особенности организации образовательной деятельности для учащихся с ограниченными возможностями здоровья.</a:t>
            </a:r>
          </a:p>
          <a:p>
            <a:pPr>
              <a:buNone/>
            </a:pPr>
            <a:r>
              <a:rPr lang="ru-RU" sz="2400" dirty="0" smtClean="0"/>
              <a:t>2. Настоящий Порядок является обязательным для организаций, осуществляющих образовательную деятельность…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</TotalTime>
  <Words>1110</Words>
  <Application>Microsoft Office PowerPoint</Application>
  <PresentationFormat>Экран (4:3)</PresentationFormat>
  <Paragraphs>105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Corbel</vt:lpstr>
      <vt:lpstr>Gill Sans MT</vt:lpstr>
      <vt:lpstr>Verdana</vt:lpstr>
      <vt:lpstr>Wingdings 2</vt:lpstr>
      <vt:lpstr>Солнцестояние</vt:lpstr>
      <vt:lpstr>Нормативные основы деятельности общеобразовательной организации </vt:lpstr>
      <vt:lpstr>Федеральный закон от 29.12.2012 №273-ФЗ «Об образовании в Российской Федерации» </vt:lpstr>
      <vt:lpstr>Федеральные государственные образовательные стандарты  </vt:lpstr>
      <vt:lpstr>Федеральные государственные образовательные стандарты  </vt:lpstr>
      <vt:lpstr>Федеральные государственные образовательные стандарты  </vt:lpstr>
      <vt:lpstr>Государственные образовательные стандарты общего образования </vt:lpstr>
      <vt:lpstr>Государственные образовательные стандарты общего образования </vt:lpstr>
      <vt:lpstr> «Порядок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 среднего общего образования»  </vt:lpstr>
      <vt:lpstr> «Порядок организации и осуществления образовательной деятельности по основным общеобразовательным программам»   </vt:lpstr>
      <vt:lpstr> «Порядок организации и осуществления образовательной деятельности по основным общеобразовательным программам»   </vt:lpstr>
      <vt:lpstr> «Порядок организации и осуществления образовательной деятельности по основным общеобразовательным программам»   </vt:lpstr>
      <vt:lpstr> «Порядок организации и осуществления образовательной деятельности по основным общеобразовательным программам»   </vt:lpstr>
      <vt:lpstr> «Порядок организации и осуществления образовательной деятельности по основным общеобразовательным программам»   </vt:lpstr>
      <vt:lpstr> «Порядок организации и осуществления образовательной деятельности по основным общеобразовательным программам»   </vt:lpstr>
      <vt:lpstr> «Порядок организации и осуществления образовательной деятельности по основным общеобразовательным программам»   </vt:lpstr>
      <vt:lpstr> «Порядок организации и осуществления образовательной деятельности по основным общеобразовательным программам»   </vt:lpstr>
      <vt:lpstr> «Порядок организации и осуществления образовательной деятельности по основным общеобразовательным программам»   </vt:lpstr>
      <vt:lpstr> «Порядок организации и осуществления образовательной деятельности по основным общеобразовательным программам»   </vt:lpstr>
      <vt:lpstr> «Порядок организации и осуществления образовательной деятельности по основным общеобразовательным программам»   </vt:lpstr>
      <vt:lpstr> Учебный план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Нормативное обеспечение образовательного процесса</dc:title>
  <dc:creator>User</dc:creator>
  <cp:lastModifiedBy>Эмма Георгиевна</cp:lastModifiedBy>
  <cp:revision>23</cp:revision>
  <dcterms:created xsi:type="dcterms:W3CDTF">2019-10-12T16:24:43Z</dcterms:created>
  <dcterms:modified xsi:type="dcterms:W3CDTF">2019-10-15T10:07:40Z</dcterms:modified>
</cp:coreProperties>
</file>