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1C7C-107C-4232-8CAF-757884FAF119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B80BA-D0E1-43CF-84DF-2CEC8A94B6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B80BA-D0E1-43CF-84DF-2CEC8A94B6E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казка\1013938773.jpg"/>
          <p:cNvPicPr>
            <a:picLocks noChangeAspect="1" noChangeArrowheads="1"/>
          </p:cNvPicPr>
          <p:nvPr/>
        </p:nvPicPr>
        <p:blipFill>
          <a:blip r:embed="rId2" cstate="print"/>
          <a:srcRect l="3381" t="1304" r="1659" b="1992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16"/>
          <p:cNvSpPr txBox="1"/>
          <p:nvPr/>
        </p:nvSpPr>
        <p:spPr>
          <a:xfrm>
            <a:off x="899592" y="1052736"/>
            <a:ext cx="7929586" cy="42473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5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Литературная </a:t>
            </a:r>
            <a:r>
              <a:rPr lang="ru-RU" sz="5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викторина </a:t>
            </a:r>
            <a:endParaRPr lang="ru-RU" sz="5400" b="1" i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учащихся 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классов</a:t>
            </a:r>
          </a:p>
          <a:p>
            <a:pPr algn="ctr"/>
            <a:r>
              <a:rPr lang="ru-RU" sz="5400" b="1" i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 следам любимых»</a:t>
            </a:r>
            <a:endParaRPr lang="ru-RU" sz="5400" b="1" i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16632"/>
            <a:ext cx="1043608" cy="21602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620688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4400" b="1" i="1" dirty="0" smtClean="0"/>
              <a:t>Назовите добрых сказочных героев.</a:t>
            </a:r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4400" b="1" i="1" dirty="0" smtClean="0"/>
              <a:t>Назовите злых сказочных героев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293096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 Кто больше назовет).</a:t>
            </a:r>
            <a:endParaRPr lang="ru-RU" sz="2400" b="1" dirty="0"/>
          </a:p>
        </p:txBody>
      </p:sp>
      <p:pic>
        <p:nvPicPr>
          <p:cNvPr id="6" name="Рисунок 5" descr="52e1105c145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4293096"/>
            <a:ext cx="2309812" cy="2295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57148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600" b="1" i="1" dirty="0" smtClean="0"/>
              <a:t>Назовите</a:t>
            </a:r>
          </a:p>
          <a:p>
            <a:pPr algn="ctr">
              <a:buNone/>
            </a:pPr>
            <a:r>
              <a:rPr lang="ru-RU" sz="3600" b="1" i="1" dirty="0" smtClean="0"/>
              <a:t>архитектурные сооружения, </a:t>
            </a:r>
          </a:p>
          <a:p>
            <a:pPr algn="ctr">
              <a:buNone/>
            </a:pPr>
            <a:r>
              <a:rPr lang="ru-RU" sz="3600" b="1" i="1" dirty="0" smtClean="0"/>
              <a:t>встречающиеся в сказках.</a:t>
            </a:r>
            <a:endParaRPr lang="ru-RU" sz="36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571480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600" b="1" i="1" dirty="0" smtClean="0"/>
              <a:t>Назовите предметы быта сказочных героев.</a:t>
            </a:r>
            <a:endParaRPr lang="ru-RU" sz="3600" b="1" i="1" dirty="0"/>
          </a:p>
        </p:txBody>
      </p:sp>
      <p:pic>
        <p:nvPicPr>
          <p:cNvPr id="5" name="Рисунок 4" descr="0004-009-POMNI-Poprobuj-ne-nastupit-a-ustup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1104" y="3929066"/>
            <a:ext cx="226289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57290" y="357166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600" b="1" i="1" dirty="0" smtClean="0"/>
              <a:t>Назовите сказки, в которых главные герои- животные.</a:t>
            </a:r>
            <a:endParaRPr lang="ru-RU" sz="36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357166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600" b="1" i="1" dirty="0" smtClean="0"/>
              <a:t>Назовите сказки, в которых происходят сказочные превращения.</a:t>
            </a:r>
            <a:endParaRPr lang="ru-RU" sz="3600" b="1" i="1" dirty="0"/>
          </a:p>
        </p:txBody>
      </p:sp>
      <p:pic>
        <p:nvPicPr>
          <p:cNvPr id="5" name="Рисунок 4" descr="7d8beaaf33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4500570"/>
            <a:ext cx="250033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692696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4400" b="1" i="1" dirty="0" smtClean="0"/>
              <a:t>Привести примеры народных сказок.</a:t>
            </a:r>
          </a:p>
          <a:p>
            <a:pPr algn="ctr">
              <a:buNone/>
            </a:pPr>
            <a:endParaRPr lang="ru-RU" sz="44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8024" y="836712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4400" b="1" i="1" dirty="0" smtClean="0"/>
              <a:t>Назвать</a:t>
            </a:r>
          </a:p>
          <a:p>
            <a:pPr algn="ctr">
              <a:buNone/>
            </a:pPr>
            <a:r>
              <a:rPr lang="en-US" sz="4400" b="1" i="1" dirty="0" smtClean="0"/>
              <a:t>“</a:t>
            </a:r>
            <a:r>
              <a:rPr lang="ru-RU" sz="4400" b="1" i="1" dirty="0" smtClean="0"/>
              <a:t>авторские</a:t>
            </a:r>
            <a:r>
              <a:rPr lang="en-US" sz="4400" b="1" i="1" dirty="0" smtClean="0"/>
              <a:t>”</a:t>
            </a:r>
            <a:endParaRPr lang="ru-RU" sz="4400" b="1" i="1" dirty="0" smtClean="0"/>
          </a:p>
          <a:p>
            <a:pPr algn="ctr">
              <a:buNone/>
            </a:pPr>
            <a:r>
              <a:rPr lang="ru-RU" sz="4400" b="1" i="1" dirty="0" smtClean="0"/>
              <a:t> сказки</a:t>
            </a:r>
            <a:r>
              <a:rPr lang="ru-RU" sz="4400" i="1" dirty="0" smtClean="0"/>
              <a:t>.</a:t>
            </a:r>
            <a:endParaRPr lang="ru-RU" sz="4400" i="1" dirty="0"/>
          </a:p>
        </p:txBody>
      </p:sp>
      <p:pic>
        <p:nvPicPr>
          <p:cNvPr id="5" name="Рисунок 4" descr="shutterstock_94381429-685x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631115"/>
            <a:ext cx="3857620" cy="322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620688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200" b="1" i="1" dirty="0" smtClean="0"/>
              <a:t> В какой сказке героиня умела все:</a:t>
            </a:r>
          </a:p>
          <a:p>
            <a:pPr algn="ctr">
              <a:buNone/>
            </a:pPr>
            <a:r>
              <a:rPr lang="ru-RU" sz="3200" b="1" i="1" dirty="0" smtClean="0"/>
              <a:t>и ткать, и печь, и плясать.</a:t>
            </a:r>
            <a:endParaRPr lang="ru-RU" sz="32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692696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200" b="1" i="1" dirty="0" smtClean="0"/>
              <a:t>В какой сказке смерть </a:t>
            </a:r>
            <a:r>
              <a:rPr lang="ru-RU" sz="3200" b="1" i="1" dirty="0" err="1" smtClean="0"/>
              <a:t>Кащея</a:t>
            </a:r>
            <a:r>
              <a:rPr lang="ru-RU" sz="3200" b="1" i="1" dirty="0" smtClean="0"/>
              <a:t> находилась на конце иглы?</a:t>
            </a:r>
            <a:endParaRPr lang="ru-RU" sz="3200" b="1" i="1" dirty="0"/>
          </a:p>
        </p:txBody>
      </p:sp>
      <p:pic>
        <p:nvPicPr>
          <p:cNvPr id="5" name="Рисунок 4" descr="x_abc0ee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643314"/>
            <a:ext cx="3726815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340768"/>
            <a:ext cx="2571768" cy="785818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2510622" cy="761992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  <a:endParaRPr lang="ru-R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0648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Вопрос  для обеих команд.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916832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/>
              <a:t>Чему нас учат сказки? </a:t>
            </a:r>
          </a:p>
          <a:p>
            <a:pPr algn="ctr"/>
            <a:r>
              <a:rPr lang="ru-RU" sz="4400" b="1" i="1" dirty="0" smtClean="0"/>
              <a:t> </a:t>
            </a:r>
            <a:r>
              <a:rPr lang="ru-RU" sz="4000" b="1" i="1" dirty="0" smtClean="0"/>
              <a:t>( Оригинальность ответа, примеры на основе сказок)</a:t>
            </a:r>
            <a:endParaRPr lang="ru-RU" sz="4000" b="1" i="1" dirty="0"/>
          </a:p>
        </p:txBody>
      </p:sp>
      <p:pic>
        <p:nvPicPr>
          <p:cNvPr id="8" name="Рисунок 7" descr="1305834422_855506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581128"/>
            <a:ext cx="3714929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20688"/>
            <a:ext cx="70723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44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 викторины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E:\сказка\i_0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040560" cy="432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28586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СПАСИБО </a:t>
            </a:r>
            <a:br>
              <a:rPr lang="ru-RU" sz="8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C00000"/>
                </a:solidFill>
              </a:rPr>
              <a:t>ЗА ВНИМАНИЕ!</a:t>
            </a:r>
            <a:endParaRPr lang="ru-RU" sz="80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5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924944"/>
            <a:ext cx="4429156" cy="3321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сказка\skazka-juravl-i-capl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37265"/>
            <a:ext cx="4524629" cy="2320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Условия проведения викторины: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1428736"/>
            <a:ext cx="69294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Выбор команды ( по 7 человек).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Название команды.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Выбор ведущих (для каждой команды).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Выбор членов жюри 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Подведение итогов. </a:t>
            </a:r>
          </a:p>
          <a:p>
            <a:pPr marL="342900" indent="-342900" algn="r"/>
            <a:r>
              <a:rPr lang="ru-RU" sz="2800" dirty="0" smtClean="0"/>
              <a:t>(правильный ответ- 5 баллов)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Оборудование и материалы: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164305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материалы к викторине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сказок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для сопровождения викторины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учета результатов викторины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E:\сказка\pazl-kolob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676650"/>
            <a:ext cx="329565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сказка\по-щучьему-велению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33"/>
            <a:ext cx="5256584" cy="675996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76672"/>
            <a:ext cx="7848872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1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Викторина</a:t>
            </a:r>
            <a:endParaRPr kumimoji="0" lang="ru-RU" sz="8000" b="1" i="1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400800" cy="2286000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latin typeface="Arial Black" pitchFamily="34" charset="0"/>
              </a:rPr>
              <a:t>“</a:t>
            </a:r>
            <a:r>
              <a:rPr lang="ru-RU" sz="4400" i="1" dirty="0" smtClean="0">
                <a:latin typeface="Arial Black" pitchFamily="34" charset="0"/>
              </a:rPr>
              <a:t>Сказка ложь, да в ней намек!</a:t>
            </a:r>
            <a:br>
              <a:rPr lang="ru-RU" sz="4400" i="1" dirty="0" smtClean="0">
                <a:latin typeface="Arial Black" pitchFamily="34" charset="0"/>
              </a:rPr>
            </a:br>
            <a:r>
              <a:rPr lang="ru-RU" sz="4400" i="1" dirty="0" smtClean="0">
                <a:latin typeface="Arial Black" pitchFamily="34" charset="0"/>
              </a:rPr>
              <a:t>Добрым    молодцам       урок.</a:t>
            </a:r>
            <a:r>
              <a:rPr lang="en-US" sz="4400" i="1" dirty="0" smtClean="0">
                <a:latin typeface="Arial Black" pitchFamily="34" charset="0"/>
              </a:rPr>
              <a:t>”</a:t>
            </a:r>
            <a:r>
              <a:rPr lang="ru-RU" sz="4400" i="1" dirty="0" smtClean="0">
                <a:latin typeface="Arial Black" pitchFamily="34" charset="0"/>
              </a:rPr>
              <a:t> </a:t>
            </a:r>
            <a:r>
              <a:rPr lang="ru-RU" sz="4400" i="1" dirty="0" smtClean="0"/>
              <a:t/>
            </a:r>
            <a:br>
              <a:rPr lang="ru-RU" sz="4400" i="1" dirty="0" smtClean="0"/>
            </a:br>
            <a:r>
              <a:rPr lang="ru-RU" sz="2000" i="1" dirty="0" smtClean="0"/>
              <a:t>                                             (А.С.Пушкин)</a:t>
            </a:r>
            <a:endParaRPr lang="ru-RU" sz="2000" i="1" dirty="0"/>
          </a:p>
        </p:txBody>
      </p:sp>
      <p:pic>
        <p:nvPicPr>
          <p:cNvPr id="5" name="Рисунок 4" descr="im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357562"/>
            <a:ext cx="257175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Вопросы: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I </a:t>
            </a:r>
            <a:r>
              <a:rPr lang="ru-RU" b="1" u="sng" dirty="0" smtClean="0"/>
              <a:t>команда.</a:t>
            </a:r>
          </a:p>
          <a:p>
            <a:pPr>
              <a:buNone/>
            </a:pPr>
            <a:r>
              <a:rPr lang="ru-RU" sz="4800" b="1" i="1" dirty="0" smtClean="0"/>
              <a:t>Что такое сказка?</a:t>
            </a:r>
            <a:endParaRPr lang="ru-RU" sz="4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  <a:endParaRPr lang="ru-RU" b="1" dirty="0" smtClean="0"/>
          </a:p>
          <a:p>
            <a:pPr algn="ctr">
              <a:buNone/>
            </a:pPr>
            <a:r>
              <a:rPr lang="ru-RU" sz="4400" b="1" i="1" dirty="0" smtClean="0"/>
              <a:t>Что такое фольклор?</a:t>
            </a:r>
            <a:endParaRPr lang="ru-RU" sz="4400" b="1" i="1" dirty="0"/>
          </a:p>
        </p:txBody>
      </p:sp>
      <p:pic>
        <p:nvPicPr>
          <p:cNvPr id="5" name="Рисунок 4" descr="061c9526bc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571900" cy="2690831"/>
          </a:xfrm>
          <a:prstGeom prst="rect">
            <a:avLst/>
          </a:prstGeom>
        </p:spPr>
      </p:pic>
      <p:pic>
        <p:nvPicPr>
          <p:cNvPr id="6" name="Рисунок 5" descr="94032855_large_skazki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214690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548680"/>
            <a:ext cx="3657600" cy="4663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 команда.</a:t>
            </a:r>
          </a:p>
          <a:p>
            <a:pPr>
              <a:buNone/>
            </a:pPr>
            <a:r>
              <a:rPr lang="ru-RU" sz="5400" b="1" i="1" dirty="0" smtClean="0"/>
              <a:t>Какие бывают           сказки?</a:t>
            </a:r>
          </a:p>
          <a:p>
            <a:pPr algn="ctr">
              <a:buNone/>
            </a:pPr>
            <a:endParaRPr lang="ru-RU" b="1" u="sng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332656"/>
            <a:ext cx="3657600" cy="4663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5400" b="1" i="1" dirty="0" smtClean="0"/>
              <a:t>Какие виды сказок вы знаете</a:t>
            </a:r>
            <a:r>
              <a:rPr lang="ru-RU" sz="4800" b="1" i="1" dirty="0" smtClean="0"/>
              <a:t>?</a:t>
            </a:r>
            <a:endParaRPr lang="ru-RU" sz="4800" b="1" i="1" dirty="0"/>
          </a:p>
        </p:txBody>
      </p:sp>
      <p:pic>
        <p:nvPicPr>
          <p:cNvPr id="5" name="Рисунок 4" descr="d7678d92c5119d4ce35d9a02944e106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89040"/>
            <a:ext cx="3334319" cy="2503228"/>
          </a:xfrm>
          <a:prstGeom prst="rect">
            <a:avLst/>
          </a:prstGeom>
        </p:spPr>
      </p:pic>
      <p:pic>
        <p:nvPicPr>
          <p:cNvPr id="6" name="Рисунок 5" descr="88647398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653136"/>
            <a:ext cx="2571768" cy="193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 </a:t>
            </a:r>
            <a:r>
              <a:rPr lang="ru-RU" b="1" u="sng" dirty="0" smtClean="0"/>
              <a:t>команда.</a:t>
            </a:r>
          </a:p>
          <a:p>
            <a:pPr algn="ctr">
              <a:buNone/>
            </a:pPr>
            <a:r>
              <a:rPr lang="ru-RU" sz="4800" b="1" i="1" dirty="0" smtClean="0"/>
              <a:t>Приведите примеры сказочных зачинов</a:t>
            </a:r>
            <a:r>
              <a:rPr lang="ru-RU" b="1" dirty="0" smtClean="0"/>
              <a:t>.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692696"/>
            <a:ext cx="3657600" cy="4663440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4800" b="1" i="1" dirty="0" smtClean="0"/>
              <a:t>Приведите примеры </a:t>
            </a:r>
            <a:r>
              <a:rPr lang="ru-RU" sz="4800" b="1" i="1" dirty="0" smtClean="0"/>
              <a:t>присказок</a:t>
            </a:r>
            <a:endParaRPr lang="ru-RU" sz="4800" b="1" i="1" dirty="0"/>
          </a:p>
        </p:txBody>
      </p:sp>
      <p:pic>
        <p:nvPicPr>
          <p:cNvPr id="5" name="Рисунок 4" descr="norm_pravovaya_ba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4071942"/>
            <a:ext cx="2000232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3786214" cy="4663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I </a:t>
            </a:r>
            <a:r>
              <a:rPr lang="ru-RU" b="1" u="sng" dirty="0" smtClean="0"/>
              <a:t>команда.</a:t>
            </a:r>
          </a:p>
          <a:p>
            <a:pPr algn="ctr">
              <a:buNone/>
            </a:pPr>
            <a:r>
              <a:rPr lang="ru-RU" sz="4000" b="1" i="1" dirty="0" smtClean="0"/>
              <a:t>Какие сказочные силы </a:t>
            </a:r>
          </a:p>
          <a:p>
            <a:pPr algn="ctr">
              <a:buNone/>
            </a:pPr>
            <a:r>
              <a:rPr lang="ru-RU" sz="4000" b="1" i="1" dirty="0" smtClean="0"/>
              <a:t>противоборствуют </a:t>
            </a:r>
          </a:p>
          <a:p>
            <a:pPr algn="ctr">
              <a:buNone/>
            </a:pPr>
            <a:r>
              <a:rPr lang="ru-RU" sz="4000" b="1" i="1" dirty="0" smtClean="0"/>
              <a:t>в </a:t>
            </a:r>
          </a:p>
          <a:p>
            <a:pPr algn="ctr">
              <a:buNone/>
            </a:pPr>
            <a:r>
              <a:rPr lang="ru-RU" sz="4000" b="1" i="1" dirty="0" smtClean="0"/>
              <a:t>сказках?</a:t>
            </a:r>
            <a:endParaRPr lang="ru-RU" sz="4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836712"/>
            <a:ext cx="3657600" cy="46634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II</a:t>
            </a:r>
            <a:r>
              <a:rPr lang="ru-RU" b="1" u="sng" dirty="0" smtClean="0"/>
              <a:t> команда.</a:t>
            </a:r>
          </a:p>
          <a:p>
            <a:pPr algn="ctr">
              <a:buNone/>
            </a:pPr>
            <a:r>
              <a:rPr lang="ru-RU" sz="3900" b="1" i="1" dirty="0" smtClean="0"/>
              <a:t>Какая цифра в сказках является магической ? </a:t>
            </a:r>
          </a:p>
          <a:p>
            <a:pPr algn="ctr">
              <a:buNone/>
            </a:pPr>
            <a:r>
              <a:rPr lang="ru-RU" sz="3900" b="1" i="1" dirty="0" smtClean="0"/>
              <a:t>Привести примеры</a:t>
            </a:r>
            <a:r>
              <a:rPr lang="ru-RU" sz="4400" b="1" i="1" dirty="0" smtClean="0"/>
              <a:t>.</a:t>
            </a:r>
            <a:endParaRPr lang="ru-RU" sz="4400" b="1" i="1" dirty="0"/>
          </a:p>
        </p:txBody>
      </p:sp>
      <p:pic>
        <p:nvPicPr>
          <p:cNvPr id="5" name="Рисунок 4" descr="can-stock-photo_csp13912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6847" y="5014606"/>
            <a:ext cx="1827153" cy="184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157</TotalTime>
  <Words>285</Words>
  <Application>Microsoft Office PowerPoint</Application>
  <PresentationFormat>Экран (4:3)</PresentationFormat>
  <Paragraphs>73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Слайд 1</vt:lpstr>
      <vt:lpstr>Условия проведения викторины:</vt:lpstr>
      <vt:lpstr> Оборудование и материалы: </vt:lpstr>
      <vt:lpstr>Слайд 4</vt:lpstr>
      <vt:lpstr>“Сказка ложь, да в ней намек! Добрым    молодцам       урок.”                                               (А.С.Пушкин)</vt:lpstr>
      <vt:lpstr>Вопросы: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Елена</dc:creator>
  <cp:lastModifiedBy>Андрей Гузаревич</cp:lastModifiedBy>
  <cp:revision>19</cp:revision>
  <dcterms:created xsi:type="dcterms:W3CDTF">2015-02-03T16:49:52Z</dcterms:created>
  <dcterms:modified xsi:type="dcterms:W3CDTF">2019-09-29T10:20:05Z</dcterms:modified>
</cp:coreProperties>
</file>