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59" r:id="rId6"/>
    <p:sldId id="263" r:id="rId7"/>
    <p:sldId id="271" r:id="rId8"/>
    <p:sldId id="273" r:id="rId9"/>
    <p:sldId id="272" r:id="rId10"/>
    <p:sldId id="264" r:id="rId11"/>
    <p:sldId id="262" r:id="rId12"/>
    <p:sldId id="267" r:id="rId13"/>
    <p:sldId id="268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7" autoAdjust="0"/>
  </p:normalViewPr>
  <p:slideViewPr>
    <p:cSldViewPr snapToGrid="0">
      <p:cViewPr varScale="1">
        <p:scale>
          <a:sx n="88" d="100"/>
          <a:sy n="88" d="100"/>
        </p:scale>
        <p:origin x="-38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03D2A-5FD8-4B5C-AFFF-E2BB5C6186C9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28D4DC-9FA5-4703-A4C1-D7C261E6AD65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ИНФОРМАТИКА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0CDEEB-5720-4777-B6CA-C34097BE1676}" type="parTrans" cxnId="{C4405E6A-D8D5-4446-B140-2BD962D4DCBA}">
      <dgm:prSet/>
      <dgm:spPr/>
      <dgm:t>
        <a:bodyPr/>
        <a:lstStyle/>
        <a:p>
          <a:pPr algn="ctr"/>
          <a:endParaRPr lang="ru-RU"/>
        </a:p>
      </dgm:t>
    </dgm:pt>
    <dgm:pt modelId="{D835C0DE-B985-4F7B-8029-0760EF472A64}" type="sibTrans" cxnId="{C4405E6A-D8D5-4446-B140-2BD962D4DCBA}">
      <dgm:prSet/>
      <dgm:spPr/>
      <dgm:t>
        <a:bodyPr/>
        <a:lstStyle/>
        <a:p>
          <a:pPr algn="ctr"/>
          <a:endParaRPr lang="ru-RU"/>
        </a:p>
      </dgm:t>
    </dgm:pt>
    <dgm:pt modelId="{6DCB9C0C-D699-4B19-AB40-39D5DE7C55C8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3B3D60-4303-4439-8777-EA7694607E7F}" type="parTrans" cxnId="{19D1970D-88B8-4CA2-9BC4-7FA2AB7CD290}">
      <dgm:prSet/>
      <dgm:spPr/>
      <dgm:t>
        <a:bodyPr/>
        <a:lstStyle/>
        <a:p>
          <a:pPr algn="ctr"/>
          <a:endParaRPr lang="ru-RU"/>
        </a:p>
      </dgm:t>
    </dgm:pt>
    <dgm:pt modelId="{0A431430-A84C-4507-90AC-9D485933C198}" type="sibTrans" cxnId="{19D1970D-88B8-4CA2-9BC4-7FA2AB7CD290}">
      <dgm:prSet/>
      <dgm:spPr/>
      <dgm:t>
        <a:bodyPr/>
        <a:lstStyle/>
        <a:p>
          <a:pPr algn="ctr"/>
          <a:endParaRPr lang="ru-RU"/>
        </a:p>
      </dgm:t>
    </dgm:pt>
    <dgm:pt modelId="{A37DFD1A-8AC3-4D63-A33A-DB7070C0A37A}" type="pres">
      <dgm:prSet presAssocID="{8D703D2A-5FD8-4B5C-AFFF-E2BB5C6186C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652ED-D411-40FC-8B6B-F07299EB2ED5}" type="pres">
      <dgm:prSet presAssocID="{8D703D2A-5FD8-4B5C-AFFF-E2BB5C6186C9}" presName="ribbon" presStyleLbl="node1" presStyleIdx="0" presStyleCnt="1" custScaleY="60190"/>
      <dgm:spPr/>
    </dgm:pt>
    <dgm:pt modelId="{C29F21EB-2074-4F2E-9A7D-A60323D9E6E0}" type="pres">
      <dgm:prSet presAssocID="{8D703D2A-5FD8-4B5C-AFFF-E2BB5C6186C9}" presName="leftArrowText" presStyleLbl="node1" presStyleIdx="0" presStyleCnt="1" custLinFactNeighborY="90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8D381-0F92-4264-B2BE-7E139D8275E6}" type="pres">
      <dgm:prSet presAssocID="{8D703D2A-5FD8-4B5C-AFFF-E2BB5C6186C9}" presName="rightArrowText" presStyleLbl="node1" presStyleIdx="0" presStyleCnt="1" custLinFactNeighborY="-28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405E6A-D8D5-4446-B140-2BD962D4DCBA}" srcId="{8D703D2A-5FD8-4B5C-AFFF-E2BB5C6186C9}" destId="{5B28D4DC-9FA5-4703-A4C1-D7C261E6AD65}" srcOrd="0" destOrd="0" parTransId="{270CDEEB-5720-4777-B6CA-C34097BE1676}" sibTransId="{D835C0DE-B985-4F7B-8029-0760EF472A64}"/>
    <dgm:cxn modelId="{9778FA5F-3C10-48D5-BD7F-1932964894F6}" type="presOf" srcId="{8D703D2A-5FD8-4B5C-AFFF-E2BB5C6186C9}" destId="{A37DFD1A-8AC3-4D63-A33A-DB7070C0A37A}" srcOrd="0" destOrd="0" presId="urn:microsoft.com/office/officeart/2005/8/layout/arrow6"/>
    <dgm:cxn modelId="{34AE8849-0E72-4C48-8BCE-5F742694E6AF}" type="presOf" srcId="{6DCB9C0C-D699-4B19-AB40-39D5DE7C55C8}" destId="{5358D381-0F92-4264-B2BE-7E139D8275E6}" srcOrd="0" destOrd="0" presId="urn:microsoft.com/office/officeart/2005/8/layout/arrow6"/>
    <dgm:cxn modelId="{19D1970D-88B8-4CA2-9BC4-7FA2AB7CD290}" srcId="{8D703D2A-5FD8-4B5C-AFFF-E2BB5C6186C9}" destId="{6DCB9C0C-D699-4B19-AB40-39D5DE7C55C8}" srcOrd="1" destOrd="0" parTransId="{283B3D60-4303-4439-8777-EA7694607E7F}" sibTransId="{0A431430-A84C-4507-90AC-9D485933C198}"/>
    <dgm:cxn modelId="{B6D84971-4909-42ED-B97B-ECB584C4FDC2}" type="presOf" srcId="{5B28D4DC-9FA5-4703-A4C1-D7C261E6AD65}" destId="{C29F21EB-2074-4F2E-9A7D-A60323D9E6E0}" srcOrd="0" destOrd="0" presId="urn:microsoft.com/office/officeart/2005/8/layout/arrow6"/>
    <dgm:cxn modelId="{5FCF3B2E-E6E7-4967-96CA-6E4EABB7949E}" type="presParOf" srcId="{A37DFD1A-8AC3-4D63-A33A-DB7070C0A37A}" destId="{46D652ED-D411-40FC-8B6B-F07299EB2ED5}" srcOrd="0" destOrd="0" presId="urn:microsoft.com/office/officeart/2005/8/layout/arrow6"/>
    <dgm:cxn modelId="{DBEA5AA3-5A8A-4D96-91AB-5E89662CE719}" type="presParOf" srcId="{A37DFD1A-8AC3-4D63-A33A-DB7070C0A37A}" destId="{C29F21EB-2074-4F2E-9A7D-A60323D9E6E0}" srcOrd="1" destOrd="0" presId="urn:microsoft.com/office/officeart/2005/8/layout/arrow6"/>
    <dgm:cxn modelId="{0B25E75B-024B-4D64-BC10-014A0BF2ACCA}" type="presParOf" srcId="{A37DFD1A-8AC3-4D63-A33A-DB7070C0A37A}" destId="{5358D381-0F92-4264-B2BE-7E139D8275E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52ED-D411-40FC-8B6B-F07299EB2ED5}">
      <dsp:nvSpPr>
        <dsp:cNvPr id="0" name=""/>
        <dsp:cNvSpPr/>
      </dsp:nvSpPr>
      <dsp:spPr>
        <a:xfrm>
          <a:off x="160564" y="873221"/>
          <a:ext cx="10967357" cy="26405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F21EB-2074-4F2E-9A7D-A60323D9E6E0}">
      <dsp:nvSpPr>
        <dsp:cNvPr id="0" name=""/>
        <dsp:cNvSpPr/>
      </dsp:nvSpPr>
      <dsp:spPr>
        <a:xfrm>
          <a:off x="1476647" y="962941"/>
          <a:ext cx="3619227" cy="21496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ИНФОРМАТИКА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6647" y="962941"/>
        <a:ext cx="3619227" cy="2149602"/>
      </dsp:txXfrm>
    </dsp:sp>
    <dsp:sp modelId="{5358D381-0F92-4264-B2BE-7E139D8275E6}">
      <dsp:nvSpPr>
        <dsp:cNvPr id="0" name=""/>
        <dsp:cNvSpPr/>
      </dsp:nvSpPr>
      <dsp:spPr>
        <a:xfrm>
          <a:off x="5644243" y="1407975"/>
          <a:ext cx="4277269" cy="21496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8016" rIns="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МАТЕМАТИКА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4243" y="1407975"/>
        <a:ext cx="4277269" cy="2149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70D3-ECE6-4CC0-A8CE-BFC1B38FE0A4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AD4FE-BADF-4520-8C45-7961DB7A74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5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91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4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37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1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38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7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5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4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9082FB-7628-4597-B82C-114D3BEA8FC6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05763CB-211A-41F5-8DE8-4094ECE0E2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8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114" y="882375"/>
            <a:ext cx="11451772" cy="241599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48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sz="6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6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«Комбинаторные задачи»</a:t>
            </a:r>
            <a:endParaRPr lang="ru-RU" sz="6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6370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+ Информатика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860975" y="4921909"/>
            <a:ext cx="30371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Ботнева</a:t>
            </a:r>
            <a:r>
              <a:rPr lang="ru-RU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М.Ю.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</a:t>
            </a:r>
          </a:p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Гаврилова Ю.Л.</a:t>
            </a:r>
          </a:p>
        </p:txBody>
      </p:sp>
    </p:spTree>
    <p:extLst>
      <p:ext uri="{BB962C8B-B14F-4D97-AF65-F5344CB8AC3E}">
        <p14:creationId xmlns:p14="http://schemas.microsoft.com/office/powerpoint/2010/main" val="5136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43" y="363660"/>
            <a:ext cx="10972800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умножения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43400" y="1993292"/>
            <a:ext cx="7240146" cy="2246769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найти число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исходов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вариантов) независимого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В, надо перемножить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исходов испытания А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исходов испытания В </a:t>
            </a:r>
          </a:p>
        </p:txBody>
      </p:sp>
      <p:pic>
        <p:nvPicPr>
          <p:cNvPr id="5" name="Picture 4" descr="Картинки по запросу вним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6" y="1622677"/>
            <a:ext cx="3285397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7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70114"/>
            <a:ext cx="1905000" cy="82731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70114"/>
            <a:ext cx="94379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Вася составляет 5-буквенные слова, в которых есть только буквы С, Л, О, Н, причём буква С используется в каждом слове ровно 1 раз. Каждая из других допустимых букв может встречаться в слове любое количество раз или не встречаться совсем. Словом считается любая допустимая последовательность букв, не обязательно осмысленная.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таких слов, которые может написать Вася?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11843" y="3380881"/>
            <a:ext cx="281538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* * * *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5632" y="4166651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* * *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5632" y="4146063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С * * *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9537" y="4140234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* С * *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5632" y="4140234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* * С *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55632" y="4152266"/>
            <a:ext cx="1800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* * * 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2"/>
            <a:endCxn id="7" idx="0"/>
          </p:cNvCxnSpPr>
          <p:nvPr/>
        </p:nvCxnSpPr>
        <p:spPr>
          <a:xfrm flipH="1">
            <a:off x="5919537" y="3842546"/>
            <a:ext cx="1" cy="29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 flipH="1">
            <a:off x="4155632" y="3842546"/>
            <a:ext cx="1763906" cy="303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5" idx="0"/>
          </p:cNvCxnSpPr>
          <p:nvPr/>
        </p:nvCxnSpPr>
        <p:spPr>
          <a:xfrm flipH="1">
            <a:off x="2355632" y="3842546"/>
            <a:ext cx="3563906" cy="32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8" idx="0"/>
          </p:cNvCxnSpPr>
          <p:nvPr/>
        </p:nvCxnSpPr>
        <p:spPr>
          <a:xfrm>
            <a:off x="5919538" y="3842546"/>
            <a:ext cx="1836094" cy="297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9" idx="0"/>
          </p:cNvCxnSpPr>
          <p:nvPr/>
        </p:nvCxnSpPr>
        <p:spPr>
          <a:xfrm>
            <a:off x="5919538" y="3842546"/>
            <a:ext cx="3636094" cy="30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2221" y="4777299"/>
                <a:ext cx="467463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х 3 х 3 х 3 х 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81</a:t>
                </a:r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221" y="4777299"/>
                <a:ext cx="4674631" cy="584775"/>
              </a:xfrm>
              <a:prstGeom prst="rect">
                <a:avLst/>
              </a:prstGeom>
              <a:blipFill>
                <a:blip r:embed="rId2" cstate="print"/>
                <a:stretch>
                  <a:fillRect l="-3394" t="-14583" b="-32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582221" y="5451897"/>
            <a:ext cx="4674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х 81 = 405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274875" y="368802"/>
            <a:ext cx="11125" cy="25669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3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28979"/>
            <a:ext cx="9875520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 факториал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399" y="1207912"/>
            <a:ext cx="1134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подряд идущих первых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 обозначают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«эн факториал»: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= 1 • 2 • 3 • … • (n - 1) • 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06399" y="2396054"/>
            <a:ext cx="1905000" cy="82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68247" y="2117213"/>
            <a:ext cx="93834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среду 7 уроков: алгебра, геометрия, литература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английский язык, биология и физкультура.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вариантов расписания можно составить?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311399" y="2162019"/>
            <a:ext cx="0" cy="13401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82251" y="4669023"/>
            <a:ext cx="117214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алгебра, геометрия, литература, русский язык, английский язык,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физкультура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198" y="421813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08339" y="4207358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9480" y="421813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40154" y="421813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65996" y="4207357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038386" y="421813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471035" y="4218136"/>
            <a:ext cx="733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688317" y="3623950"/>
            <a:ext cx="4709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Расставляем предметы по порядку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080025" y="5252430"/>
            <a:ext cx="3925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ru-RU" alt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вариантов расписания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8758" y="5871411"/>
                <a:ext cx="116149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 ∙3 ∙4 ∙5 ∙6 ∙7=7!=5040 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вариантов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58" y="5871411"/>
                <a:ext cx="11614926" cy="5232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28979"/>
            <a:ext cx="9875520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Факториал в информатике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475" y="2814109"/>
            <a:ext cx="113453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для вычисления числа перестановок с повторениями  для двух разных символов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276436"/>
              </p:ext>
            </p:extLst>
          </p:nvPr>
        </p:nvGraphicFramePr>
        <p:xfrm>
          <a:off x="677696" y="3556166"/>
          <a:ext cx="3879850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Уравнение" r:id="rId3" imgW="1930320" imgH="723600" progId="Equation.3">
                  <p:embed/>
                </p:oleObj>
              </mc:Choice>
              <mc:Fallback>
                <p:oleObj name="Уравнение" r:id="rId3" imgW="1930320" imgH="723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696" y="3556166"/>
                        <a:ext cx="3879850" cy="145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261037" y="3744632"/>
                <a:ext cx="4637167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букв А,  </a:t>
                </a:r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звёздочек</a:t>
                </a: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037" y="3744632"/>
                <a:ext cx="4637167" cy="1077218"/>
              </a:xfrm>
              <a:prstGeom prst="rect">
                <a:avLst/>
              </a:prstGeom>
              <a:blipFill>
                <a:blip r:embed="rId5" cstate="print"/>
                <a:stretch>
                  <a:fillRect t="-7910" r="-2234" b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170153"/>
              </p:ext>
            </p:extLst>
          </p:nvPr>
        </p:nvGraphicFramePr>
        <p:xfrm>
          <a:off x="565484" y="5287315"/>
          <a:ext cx="5609195" cy="1083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Уравнение" r:id="rId6" imgW="2222500" imgH="431800" progId="Equation.3">
                  <p:embed/>
                </p:oleObj>
              </mc:Choice>
              <mc:Fallback>
                <p:oleObj name="Уравнение" r:id="rId6" imgW="2222500" imgH="431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484" y="5287315"/>
                        <a:ext cx="5609195" cy="10833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6643155" y="5287315"/>
            <a:ext cx="437536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27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вариантов</a:t>
            </a:r>
          </a:p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· 27 = 270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вариантов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97475" y="1598479"/>
            <a:ext cx="1905000" cy="82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6158" y="1257471"/>
            <a:ext cx="94447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существует различных символьных последовательностей длины 5 в четырёхбуквенном алфавите {A, C, G, T}, которые содержат ровно две буквы A?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06485" y="1223486"/>
            <a:ext cx="0" cy="16183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9983" y="402771"/>
            <a:ext cx="11348360" cy="135636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 В племени Тумба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Юмба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алфавите только  10 букв и все слова состоят из 6 букв. Сколько всего слов в языке племени, если словом считается любой набор букв.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r="4363" b="9250"/>
          <a:stretch/>
        </p:blipFill>
        <p:spPr>
          <a:xfrm>
            <a:off x="457199" y="2057400"/>
            <a:ext cx="5236029" cy="4267201"/>
          </a:xfrm>
        </p:spPr>
      </p:pic>
      <p:sp>
        <p:nvSpPr>
          <p:cNvPr id="11" name="Прямоугольник 10"/>
          <p:cNvSpPr/>
          <p:nvPr/>
        </p:nvSpPr>
        <p:spPr>
          <a:xfrm>
            <a:off x="6008914" y="1883229"/>
            <a:ext cx="5769429" cy="456111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522515"/>
            <a:ext cx="2801257" cy="21009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93571" y="788156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почему законы математики действуют в информатике?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07054060"/>
              </p:ext>
            </p:extLst>
          </p:nvPr>
        </p:nvGraphicFramePr>
        <p:xfrm>
          <a:off x="381000" y="1948542"/>
          <a:ext cx="11288486" cy="4386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06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Картинки по запросу гифка анимация монет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3" y="272144"/>
            <a:ext cx="1455510" cy="145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10744" y="532144"/>
            <a:ext cx="7053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возможных комбинаций может получиться, если подбросить три монеты?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Картинки по запросу гифка анимация монет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42" y="281443"/>
            <a:ext cx="1455510" cy="145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артинки по запросу гифка анимация монета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571" y="272144"/>
            <a:ext cx="1455510" cy="145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041" y="2024743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9170" y="2024743"/>
            <a:ext cx="108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9299" y="2024743"/>
            <a:ext cx="1006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2942" y="2024743"/>
            <a:ext cx="1160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041" y="4256314"/>
            <a:ext cx="1006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0733" y="4256314"/>
            <a:ext cx="10832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6056" y="4256314"/>
            <a:ext cx="1006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9685" y="4256314"/>
            <a:ext cx="1006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881" y="3509861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5010" y="3509861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8019" y="3509861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01648" y="3509861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881" y="5741432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55010" y="5741432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68019" y="5741432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1648" y="5741432"/>
            <a:ext cx="4823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5766" y="2955863"/>
            <a:ext cx="27730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комбинаций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2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Прямоугольник 2056"/>
          <p:cNvSpPr/>
          <p:nvPr/>
        </p:nvSpPr>
        <p:spPr>
          <a:xfrm>
            <a:off x="4492978" y="1593183"/>
            <a:ext cx="691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Комбинаторика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раздел математики, в котором изучаются вопросы о том, сколько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комбинаций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 или иным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составить из заданных объектов.</a:t>
            </a:r>
          </a:p>
        </p:txBody>
      </p:sp>
      <p:pic>
        <p:nvPicPr>
          <p:cNvPr id="2058" name="Picture 4" descr="Картинки по запросу вним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6" y="1622677"/>
            <a:ext cx="3285397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28979"/>
            <a:ext cx="9875520" cy="77893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перебора вариантов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399" y="1207912"/>
            <a:ext cx="1134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из цифр 2, 4, 6  трехзначное число без повторяющихся цифр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911" y="2175157"/>
            <a:ext cx="487030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возможных вариантов!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25157" y="2743601"/>
            <a:ext cx="208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2   4   6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643911" y="3311976"/>
            <a:ext cx="1966668" cy="436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28180" y="3311976"/>
            <a:ext cx="1775774" cy="43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6169379" y="3328376"/>
            <a:ext cx="10089" cy="41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64232" y="3774821"/>
            <a:ext cx="620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9024" y="3689619"/>
            <a:ext cx="620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19231" y="3703155"/>
            <a:ext cx="620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51570" y="4732295"/>
            <a:ext cx="241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246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264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72757" y="4671752"/>
            <a:ext cx="241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426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462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29086" y="4732295"/>
            <a:ext cx="2413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624     642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>
            <a:stCxn id="19" idx="2"/>
          </p:cNvCxnSpPr>
          <p:nvPr/>
        </p:nvCxnSpPr>
        <p:spPr>
          <a:xfrm flipH="1">
            <a:off x="2810933" y="4359596"/>
            <a:ext cx="463743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2"/>
          </p:cNvCxnSpPr>
          <p:nvPr/>
        </p:nvCxnSpPr>
        <p:spPr>
          <a:xfrm>
            <a:off x="3274676" y="4359596"/>
            <a:ext cx="369235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Левая фигурная скобка 35"/>
          <p:cNvSpPr/>
          <p:nvPr/>
        </p:nvSpPr>
        <p:spPr>
          <a:xfrm rot="16200000">
            <a:off x="2944860" y="4296669"/>
            <a:ext cx="396235" cy="2170711"/>
          </a:xfrm>
          <a:prstGeom prst="leftBrace">
            <a:avLst>
              <a:gd name="adj1" fmla="val 44697"/>
              <a:gd name="adj2" fmla="val 51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325489" y="5506230"/>
            <a:ext cx="1665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комбинации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Левая фигурная скобка 38"/>
          <p:cNvSpPr/>
          <p:nvPr/>
        </p:nvSpPr>
        <p:spPr>
          <a:xfrm rot="16200000">
            <a:off x="5971261" y="4292571"/>
            <a:ext cx="396235" cy="2170711"/>
          </a:xfrm>
          <a:prstGeom prst="leftBrace">
            <a:avLst>
              <a:gd name="adj1" fmla="val 44697"/>
              <a:gd name="adj2" fmla="val 51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351890" y="5502132"/>
            <a:ext cx="1665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комбинации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Левая фигурная скобка 40"/>
          <p:cNvSpPr/>
          <p:nvPr/>
        </p:nvSpPr>
        <p:spPr>
          <a:xfrm rot="16200000">
            <a:off x="8893522" y="4260556"/>
            <a:ext cx="396235" cy="2170711"/>
          </a:xfrm>
          <a:prstGeom prst="leftBrace">
            <a:avLst>
              <a:gd name="adj1" fmla="val 44697"/>
              <a:gd name="adj2" fmla="val 51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274151" y="5470117"/>
            <a:ext cx="1665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комбинации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705636" y="4337609"/>
            <a:ext cx="463743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169379" y="4337609"/>
            <a:ext cx="369235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8661588" y="4280684"/>
            <a:ext cx="463743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9125331" y="4280684"/>
            <a:ext cx="369235" cy="451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05952" y="5998405"/>
            <a:ext cx="554812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х 3 = 6 комбинаций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7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9" grpId="0"/>
      <p:bldP spid="20" grpId="0"/>
      <p:bldP spid="21" grpId="0"/>
      <p:bldP spid="23" grpId="0"/>
      <p:bldP spid="24" grpId="0"/>
      <p:bldP spid="25" grpId="0"/>
      <p:bldP spid="36" grpId="0" animBg="1"/>
      <p:bldP spid="37" grpId="0"/>
      <p:bldP spid="39" grpId="0" animBg="1"/>
      <p:bldP spid="40" grpId="0"/>
      <p:bldP spid="41" grpId="0" animBg="1"/>
      <p:bldP spid="42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81000" y="495065"/>
            <a:ext cx="1905000" cy="82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13714"/>
            <a:ext cx="9383486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все возможные трехзначные числа, которые можно составить из чисел 1 и 2.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3026" y="1545247"/>
            <a:ext cx="487030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возможных вариантов!</a:t>
            </a:r>
          </a:p>
        </p:txBody>
      </p:sp>
      <p:grpSp>
        <p:nvGrpSpPr>
          <p:cNvPr id="65" name="Группа 64"/>
          <p:cNvGrpSpPr/>
          <p:nvPr/>
        </p:nvGrpSpPr>
        <p:grpSpPr>
          <a:xfrm>
            <a:off x="1246913" y="2312395"/>
            <a:ext cx="9642533" cy="2776929"/>
            <a:chOff x="1246913" y="1916948"/>
            <a:chExt cx="9642533" cy="2776929"/>
          </a:xfrm>
        </p:grpSpPr>
        <p:sp>
          <p:nvSpPr>
            <p:cNvPr id="6" name="TextBox 5"/>
            <p:cNvSpPr txBox="1"/>
            <p:nvPr/>
          </p:nvSpPr>
          <p:spPr>
            <a:xfrm>
              <a:off x="5401530" y="1916948"/>
              <a:ext cx="1333299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1   2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7723" y="3015218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12642" y="3015218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61327" y="4096888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121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54120" y="4109102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8534" y="4095560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46913" y="4109102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111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16247" y="4095560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221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09040" y="4107774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212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823454" y="4094232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222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1833" y="4107774"/>
              <a:ext cx="1065992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211</a:t>
              </a:r>
              <a:endPara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779909" y="3842511"/>
              <a:ext cx="3621621" cy="266591"/>
              <a:chOff x="1779909" y="3842511"/>
              <a:chExt cx="3621621" cy="266591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1779909" y="3845182"/>
                <a:ext cx="3621621" cy="13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>
                <a:endCxn id="18" idx="0"/>
              </p:cNvCxnSpPr>
              <p:nvPr/>
            </p:nvCxnSpPr>
            <p:spPr>
              <a:xfrm>
                <a:off x="1779909" y="3842511"/>
                <a:ext cx="0" cy="2665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 стрелкой 43"/>
              <p:cNvCxnSpPr>
                <a:endCxn id="17" idx="0"/>
              </p:cNvCxnSpPr>
              <p:nvPr/>
            </p:nvCxnSpPr>
            <p:spPr>
              <a:xfrm>
                <a:off x="5401530" y="3851953"/>
                <a:ext cx="0" cy="243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 стрелкой 45"/>
              <p:cNvCxnSpPr/>
              <p:nvPr/>
            </p:nvCxnSpPr>
            <p:spPr>
              <a:xfrm>
                <a:off x="4194323" y="3851953"/>
                <a:ext cx="0" cy="244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 стрелкой 46"/>
              <p:cNvCxnSpPr>
                <a:endCxn id="16" idx="0"/>
              </p:cNvCxnSpPr>
              <p:nvPr/>
            </p:nvCxnSpPr>
            <p:spPr>
              <a:xfrm>
                <a:off x="2983984" y="3851953"/>
                <a:ext cx="3132" cy="2571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>
              <a:off x="6734828" y="3842511"/>
              <a:ext cx="3621621" cy="266591"/>
              <a:chOff x="1779909" y="3842511"/>
              <a:chExt cx="3621621" cy="266591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>
                <a:off x="1779909" y="3845182"/>
                <a:ext cx="3621621" cy="13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 стрелкой 51"/>
              <p:cNvCxnSpPr/>
              <p:nvPr/>
            </p:nvCxnSpPr>
            <p:spPr>
              <a:xfrm>
                <a:off x="1779909" y="3842511"/>
                <a:ext cx="0" cy="26659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 стрелкой 52"/>
              <p:cNvCxnSpPr/>
              <p:nvPr/>
            </p:nvCxnSpPr>
            <p:spPr>
              <a:xfrm>
                <a:off x="5401530" y="3851953"/>
                <a:ext cx="0" cy="24360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 стрелкой 53"/>
              <p:cNvCxnSpPr/>
              <p:nvPr/>
            </p:nvCxnSpPr>
            <p:spPr>
              <a:xfrm>
                <a:off x="4194323" y="3851953"/>
                <a:ext cx="0" cy="244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 стрелкой 54"/>
              <p:cNvCxnSpPr/>
              <p:nvPr/>
            </p:nvCxnSpPr>
            <p:spPr>
              <a:xfrm>
                <a:off x="2983984" y="3851953"/>
                <a:ext cx="3132" cy="2571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/>
            <p:cNvGrpSpPr/>
            <p:nvPr/>
          </p:nvGrpSpPr>
          <p:grpSpPr>
            <a:xfrm>
              <a:off x="3590719" y="2753958"/>
              <a:ext cx="4954919" cy="244935"/>
              <a:chOff x="3590719" y="2721300"/>
              <a:chExt cx="4954919" cy="244935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3590719" y="2721300"/>
                <a:ext cx="495491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 стрелкой 60"/>
              <p:cNvCxnSpPr/>
              <p:nvPr/>
            </p:nvCxnSpPr>
            <p:spPr>
              <a:xfrm>
                <a:off x="3594042" y="2721300"/>
                <a:ext cx="0" cy="244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>
                <a:off x="8545638" y="2721300"/>
                <a:ext cx="0" cy="2449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Прямая со стрелкой 63"/>
            <p:cNvCxnSpPr/>
            <p:nvPr/>
          </p:nvCxnSpPr>
          <p:spPr>
            <a:xfrm>
              <a:off x="6079064" y="2509023"/>
              <a:ext cx="0" cy="244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Прямая со стрелкой 66"/>
          <p:cNvCxnSpPr/>
          <p:nvPr/>
        </p:nvCxnSpPr>
        <p:spPr>
          <a:xfrm>
            <a:off x="3581590" y="4009236"/>
            <a:ext cx="0" cy="244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536509" y="3993023"/>
            <a:ext cx="0" cy="244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305003" y="5540220"/>
            <a:ext cx="554812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х 4 = 8 комбинаций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2286000" y="434959"/>
            <a:ext cx="0" cy="90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9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9136" y="1224356"/>
            <a:ext cx="90047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Даны три натуральных положительных целых числа. Выстроите данные числа в порядке возрастания.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блок-схему и напишите программу для решения данной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9231" y="489280"/>
            <a:ext cx="11261557" cy="7138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перебора вариантов в информатике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81000" y="1224356"/>
            <a:ext cx="1905000" cy="82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94000" y="1256314"/>
            <a:ext cx="17135" cy="147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Картинки по запросу бакс бани  пн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6" y="2795086"/>
            <a:ext cx="1749433" cy="299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833353" y="2820475"/>
            <a:ext cx="8912180" cy="3761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vsp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a, b, c:integer;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>
              <a:lnSpc>
                <a:spcPts val="22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a&gt;b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a&gt;c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then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b&gt;c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a,c,b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c,a,b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22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b&gt;c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then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a&gt;c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b,a,c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d,c,a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c,b,a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end.</a:t>
            </a:r>
          </a:p>
        </p:txBody>
      </p:sp>
      <p:pic>
        <p:nvPicPr>
          <p:cNvPr id="13314" name="Picture 2" descr="http://prosdo.ru/ouazoa/%D0%A2%D0%B5%D0%BC%D0%B0:%20%D0%9A%D0%BE%D0%B4%D0%B8%D1%80%D0%BE%D0%B2%D0%B0%D0%BD%D0%B8%D0%B5%20%D0%B4%D0%B0%D0%BD%D0%BD%D1%8B%D1%85%20%D0%B2%20%D0%AD%D0%92%D0%9Ca/1894_html_m4f85a320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6658379" y="2451652"/>
            <a:ext cx="4777215" cy="4087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51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9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9231" y="489280"/>
            <a:ext cx="11261557" cy="7138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перебора вариантов в информатике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81000" y="1224356"/>
            <a:ext cx="1905000" cy="82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9136" y="1224356"/>
            <a:ext cx="90047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Коля задумывает натуральное число из отрезка от 1 до N. Петя должен это число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отгадать, при этом 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задавать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допускающие только ответы "да" или "нет". Петя разработал алгоритм, позволяющий за наименьшее число вопросов отгадать число задуманное Колей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вопросов необходимо задать Пете, чтобы отгадать задуманное число?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94000" y="1256314"/>
            <a:ext cx="17135" cy="25776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Картинки по запросу бакс бани  пнг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6" y="2795086"/>
            <a:ext cx="1749433" cy="299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719136" y="1224356"/>
            <a:ext cx="9095875" cy="5224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Объект 4"/>
          <p:cNvPicPr>
            <a:picLocks noChangeAspect="1"/>
          </p:cNvPicPr>
          <p:nvPr/>
        </p:nvPicPr>
        <p:blipFill>
          <a:blip r:embed="rId3" cstate="print">
            <a:lum contrast="33000"/>
          </a:blip>
          <a:stretch>
            <a:fillRect/>
          </a:stretch>
        </p:blipFill>
        <p:spPr>
          <a:xfrm>
            <a:off x="2777287" y="1303803"/>
            <a:ext cx="4080713" cy="50827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110963" y="1303803"/>
            <a:ext cx="445108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от 1 до 8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от 1 до 32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от 1 до 300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от 1 до 512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Отрезок от 1 до 847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363199" y="1480170"/>
            <a:ext cx="1088571" cy="315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363198" y="2053579"/>
            <a:ext cx="1088571" cy="315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363198" y="2577121"/>
            <a:ext cx="1088571" cy="315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363197" y="3100663"/>
            <a:ext cx="1088571" cy="315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363198" y="3676094"/>
            <a:ext cx="1088571" cy="3156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Бази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1759</TotalTime>
  <Words>715</Words>
  <Application>Microsoft Office PowerPoint</Application>
  <PresentationFormat>Произвольный</PresentationFormat>
  <Paragraphs>139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Базис</vt:lpstr>
      <vt:lpstr>Уравнение</vt:lpstr>
      <vt:lpstr>Тема урока: «Комбинаторные задачи»</vt:lpstr>
      <vt:lpstr>Презентация PowerPoint</vt:lpstr>
      <vt:lpstr>Презентация PowerPoint</vt:lpstr>
      <vt:lpstr>Презентация PowerPoint</vt:lpstr>
      <vt:lpstr>Метод перебора вариантов</vt:lpstr>
      <vt:lpstr>Презентация PowerPoint</vt:lpstr>
      <vt:lpstr>Метод перебора вариантов в информатике</vt:lpstr>
      <vt:lpstr>Презентация PowerPoint</vt:lpstr>
      <vt:lpstr>Метод перебора вариантов в информатике</vt:lpstr>
      <vt:lpstr>Правило умножения</vt:lpstr>
      <vt:lpstr>Задача:</vt:lpstr>
      <vt:lpstr>« Эн факториал» - n!.</vt:lpstr>
      <vt:lpstr>Факториал в информатике</vt:lpstr>
      <vt:lpstr>Задача. В племени Тумба Юмба в алфавите только  10 букв и все слова состоят из 6 букв. Сколько всего слов в языке племени, если словом считается любой набор букв.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Леонидовна</dc:creator>
  <cp:lastModifiedBy>Гаврилова Юлия</cp:lastModifiedBy>
  <cp:revision>50</cp:revision>
  <dcterms:created xsi:type="dcterms:W3CDTF">2017-04-17T17:07:46Z</dcterms:created>
  <dcterms:modified xsi:type="dcterms:W3CDTF">2019-09-29T09:29:45Z</dcterms:modified>
</cp:coreProperties>
</file>