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47" autoAdjust="0"/>
    <p:restoredTop sz="94660"/>
  </p:normalViewPr>
  <p:slideViewPr>
    <p:cSldViewPr>
      <p:cViewPr>
        <p:scale>
          <a:sx n="47" d="100"/>
          <a:sy n="47" d="100"/>
        </p:scale>
        <p:origin x="-2064" y="-6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FE6CCA9-B62A-40E2-9DBF-70F031C82CED}" type="datetimeFigureOut">
              <a:rPr lang="ru-RU" smtClean="0"/>
              <a:pPr/>
              <a:t>01.04.2019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6C32F3-4866-4FB6-81AB-48D01C152CE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6CCA9-B62A-40E2-9DBF-70F031C82CED}" type="datetimeFigureOut">
              <a:rPr lang="ru-RU" smtClean="0"/>
              <a:pPr/>
              <a:t>01.04.2019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6C32F3-4866-4FB6-81AB-48D01C152CE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H2VDQtdnId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1916832"/>
            <a:ext cx="5381220" cy="1015663"/>
          </a:xfrm>
          <a:prstGeom prst="rect">
            <a:avLst/>
          </a:prstGeom>
          <a:noFill/>
        </p:spPr>
        <p:txBody>
          <a:bodyPr wrap="square" rtlCol="0">
            <a:spAutoFit/>
          </a:bodyPr>
          <a:lstStyle/>
          <a:p>
            <a:r>
              <a:rPr lang="ru-RU" sz="6000" b="1" i="1" dirty="0" err="1" smtClean="0">
                <a:solidFill>
                  <a:schemeClr val="bg1"/>
                </a:solidFill>
                <a:latin typeface="Times New Roman" pitchFamily="18" charset="0"/>
                <a:cs typeface="Times New Roman" pitchFamily="18" charset="0"/>
              </a:rPr>
              <a:t>Нанотехнолог</a:t>
            </a:r>
            <a:endParaRPr lang="ru-RU" sz="6000" b="1" i="1" dirty="0">
              <a:solidFill>
                <a:schemeClr val="bg1"/>
              </a:solidFill>
              <a:latin typeface="Times New Roman" pitchFamily="18" charset="0"/>
              <a:cs typeface="Times New Roman" pitchFamily="18" charset="0"/>
            </a:endParaRPr>
          </a:p>
        </p:txBody>
      </p:sp>
      <p:sp>
        <p:nvSpPr>
          <p:cNvPr id="3" name="TextBox 2"/>
          <p:cNvSpPr txBox="1"/>
          <p:nvPr/>
        </p:nvSpPr>
        <p:spPr>
          <a:xfrm>
            <a:off x="1500166" y="3929066"/>
            <a:ext cx="6715172" cy="1569660"/>
          </a:xfrm>
          <a:prstGeom prst="rect">
            <a:avLst/>
          </a:prstGeom>
          <a:noFill/>
        </p:spPr>
        <p:txBody>
          <a:bodyPr wrap="square" rtlCol="0">
            <a:spAutoFit/>
          </a:bodyPr>
          <a:lstStyle/>
          <a:p>
            <a:r>
              <a:rPr lang="ru-RU" sz="3200" dirty="0">
                <a:solidFill>
                  <a:schemeClr val="bg1"/>
                </a:solidFill>
                <a:latin typeface="Times New Roman" pitchFamily="18" charset="0"/>
                <a:cs typeface="Times New Roman" pitchFamily="18" charset="0"/>
              </a:rPr>
              <a:t>Подготовила ученица 6Г класса</a:t>
            </a:r>
          </a:p>
          <a:p>
            <a:r>
              <a:rPr lang="ru-RU" sz="3200" dirty="0">
                <a:solidFill>
                  <a:schemeClr val="bg1"/>
                </a:solidFill>
                <a:latin typeface="Times New Roman" pitchFamily="18" charset="0"/>
                <a:cs typeface="Times New Roman" pitchFamily="18" charset="0"/>
              </a:rPr>
              <a:t>МБОУ СШ Школы №45</a:t>
            </a:r>
          </a:p>
          <a:p>
            <a:r>
              <a:rPr lang="ru-RU" sz="3200" dirty="0" err="1" smtClean="0">
                <a:solidFill>
                  <a:schemeClr val="bg1"/>
                </a:solidFill>
                <a:latin typeface="Times New Roman" pitchFamily="18" charset="0"/>
                <a:cs typeface="Times New Roman" pitchFamily="18" charset="0"/>
              </a:rPr>
              <a:t>Сналина</a:t>
            </a:r>
            <a:r>
              <a:rPr lang="ru-RU" sz="3200" dirty="0" smtClean="0">
                <a:solidFill>
                  <a:schemeClr val="bg1"/>
                </a:solidFill>
                <a:latin typeface="Times New Roman" pitchFamily="18" charset="0"/>
                <a:cs typeface="Times New Roman" pitchFamily="18" charset="0"/>
              </a:rPr>
              <a:t> Анна</a:t>
            </a:r>
            <a:endParaRPr lang="ru-RU" sz="32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bg1"/>
                </a:solidFill>
              </a:rPr>
              <a:t>Химический 3</a:t>
            </a:r>
            <a:r>
              <a:rPr lang="en-US" dirty="0">
                <a:solidFill>
                  <a:schemeClr val="bg1"/>
                </a:solidFill>
              </a:rPr>
              <a:t>D-</a:t>
            </a:r>
            <a:r>
              <a:rPr lang="ru-RU" dirty="0">
                <a:solidFill>
                  <a:schemeClr val="bg1"/>
                </a:solidFill>
              </a:rPr>
              <a:t>принтер</a:t>
            </a:r>
            <a:br>
              <a:rPr lang="ru-RU" dirty="0">
                <a:solidFill>
                  <a:schemeClr val="bg1"/>
                </a:solidFill>
              </a:rPr>
            </a:br>
            <a:endParaRPr lang="ru-RU" dirty="0">
              <a:solidFill>
                <a:schemeClr val="bg1"/>
              </a:solidFill>
            </a:endParaRPr>
          </a:p>
        </p:txBody>
      </p:sp>
      <p:sp>
        <p:nvSpPr>
          <p:cNvPr id="3" name="Объект 2"/>
          <p:cNvSpPr>
            <a:spLocks noGrp="1"/>
          </p:cNvSpPr>
          <p:nvPr>
            <p:ph idx="1"/>
          </p:nvPr>
        </p:nvSpPr>
        <p:spPr>
          <a:xfrm>
            <a:off x="457200" y="1052736"/>
            <a:ext cx="8229600" cy="5073427"/>
          </a:xfrm>
        </p:spPr>
        <p:txBody>
          <a:bodyPr>
            <a:normAutofit/>
          </a:bodyPr>
          <a:lstStyle/>
          <a:p>
            <a:r>
              <a:rPr lang="ru-RU" sz="2800" dirty="0" smtClean="0">
                <a:solidFill>
                  <a:schemeClr val="bg1"/>
                </a:solidFill>
              </a:rPr>
              <a:t>Мартин </a:t>
            </a:r>
            <a:r>
              <a:rPr lang="ru-RU" sz="2800" dirty="0" err="1" smtClean="0">
                <a:solidFill>
                  <a:schemeClr val="bg1"/>
                </a:solidFill>
              </a:rPr>
              <a:t>Берк</a:t>
            </a:r>
            <a:r>
              <a:rPr lang="ru-RU" sz="2800" dirty="0" smtClean="0">
                <a:solidFill>
                  <a:schemeClr val="bg1"/>
                </a:solidFill>
              </a:rPr>
              <a:t> из Иллинойского университета любит создавать удивительные химические вещества, имея в своём арсенале набор разных молекул. Таким образом можно использовать молекулы, которыми пользуются в медицине, чтобы сделать LED-диоды, солнечные батареи и химических элементы. Пока такой принтер создать будет непросто, но однажды, мечтают учёные, они смогут сделать такие принтеры домашними приборами для создания медикаментов.</a:t>
            </a:r>
            <a:endParaRPr lang="ru-RU" sz="2800" dirty="0">
              <a:solidFill>
                <a:schemeClr val="bg1"/>
              </a:solidFill>
            </a:endParaRPr>
          </a:p>
        </p:txBody>
      </p:sp>
    </p:spTree>
    <p:extLst>
      <p:ext uri="{BB962C8B-B14F-4D97-AF65-F5344CB8AC3E}">
        <p14:creationId xmlns:p14="http://schemas.microsoft.com/office/powerpoint/2010/main" xmlns="" val="3483608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900igr.net/up/datas/256290/030.jpg"/>
          <p:cNvPicPr>
            <a:picLocks noChangeAspect="1" noChangeArrowheads="1"/>
          </p:cNvPicPr>
          <p:nvPr/>
        </p:nvPicPr>
        <p:blipFill>
          <a:blip r:embed="rId2"/>
          <a:srcRect/>
          <a:stretch>
            <a:fillRect/>
          </a:stretch>
        </p:blipFill>
        <p:spPr bwMode="auto">
          <a:xfrm>
            <a:off x="-1071602" y="-1000156"/>
            <a:ext cx="10501322" cy="785815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08520" y="0"/>
            <a:ext cx="9252520" cy="7402016"/>
          </a:xfrm>
          <a:prstGeom prst="rect">
            <a:avLst/>
          </a:prstGeom>
        </p:spPr>
      </p:pic>
      <p:sp>
        <p:nvSpPr>
          <p:cNvPr id="3" name="Объект 2"/>
          <p:cNvSpPr>
            <a:spLocks noGrp="1"/>
          </p:cNvSpPr>
          <p:nvPr>
            <p:ph idx="1"/>
          </p:nvPr>
        </p:nvSpPr>
        <p:spPr>
          <a:xfrm>
            <a:off x="395536" y="188641"/>
            <a:ext cx="8291264" cy="3240360"/>
          </a:xfrm>
        </p:spPr>
        <p:txBody>
          <a:bodyPr/>
          <a:lstStyle/>
          <a:p>
            <a:r>
              <a:rPr lang="ru-RU" dirty="0" err="1">
                <a:solidFill>
                  <a:srgbClr val="FF0000"/>
                </a:solidFill>
              </a:rPr>
              <a:t>Нанотехнология</a:t>
            </a:r>
            <a:r>
              <a:rPr lang="ru-RU" dirty="0">
                <a:solidFill>
                  <a:srgbClr val="0070C0"/>
                </a:solidFill>
              </a:rPr>
              <a:t> </a:t>
            </a:r>
            <a:r>
              <a:rPr lang="ru-RU" dirty="0">
                <a:solidFill>
                  <a:srgbClr val="FF0000"/>
                </a:solidFill>
              </a:rPr>
              <a:t>- это технология изучения </a:t>
            </a:r>
            <a:r>
              <a:rPr lang="ru-RU" dirty="0" err="1">
                <a:solidFill>
                  <a:srgbClr val="FF0000"/>
                </a:solidFill>
              </a:rPr>
              <a:t>нанометровых</a:t>
            </a:r>
            <a:r>
              <a:rPr lang="ru-RU" dirty="0">
                <a:solidFill>
                  <a:srgbClr val="FF0000"/>
                </a:solidFill>
              </a:rPr>
              <a:t> объектов, и работы с объектами порядка нанометра (миллионная доля миллиметра) что сравнимо с размерами отдельных молекул, и атомов</a:t>
            </a:r>
          </a:p>
        </p:txBody>
      </p:sp>
      <p:pic>
        <p:nvPicPr>
          <p:cNvPr id="5" name="Рисунок 4"/>
          <p:cNvPicPr>
            <a:picLocks noChangeAspect="1"/>
          </p:cNvPicPr>
          <p:nvPr/>
        </p:nvPicPr>
        <p:blipFill>
          <a:blip r:embed="rId3" cstate="print"/>
          <a:stretch>
            <a:fillRect/>
          </a:stretch>
        </p:blipFill>
        <p:spPr>
          <a:xfrm>
            <a:off x="3563888" y="4263202"/>
            <a:ext cx="5580112" cy="3138814"/>
          </a:xfrm>
          <a:prstGeom prst="rect">
            <a:avLst/>
          </a:prstGeom>
        </p:spPr>
      </p:pic>
    </p:spTree>
    <p:extLst>
      <p:ext uri="{BB962C8B-B14F-4D97-AF65-F5344CB8AC3E}">
        <p14:creationId xmlns:p14="http://schemas.microsoft.com/office/powerpoint/2010/main" xmlns="" val="112472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2VDQtdnIdg"/>
          <p:cNvPicPr>
            <a:picLocks noRot="1" noChangeAspect="1"/>
          </p:cNvPicPr>
          <p:nvPr>
            <a:videoFile r:link="rId1"/>
          </p:nvPr>
        </p:nvPicPr>
        <p:blipFill>
          <a:blip r:embed="rId3"/>
          <a:stretch>
            <a:fillRect/>
          </a:stretch>
        </p:blipFill>
        <p:spPr>
          <a:xfrm>
            <a:off x="251520" y="980728"/>
            <a:ext cx="8704967" cy="4896544"/>
          </a:xfrm>
          <a:prstGeom prst="rect">
            <a:avLst/>
          </a:prstGeom>
        </p:spPr>
      </p:pic>
    </p:spTree>
    <p:extLst>
      <p:ext uri="{BB962C8B-B14F-4D97-AF65-F5344CB8AC3E}">
        <p14:creationId xmlns:p14="http://schemas.microsoft.com/office/powerpoint/2010/main" xmlns="" val="3647002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bg1"/>
                </a:solidFill>
              </a:rPr>
              <a:t>Самые важные достижения </a:t>
            </a:r>
            <a:r>
              <a:rPr lang="ru-RU" dirty="0" err="1">
                <a:solidFill>
                  <a:schemeClr val="bg1"/>
                </a:solidFill>
              </a:rPr>
              <a:t>нанотехнологий</a:t>
            </a:r>
            <a:r>
              <a:rPr lang="ru-RU" dirty="0">
                <a:solidFill>
                  <a:schemeClr val="bg1"/>
                </a:solidFill>
              </a:rPr>
              <a:t> 21 века</a:t>
            </a:r>
          </a:p>
        </p:txBody>
      </p:sp>
      <p:sp>
        <p:nvSpPr>
          <p:cNvPr id="3" name="TextBox 2"/>
          <p:cNvSpPr txBox="1"/>
          <p:nvPr/>
        </p:nvSpPr>
        <p:spPr>
          <a:xfrm>
            <a:off x="179512" y="1417638"/>
            <a:ext cx="7704856" cy="5262979"/>
          </a:xfrm>
          <a:prstGeom prst="rect">
            <a:avLst/>
          </a:prstGeom>
          <a:noFill/>
        </p:spPr>
        <p:txBody>
          <a:bodyPr wrap="square" rtlCol="0">
            <a:spAutoFit/>
          </a:bodyPr>
          <a:lstStyle/>
          <a:p>
            <a:r>
              <a:rPr lang="ru-RU" sz="2400" dirty="0" smtClean="0">
                <a:solidFill>
                  <a:schemeClr val="bg1"/>
                </a:solidFill>
              </a:rPr>
              <a:t>Жидкий металл</a:t>
            </a:r>
          </a:p>
          <a:p>
            <a:r>
              <a:rPr lang="ru-RU" sz="2400" dirty="0" smtClean="0">
                <a:solidFill>
                  <a:schemeClr val="bg1"/>
                </a:solidFill>
              </a:rPr>
              <a:t>Металл</a:t>
            </a:r>
            <a:r>
              <a:rPr lang="ru-RU" sz="2400" dirty="0">
                <a:solidFill>
                  <a:schemeClr val="bg1"/>
                </a:solidFill>
              </a:rPr>
              <a:t>, поддающийся управлению с помощью электричества, напоминает сплав, из которого сделан злобный робот из «Терминатор 2». Вещество активно реагирует на раздражители и изменения вокруг. Под воздействием тока в гидроксиде натрия или соляном растворе он движется, может создавать непростые фигуры. Материал имеет биометрические свойства, он может «создать видимость» что производит биохимическую реакцию, но на самом деле он вовсе не имеет биологических составных. Металл может двигаться и сам, без </a:t>
            </a:r>
            <a:r>
              <a:rPr lang="ru-RU" sz="2400" dirty="0" err="1">
                <a:solidFill>
                  <a:schemeClr val="bg1"/>
                </a:solidFill>
              </a:rPr>
              <a:t>электроимпульсов</a:t>
            </a:r>
            <a:r>
              <a:rPr lang="ru-RU" sz="2400" dirty="0">
                <a:solidFill>
                  <a:schemeClr val="bg1"/>
                </a:solidFill>
              </a:rPr>
              <a:t>, если произойдёт несбалансированная нагрузка и раз в давлении на разные стороны капли металла.</a:t>
            </a:r>
          </a:p>
        </p:txBody>
      </p:sp>
    </p:spTree>
    <p:extLst>
      <p:ext uri="{BB962C8B-B14F-4D97-AF65-F5344CB8AC3E}">
        <p14:creationId xmlns:p14="http://schemas.microsoft.com/office/powerpoint/2010/main" xmlns="" val="313092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bg1"/>
                </a:solidFill>
              </a:rPr>
              <a:t>Пластыри вместо укола</a:t>
            </a:r>
            <a:br>
              <a:rPr lang="ru-RU" dirty="0">
                <a:solidFill>
                  <a:schemeClr val="bg1"/>
                </a:solidFill>
              </a:rPr>
            </a:br>
            <a:endParaRPr lang="ru-RU" dirty="0">
              <a:solidFill>
                <a:schemeClr val="bg1"/>
              </a:solidFill>
            </a:endParaRPr>
          </a:p>
        </p:txBody>
      </p:sp>
      <p:sp>
        <p:nvSpPr>
          <p:cNvPr id="3" name="Объект 2"/>
          <p:cNvSpPr>
            <a:spLocks noGrp="1"/>
          </p:cNvSpPr>
          <p:nvPr>
            <p:ph idx="1"/>
          </p:nvPr>
        </p:nvSpPr>
        <p:spPr>
          <a:xfrm>
            <a:off x="0" y="908720"/>
            <a:ext cx="9144000" cy="5949280"/>
          </a:xfrm>
        </p:spPr>
        <p:txBody>
          <a:bodyPr>
            <a:noAutofit/>
          </a:bodyPr>
          <a:lstStyle/>
          <a:p>
            <a:r>
              <a:rPr lang="ru-RU" sz="2400" dirty="0" smtClean="0">
                <a:solidFill>
                  <a:schemeClr val="bg1"/>
                </a:solidFill>
              </a:rPr>
              <a:t>Уколы</a:t>
            </a:r>
            <a:r>
              <a:rPr lang="ru-RU" sz="2400" dirty="0">
                <a:solidFill>
                  <a:schemeClr val="bg1"/>
                </a:solidFill>
              </a:rPr>
              <a:t>, возможно, уйдут в прошлое, ведь исследователи создают пластыри, которые впитают лекарство в организм пациента без уколов. Пластырь будет иметь привычные размеры, и через кожу, скажем, руки, переместят некое количество </a:t>
            </a:r>
            <a:r>
              <a:rPr lang="ru-RU" sz="2400" dirty="0" err="1">
                <a:solidFill>
                  <a:schemeClr val="bg1"/>
                </a:solidFill>
              </a:rPr>
              <a:t>наночастиц</a:t>
            </a:r>
            <a:r>
              <a:rPr lang="ru-RU" sz="2400" dirty="0">
                <a:solidFill>
                  <a:schemeClr val="bg1"/>
                </a:solidFill>
              </a:rPr>
              <a:t> в организм. Размер частиц — меньше 20 нанометров, они сами найдут вредные клетки, устранят их и выведутся из организма естественными путями. Учёные мечтают применять эти частицы для излечения рака, ведь частицы найдут именно раковые клетки, и не тронут здоровые. Проект учёных </a:t>
            </a:r>
            <a:r>
              <a:rPr lang="ru-RU" sz="2400" dirty="0" err="1">
                <a:solidFill>
                  <a:schemeClr val="bg1"/>
                </a:solidFill>
              </a:rPr>
              <a:t>Атифа</a:t>
            </a:r>
            <a:r>
              <a:rPr lang="ru-RU" sz="2400" dirty="0">
                <a:solidFill>
                  <a:schemeClr val="bg1"/>
                </a:solidFill>
              </a:rPr>
              <a:t> </a:t>
            </a:r>
            <a:r>
              <a:rPr lang="ru-RU" sz="2400" dirty="0" err="1">
                <a:solidFill>
                  <a:schemeClr val="bg1"/>
                </a:solidFill>
              </a:rPr>
              <a:t>Саеда</a:t>
            </a:r>
            <a:r>
              <a:rPr lang="ru-RU" sz="2400" dirty="0">
                <a:solidFill>
                  <a:schemeClr val="bg1"/>
                </a:solidFill>
              </a:rPr>
              <a:t> и </a:t>
            </a:r>
            <a:r>
              <a:rPr lang="ru-RU" sz="2400" dirty="0" err="1">
                <a:solidFill>
                  <a:schemeClr val="bg1"/>
                </a:solidFill>
              </a:rPr>
              <a:t>Закарии</a:t>
            </a:r>
            <a:r>
              <a:rPr lang="ru-RU" sz="2400" dirty="0">
                <a:solidFill>
                  <a:schemeClr val="bg1"/>
                </a:solidFill>
              </a:rPr>
              <a:t> Хуссейна из Нью-Йоркского университета называется «</a:t>
            </a:r>
            <a:r>
              <a:rPr lang="ru-RU" sz="2400" dirty="0" err="1">
                <a:solidFill>
                  <a:schemeClr val="bg1"/>
                </a:solidFill>
              </a:rPr>
              <a:t>NanJect</a:t>
            </a:r>
            <a:r>
              <a:rPr lang="ru-RU" sz="2400" dirty="0">
                <a:solidFill>
                  <a:schemeClr val="bg1"/>
                </a:solidFill>
              </a:rPr>
              <a:t>». Конечно, всегда остаются опасения что </a:t>
            </a:r>
            <a:r>
              <a:rPr lang="ru-RU" sz="2400" dirty="0" err="1">
                <a:solidFill>
                  <a:schemeClr val="bg1"/>
                </a:solidFill>
              </a:rPr>
              <a:t>наночастицы</a:t>
            </a:r>
            <a:r>
              <a:rPr lang="ru-RU" sz="2400" dirty="0">
                <a:solidFill>
                  <a:schemeClr val="bg1"/>
                </a:solidFill>
              </a:rPr>
              <a:t> вдруг взбесятся под воздействием, например, электрических импульсов мозга, и перестанут различать здоровые и больные клетки, но, с другой стороны, современные лекарства могут быть не менее опасны, так что время покажет, кто прав — скептики или исследователи.</a:t>
            </a:r>
          </a:p>
        </p:txBody>
      </p:sp>
    </p:spTree>
    <p:extLst>
      <p:ext uri="{BB962C8B-B14F-4D97-AF65-F5344CB8AC3E}">
        <p14:creationId xmlns:p14="http://schemas.microsoft.com/office/powerpoint/2010/main" xmlns="" val="357524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bg1"/>
                </a:solidFill>
              </a:rPr>
              <a:t>Очистка воды</a:t>
            </a:r>
            <a:br>
              <a:rPr lang="ru-RU" dirty="0">
                <a:solidFill>
                  <a:schemeClr val="bg1"/>
                </a:solidFill>
              </a:rPr>
            </a:br>
            <a:endParaRPr lang="ru-RU" dirty="0">
              <a:solidFill>
                <a:schemeClr val="bg1"/>
              </a:solidFill>
            </a:endParaRPr>
          </a:p>
        </p:txBody>
      </p:sp>
      <p:sp>
        <p:nvSpPr>
          <p:cNvPr id="3" name="Объект 2"/>
          <p:cNvSpPr>
            <a:spLocks noGrp="1"/>
          </p:cNvSpPr>
          <p:nvPr>
            <p:ph idx="1"/>
          </p:nvPr>
        </p:nvSpPr>
        <p:spPr/>
        <p:txBody>
          <a:bodyPr>
            <a:normAutofit/>
          </a:bodyPr>
          <a:lstStyle/>
          <a:p>
            <a:r>
              <a:rPr lang="ru-RU" sz="2400" dirty="0" smtClean="0">
                <a:solidFill>
                  <a:schemeClr val="bg1"/>
                </a:solidFill>
              </a:rPr>
              <a:t>Разлив </a:t>
            </a:r>
            <a:r>
              <a:rPr lang="ru-RU" sz="2400" dirty="0">
                <a:solidFill>
                  <a:schemeClr val="bg1"/>
                </a:solidFill>
              </a:rPr>
              <a:t>нефти и аварии нефтяных танкеров – катастрофа для океана, сравнимая по масштабам с Хиросимой, а то и хуже. Миллионы литров нефти растекаются на десятки тысяч километров вокруг, делая воду непроницаемой для кислорода. Гибнут водоросли, рыба, птицы. Чтобы подобного не случалось, исследователи работают над плёнкой, толщиной в нанометры, чтобы она, в сочетании с сеткой из нержавейки отталкивала нефть, очищая поверхность воды. Исследователи нашли пример в природе – лисья лотоса отталкивают нефть, именно поверхность этих растений и пытаются воссоздать учёные.</a:t>
            </a:r>
          </a:p>
        </p:txBody>
      </p:sp>
    </p:spTree>
    <p:extLst>
      <p:ext uri="{BB962C8B-B14F-4D97-AF65-F5344CB8AC3E}">
        <p14:creationId xmlns:p14="http://schemas.microsoft.com/office/powerpoint/2010/main" xmlns="" val="326168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1400"/>
            <a:ext cx="8229600" cy="1143000"/>
          </a:xfrm>
        </p:spPr>
        <p:txBody>
          <a:bodyPr>
            <a:normAutofit/>
          </a:bodyPr>
          <a:lstStyle/>
          <a:p>
            <a:r>
              <a:rPr lang="ru-RU" sz="3200" dirty="0">
                <a:solidFill>
                  <a:schemeClr val="bg1"/>
                </a:solidFill>
              </a:rPr>
              <a:t>Очистка воздуха для подводных лодок</a:t>
            </a:r>
            <a:br>
              <a:rPr lang="ru-RU" sz="3200" dirty="0">
                <a:solidFill>
                  <a:schemeClr val="bg1"/>
                </a:solidFill>
              </a:rPr>
            </a:br>
            <a:endParaRPr lang="ru-RU" sz="3200" dirty="0">
              <a:solidFill>
                <a:schemeClr val="bg1"/>
              </a:solidFill>
            </a:endParaRPr>
          </a:p>
        </p:txBody>
      </p:sp>
      <p:sp>
        <p:nvSpPr>
          <p:cNvPr id="3" name="Объект 2"/>
          <p:cNvSpPr>
            <a:spLocks noGrp="1"/>
          </p:cNvSpPr>
          <p:nvPr>
            <p:ph idx="1"/>
          </p:nvPr>
        </p:nvSpPr>
        <p:spPr>
          <a:xfrm>
            <a:off x="-180528" y="404664"/>
            <a:ext cx="9324528" cy="6453336"/>
          </a:xfrm>
        </p:spPr>
        <p:txBody>
          <a:bodyPr>
            <a:noAutofit/>
          </a:bodyPr>
          <a:lstStyle/>
          <a:p>
            <a:r>
              <a:rPr lang="ru-RU" sz="2400" dirty="0" smtClean="0">
                <a:solidFill>
                  <a:schemeClr val="bg1"/>
                </a:solidFill>
              </a:rPr>
              <a:t>Один </a:t>
            </a:r>
            <a:r>
              <a:rPr lang="ru-RU" sz="2400" dirty="0">
                <a:solidFill>
                  <a:schemeClr val="bg1"/>
                </a:solidFill>
              </a:rPr>
              <a:t>и тот же воздух возвращается в каждые лёгкие всего экипажа подлодки, производя перед тем очистку. Чтобы очистить воздух, задействуют амины, которые пахнут аммиаком. Чтобы облегчить жизнь подводникам, и всем, кому приходиться работать в закрытых помещениях, исследователи создали SAMMS, которая предполагает очистку </a:t>
            </a:r>
            <a:r>
              <a:rPr lang="ru-RU" sz="2400" dirty="0" err="1">
                <a:solidFill>
                  <a:schemeClr val="bg1"/>
                </a:solidFill>
              </a:rPr>
              <a:t>наночастицами</a:t>
            </a:r>
            <a:r>
              <a:rPr lang="ru-RU" sz="2400" dirty="0">
                <a:solidFill>
                  <a:schemeClr val="bg1"/>
                </a:solidFill>
              </a:rPr>
              <a:t> в гранулах из керамики. Пористость вещества поможет поглощать ему углекислый газ. Столовая ложка этого вещества может очистить место, площадью как футбольное </a:t>
            </a:r>
            <a:r>
              <a:rPr lang="ru-RU" sz="2400" dirty="0" err="1">
                <a:solidFill>
                  <a:schemeClr val="bg1"/>
                </a:solidFill>
              </a:rPr>
              <a:t>поле.Один</a:t>
            </a:r>
            <a:r>
              <a:rPr lang="ru-RU" sz="2400" dirty="0">
                <a:solidFill>
                  <a:schemeClr val="bg1"/>
                </a:solidFill>
              </a:rPr>
              <a:t> и тот же воздух возвращается в каждые лёгкие всего экипажа подлодки, производя перед тем очистку. Чтобы очистить воздух, задействуют амины, которые пахнут аммиаком. Чтобы облегчить жизнь подводникам, и всем, кому приходиться работать в закрытых помещениях, исследователи создали SAMMS, которая предполагает очистку </a:t>
            </a:r>
            <a:r>
              <a:rPr lang="ru-RU" sz="2400" dirty="0" err="1">
                <a:solidFill>
                  <a:schemeClr val="bg1"/>
                </a:solidFill>
              </a:rPr>
              <a:t>наночастицами</a:t>
            </a:r>
            <a:r>
              <a:rPr lang="ru-RU" sz="2400" dirty="0">
                <a:solidFill>
                  <a:schemeClr val="bg1"/>
                </a:solidFill>
              </a:rPr>
              <a:t> в гранулах из керамики. Пористость вещества поможет поглощать ему углекислый газ. Столовая ложка этого вещества может очистить место, площадью как футбольное поле.</a:t>
            </a:r>
          </a:p>
        </p:txBody>
      </p:sp>
    </p:spTree>
    <p:extLst>
      <p:ext uri="{BB962C8B-B14F-4D97-AF65-F5344CB8AC3E}">
        <p14:creationId xmlns:p14="http://schemas.microsoft.com/office/powerpoint/2010/main" xmlns="" val="3696515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bg1"/>
                </a:solidFill>
              </a:rPr>
              <a:t>Нанозарядка</a:t>
            </a:r>
            <a:br>
              <a:rPr lang="ru-RU" dirty="0">
                <a:solidFill>
                  <a:schemeClr val="bg1"/>
                </a:solidFill>
              </a:rPr>
            </a:br>
            <a:endParaRPr lang="ru-RU" dirty="0">
              <a:solidFill>
                <a:schemeClr val="bg1"/>
              </a:solidFill>
            </a:endParaRPr>
          </a:p>
        </p:txBody>
      </p:sp>
      <p:sp>
        <p:nvSpPr>
          <p:cNvPr id="3" name="Объект 2"/>
          <p:cNvSpPr>
            <a:spLocks noGrp="1"/>
          </p:cNvSpPr>
          <p:nvPr>
            <p:ph idx="1"/>
          </p:nvPr>
        </p:nvSpPr>
        <p:spPr>
          <a:xfrm>
            <a:off x="323528" y="908720"/>
            <a:ext cx="8363272" cy="5949280"/>
          </a:xfrm>
        </p:spPr>
        <p:txBody>
          <a:bodyPr>
            <a:noAutofit/>
          </a:bodyPr>
          <a:lstStyle/>
          <a:p>
            <a:r>
              <a:rPr lang="ru-RU" sz="2400" dirty="0" smtClean="0">
                <a:solidFill>
                  <a:schemeClr val="bg1"/>
                </a:solidFill>
              </a:rPr>
              <a:t>Зарядка </a:t>
            </a:r>
            <a:r>
              <a:rPr lang="ru-RU" sz="2400" dirty="0">
                <a:solidFill>
                  <a:schemeClr val="bg1"/>
                </a:solidFill>
              </a:rPr>
              <a:t>будет впитывать из окружающего пространства кинетическую энергию, и будет направлять её в устройство. </a:t>
            </a:r>
            <a:r>
              <a:rPr lang="ru-RU" sz="2400" dirty="0" smtClean="0">
                <a:solidFill>
                  <a:schemeClr val="bg1"/>
                </a:solidFill>
              </a:rPr>
              <a:t>Пьезоэлектрическое </a:t>
            </a:r>
            <a:r>
              <a:rPr lang="ru-RU" sz="2400" dirty="0">
                <a:solidFill>
                  <a:schemeClr val="bg1"/>
                </a:solidFill>
              </a:rPr>
              <a:t>вещество, лежащее в основе этой технологии, поможет создавать электричество, используя собственное механическое напряжение. Исследователи Висконсинского университета считают, что этот прибор сможет заряжать всё – от автомобилей, заканчивая производственные препараты и </a:t>
            </a:r>
            <a:r>
              <a:rPr lang="ru-RU" sz="2400" dirty="0" err="1">
                <a:solidFill>
                  <a:schemeClr val="bg1"/>
                </a:solidFill>
              </a:rPr>
              <a:t>телефоны.Зарядка</a:t>
            </a:r>
            <a:r>
              <a:rPr lang="ru-RU" sz="2400" dirty="0">
                <a:solidFill>
                  <a:schemeClr val="bg1"/>
                </a:solidFill>
              </a:rPr>
              <a:t> будет впитывать из окружающего пространства кинетическую энергию, и будет направлять её в устройство. </a:t>
            </a:r>
            <a:r>
              <a:rPr lang="ru-RU" sz="2400" dirty="0" err="1">
                <a:solidFill>
                  <a:schemeClr val="bg1"/>
                </a:solidFill>
              </a:rPr>
              <a:t>Пьезоелектрическое</a:t>
            </a:r>
            <a:r>
              <a:rPr lang="ru-RU" sz="2400" dirty="0">
                <a:solidFill>
                  <a:schemeClr val="bg1"/>
                </a:solidFill>
              </a:rPr>
              <a:t> вещество, лежащее в основе этой технологии, поможет создавать электричество, используя собственное механическое напряжение. Исследователи Висконсинского университета считают, что этот прибор сможет заряжать всё – от автомобилей, заканчивая производственные препараты и телефоны.</a:t>
            </a:r>
          </a:p>
        </p:txBody>
      </p:sp>
    </p:spTree>
    <p:extLst>
      <p:ext uri="{BB962C8B-B14F-4D97-AF65-F5344CB8AC3E}">
        <p14:creationId xmlns:p14="http://schemas.microsoft.com/office/powerpoint/2010/main" xmlns="" val="383651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bg1"/>
                </a:solidFill>
              </a:rPr>
              <a:t>Нанопроводники</a:t>
            </a:r>
            <a:br>
              <a:rPr lang="ru-RU" dirty="0">
                <a:solidFill>
                  <a:schemeClr val="bg1"/>
                </a:solidFill>
              </a:rPr>
            </a:br>
            <a:endParaRPr lang="ru-RU" dirty="0">
              <a:solidFill>
                <a:schemeClr val="bg1"/>
              </a:solidFill>
            </a:endParaRPr>
          </a:p>
        </p:txBody>
      </p:sp>
      <p:sp>
        <p:nvSpPr>
          <p:cNvPr id="3" name="Объект 2"/>
          <p:cNvSpPr>
            <a:spLocks noGrp="1"/>
          </p:cNvSpPr>
          <p:nvPr>
            <p:ph idx="1"/>
          </p:nvPr>
        </p:nvSpPr>
        <p:spPr/>
        <p:txBody>
          <a:bodyPr>
            <a:normAutofit/>
          </a:bodyPr>
          <a:lstStyle/>
          <a:p>
            <a:r>
              <a:rPr lang="ru-RU" sz="2400" dirty="0" smtClean="0">
                <a:solidFill>
                  <a:schemeClr val="bg1"/>
                </a:solidFill>
              </a:rPr>
              <a:t>Твёрдая </a:t>
            </a:r>
            <a:r>
              <a:rPr lang="ru-RU" sz="2400" dirty="0" err="1">
                <a:solidFill>
                  <a:schemeClr val="bg1"/>
                </a:solidFill>
              </a:rPr>
              <a:t>наночастица</a:t>
            </a:r>
            <a:r>
              <a:rPr lang="ru-RU" sz="2400" dirty="0">
                <a:solidFill>
                  <a:schemeClr val="bg1"/>
                </a:solidFill>
              </a:rPr>
              <a:t> сможет передавать ток в разных направлениях, сможет заместить собой работу выпрямителей тока, переключателей и диодов. Такая частица будет окружена отрицательно заряженными атомами, а </a:t>
            </a:r>
            <a:r>
              <a:rPr lang="ru-RU" sz="2400" dirty="0" err="1">
                <a:solidFill>
                  <a:schemeClr val="bg1"/>
                </a:solidFill>
              </a:rPr>
              <a:t>электрозаряд</a:t>
            </a:r>
            <a:r>
              <a:rPr lang="ru-RU" sz="2400" dirty="0">
                <a:solidFill>
                  <a:schemeClr val="bg1"/>
                </a:solidFill>
              </a:rPr>
              <a:t> будет размещать их в нужном порядке вокруг частицы. Материалы помогут сделать электронику более эффективной и помогут объединять разные технологии.</a:t>
            </a:r>
          </a:p>
        </p:txBody>
      </p:sp>
    </p:spTree>
    <p:extLst>
      <p:ext uri="{BB962C8B-B14F-4D97-AF65-F5344CB8AC3E}">
        <p14:creationId xmlns:p14="http://schemas.microsoft.com/office/powerpoint/2010/main" xmlns="" val="35791325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CE7F069-6751-4154-A6BA-E75EB0ADE3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Взгляд в будущее</Template>
  <TotalTime>181</TotalTime>
  <Words>785</Words>
  <Application>Microsoft Office PowerPoint</Application>
  <PresentationFormat>Экран (4:3)</PresentationFormat>
  <Paragraphs>20</Paragraphs>
  <Slides>11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Слайд 2</vt:lpstr>
      <vt:lpstr>Слайд 3</vt:lpstr>
      <vt:lpstr>Самые важные достижения нанотехнологий 21 века</vt:lpstr>
      <vt:lpstr>Пластыри вместо укола </vt:lpstr>
      <vt:lpstr>Очистка воды </vt:lpstr>
      <vt:lpstr>Очистка воздуха для подводных лодок </vt:lpstr>
      <vt:lpstr>Нанозарядка </vt:lpstr>
      <vt:lpstr>Нанопроводники </vt:lpstr>
      <vt:lpstr>Химический 3D-принтер </vt:lpstr>
      <vt:lpstr>Слайд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 Сналин</dc:creator>
  <cp:keywords/>
  <cp:lastModifiedBy>SchoolPC</cp:lastModifiedBy>
  <cp:revision>10</cp:revision>
  <dcterms:created xsi:type="dcterms:W3CDTF">2019-03-31T15:32:37Z</dcterms:created>
  <dcterms:modified xsi:type="dcterms:W3CDTF">2019-04-01T13:36:55Z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TC026496549991</vt:lpwstr>
  </property>
</Properties>
</file>