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9" r:id="rId5"/>
    <p:sldId id="270" r:id="rId6"/>
    <p:sldId id="256" r:id="rId7"/>
    <p:sldId id="269" r:id="rId8"/>
    <p:sldId id="276" r:id="rId9"/>
    <p:sldId id="272" r:id="rId10"/>
    <p:sldId id="273" r:id="rId11"/>
    <p:sldId id="286" r:id="rId12"/>
    <p:sldId id="285" r:id="rId13"/>
    <p:sldId id="287" r:id="rId14"/>
    <p:sldId id="280" r:id="rId15"/>
    <p:sldId id="281" r:id="rId16"/>
    <p:sldId id="283" r:id="rId17"/>
    <p:sldId id="282" r:id="rId18"/>
    <p:sldId id="275" r:id="rId19"/>
    <p:sldId id="279" r:id="rId20"/>
    <p:sldId id="278" r:id="rId21"/>
    <p:sldId id="277" r:id="rId22"/>
    <p:sldId id="288" r:id="rId23"/>
    <p:sldId id="284" r:id="rId24"/>
    <p:sldId id="274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701" autoAdjust="0"/>
  </p:normalViewPr>
  <p:slideViewPr>
    <p:cSldViewPr snapToGrid="0" showGuides="1">
      <p:cViewPr>
        <p:scale>
          <a:sx n="60" d="100"/>
          <a:sy n="60" d="100"/>
        </p:scale>
        <p:origin x="-7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07.04.2018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 thruBlk="1"/>
    <p:sndAc>
      <p:stSnd>
        <p:snd r:embed="rId14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7;&#1091;&#1076;&#1100;&#1103;\&#1043;&#1080;&#1084;&#1085;.mp3" TargetMode="External"/><Relationship Id="rId1" Type="http://schemas.openxmlformats.org/officeDocument/2006/relationships/audio" Target="file:///C:\Users\Admin\Desktop\&#1043;&#1080;&#1084;&#1085;&#1080;&#108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Admin\Desktop\&#1043;&#1080;&#1084;&#1085;&#1080;&#1082;.mp3" TargetMode="External"/><Relationship Id="rId1" Type="http://schemas.openxmlformats.org/officeDocument/2006/relationships/audio" Target="file:///C:\Users\Admin\Desktop\&#1057;&#1091;&#1076;&#1100;&#1103;\&#1043;&#1080;&#1084;&#1085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ver.academica.ru/vysshee-obrazovanie/juridicheskie-vuzy/stranitsa_1/" TargetMode="External"/><Relationship Id="rId3" Type="http://schemas.openxmlformats.org/officeDocument/2006/relationships/hyperlink" Target="https://ru.wikipedia.org/wiki/%D0%A1%D1%83%D0%B4%D1%8C%D1%8F" TargetMode="External"/><Relationship Id="rId7" Type="http://schemas.openxmlformats.org/officeDocument/2006/relationships/hyperlink" Target="https://www.ucheba.ru/prof/139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eobrazovanie.ru/professions_sudya.html" TargetMode="External"/><Relationship Id="rId11" Type="http://schemas.openxmlformats.org/officeDocument/2006/relationships/hyperlink" Target="http://allstatepravo.ru/1-/mpo2/mpo23.html" TargetMode="External"/><Relationship Id="rId5" Type="http://schemas.openxmlformats.org/officeDocument/2006/relationships/hyperlink" Target="https://www.zonazakona.ru/law/comments/art/1398/" TargetMode="External"/><Relationship Id="rId10" Type="http://schemas.openxmlformats.org/officeDocument/2006/relationships/hyperlink" Target="http://www.vsekolledzhi.ru/kolledzh/city/tver/" TargetMode="External"/><Relationship Id="rId4" Type="http://schemas.openxmlformats.org/officeDocument/2006/relationships/hyperlink" Target="https://www.profguide.ru/professions/judge.html" TargetMode="External"/><Relationship Id="rId9" Type="http://schemas.openxmlformats.org/officeDocument/2006/relationships/hyperlink" Target="https://moeobrazovanie.ru/kakie_predmety_sdavat_na_jurist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esktop\&#1057;&#1091;&#1076;&#1100;&#1103;\&#1042;&#1080;&#1076;&#1077;&#1086;.mp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900" y="2609851"/>
            <a:ext cx="9601200" cy="2152650"/>
          </a:xfrm>
        </p:spPr>
        <p:txBody>
          <a:bodyPr>
            <a:normAutofit/>
          </a:bodyPr>
          <a:lstStyle/>
          <a:p>
            <a:pPr algn="just"/>
            <a:r>
              <a:rPr lang="ru-RU" sz="2450" dirty="0" smtClean="0"/>
              <a:t>МОУ СОШ №14</a:t>
            </a:r>
          </a:p>
          <a:p>
            <a:pPr algn="just"/>
            <a:r>
              <a:rPr lang="ru-RU" sz="2450" dirty="0" smtClean="0"/>
              <a:t>«Калейдоскоп профессий – ХХ</a:t>
            </a:r>
            <a:r>
              <a:rPr lang="en-US" sz="2450" dirty="0" smtClean="0"/>
              <a:t>I </a:t>
            </a:r>
            <a:r>
              <a:rPr lang="ru-RU" sz="2450" dirty="0" smtClean="0"/>
              <a:t>век» – «Профессии будущего»</a:t>
            </a:r>
          </a:p>
          <a:p>
            <a:pPr algn="just"/>
            <a:r>
              <a:rPr lang="ru-RU" sz="2450" dirty="0" smtClean="0"/>
              <a:t>Дмитриева Анастасия 10 «А» класс</a:t>
            </a:r>
          </a:p>
          <a:p>
            <a:pPr algn="just"/>
            <a:r>
              <a:rPr lang="ru-RU" sz="2450" dirty="0" smtClean="0"/>
              <a:t>Руководитель проекта: Павлова Анастасия Владимировна, учитель обществознания и истории </a:t>
            </a:r>
            <a:endParaRPr lang="ru-RU" sz="2450" dirty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судов Российской Федерации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485900"/>
            <a:ext cx="10001250" cy="838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i="1" dirty="0" smtClean="0"/>
              <a:t>Система судов РФ </a:t>
            </a:r>
            <a:r>
              <a:rPr lang="ru-RU" dirty="0" smtClean="0"/>
              <a:t>– это совокупность государственных органов отправляющих, от имени РФ, правосудия, на территории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437" y="2158484"/>
            <a:ext cx="4265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Конституционные суды в РФ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13151" y="2196584"/>
            <a:ext cx="4390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Суды общей юрисдикции в РФ</a:t>
            </a:r>
            <a:endParaRPr lang="ru-RU" sz="20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700" y="26105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Конституционный суд РФ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Конституционные (уставные) суды субъектов РФ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48500" y="2600236"/>
            <a:ext cx="4457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Верховный суд РФ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Суды субъектов РФ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Городские (районные) суды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Мировые суды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4863" y="3777734"/>
            <a:ext cx="3654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Арбитражные суды в РФ</a:t>
            </a:r>
            <a:endParaRPr lang="ru-RU" sz="2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4200436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Арбитражные апелляционные суды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Арбитражные суды округов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Арбитражные суды субъектов РФ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75904" y="3987284"/>
            <a:ext cx="644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Иные суды, действующие на территории РФ</a:t>
            </a:r>
            <a:endParaRPr lang="ru-RU" sz="2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67550" y="4486186"/>
            <a:ext cx="512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Третейские суды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Международный коммерческий арбитражный суд при Торгово-промышленной палате Российской Федерации. </a:t>
            </a:r>
            <a:endParaRPr lang="ru-RU" sz="2000" dirty="0"/>
          </a:p>
        </p:txBody>
      </p:sp>
      <p:pic>
        <p:nvPicPr>
          <p:cNvPr id="21" name="Гим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clrChange>
              <a:clrFrom>
                <a:srgbClr val="EFD370"/>
              </a:clrFrom>
              <a:clrTo>
                <a:srgbClr val="EFD37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2000" contrast="100000"/>
          </a:blip>
          <a:stretch>
            <a:fillRect/>
          </a:stretch>
        </p:blipFill>
        <p:spPr>
          <a:xfrm flipH="1">
            <a:off x="3524250" y="3752850"/>
            <a:ext cx="209550" cy="209550"/>
          </a:xfrm>
          <a:prstGeom prst="rect">
            <a:avLst/>
          </a:prstGeom>
        </p:spPr>
      </p:pic>
      <p:pic>
        <p:nvPicPr>
          <p:cNvPr id="13" name="Гим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>
            <a:lum bright="100000" contrast="100000"/>
          </a:blip>
          <a:stretch>
            <a:fillRect/>
          </a:stretch>
        </p:blipFill>
        <p:spPr>
          <a:xfrm>
            <a:off x="6477000" y="3905250"/>
            <a:ext cx="109695" cy="1096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numSld="999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7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75745"/>
            <a:ext cx="12192000" cy="1096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карьерного роста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/>
              <a:t>Карьера судьи может развиваться по трем сценариям</a:t>
            </a:r>
            <a:br>
              <a:rPr lang="ru-RU" sz="3600" b="1" i="1" dirty="0" smtClean="0"/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81740"/>
            <a:ext cx="3452813" cy="33575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dirty="0" smtClean="0"/>
              <a:t>Первая – должность мирового судьи. Их еще называют универсалами, так как в его компетенцию входят решение гражданских, имущественных споров, рассмотрение уголовных дел, которые предполагают лишение свободы сроком менее трех лет. На рынке труда наблюдается избыток на этих специалистов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8316" y="1608083"/>
            <a:ext cx="3862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Второй вариант – пост судьи районного (федерального) масштаба, который занимается делами неподсудными мировым судьям, также военному и Верховному суду. Эта ступень судебной власти терпит нехватку квалифицированных кадров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8166" y="1600098"/>
            <a:ext cx="3894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Самый высокой инстанцией является арбитражный суд. Попасть сюда очень трудно. Кроме высшего юридического образования, стажа и практического опыта, требуется отменное здоровье. Потенциального кандидата проверяют МВД, ФСБ, таможня, прокуратура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782611" y="1072055"/>
            <a:ext cx="597981" cy="33716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644055" y="1040524"/>
            <a:ext cx="1" cy="53602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719437" y="1020055"/>
            <a:ext cx="440328" cy="32001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" name="Picture 14" descr="http://buildingconstructionconsultant.com/wp-content/uploads/2016/04/expertwhitness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678" y="4603532"/>
            <a:ext cx="3348124" cy="175776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https://www.yuga.ru/media/10/b3/sud_tsapok_prigovor_b(3)__ow37r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870" y="4712985"/>
            <a:ext cx="3265090" cy="181393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10" descr="https://www.floridafamilylawclinic.com/wp-content/uploads/2016/07/Florida-Divorce-Law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401" y="5041549"/>
            <a:ext cx="2249021" cy="150114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8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8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сотрудника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43650" y="1504951"/>
            <a:ext cx="5181600" cy="2362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100" dirty="0" smtClean="0"/>
              <a:t>Главная задача судьи – оценка поступков подозреваемых. Судебный процесс проходит в условиях психического напряжения, судья должен уметь контролировать поведение и эмоциональный фон присутствующих  </a:t>
            </a:r>
            <a:endParaRPr lang="ru-RU" sz="2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24600" y="3809999"/>
            <a:ext cx="4914900" cy="27051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100" dirty="0" smtClean="0"/>
              <a:t>Рассмотрение дел требует от специалиста этого уровня повышенной внимательности, тщательности, развитого логического мышления. Решение судья принимает один, то есть требуются самостоятельность, беспристрастность, хладнокровие, принципиальность, объективность</a:t>
            </a:r>
          </a:p>
          <a:p>
            <a:endParaRPr lang="ru-RU" dirty="0"/>
          </a:p>
        </p:txBody>
      </p:sp>
      <p:pic>
        <p:nvPicPr>
          <p:cNvPr id="5" name="Picture 6" descr="http://fasuo.arbitr.ru/files/images/ourJudges/%D0%9F%D0%BB%D0%B5%D1%82%D0%BD%D0%B5%D0%B2%D0%B0%20%D0%92%D0%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439" y="1752600"/>
            <a:ext cx="4575855" cy="45758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66" name="Picture 2" descr="О Верховном Суде Р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675" y="2381250"/>
            <a:ext cx="4998541" cy="332422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профессии</a:t>
            </a:r>
            <a:endParaRPr lang="ru-RU" sz="36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504950"/>
            <a:ext cx="9982200" cy="234315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Если судья одновременно занимается несколькими делами, ему зачастую приходится работать вне заседаний и личного кабинета. Постоянная необходимость отслеживать изменения в нормативных актах, работа с документами приводит не только к психологической нагрузке, но и физической усталости. Представитель публичной власти также подвергается нервному напряжению из-за необходимости контролировать собственные эмоции, имея дело с людьми</a:t>
            </a:r>
            <a:endParaRPr lang="ru-RU" dirty="0"/>
          </a:p>
        </p:txBody>
      </p:sp>
      <p:pic>
        <p:nvPicPr>
          <p:cNvPr id="4" name="Picture 4" descr="https://i.ytimg.com/vi/Mh4HwKAu1GQ/maxresdefault.jpg"/>
          <p:cNvPicPr>
            <a:picLocks noChangeAspect="1" noChangeArrowheads="1"/>
          </p:cNvPicPr>
          <p:nvPr/>
        </p:nvPicPr>
        <p:blipFill>
          <a:blip r:embed="rId3" cstate="print"/>
          <a:srcRect l="8998" r="8184"/>
          <a:stretch>
            <a:fillRect/>
          </a:stretch>
        </p:blipFill>
        <p:spPr bwMode="auto">
          <a:xfrm>
            <a:off x="1181100" y="3867150"/>
            <a:ext cx="3597099" cy="244316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6" descr="http://files.sudrf.ru/1541/user/foto_1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735" y="3611637"/>
            <a:ext cx="4180115" cy="278674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профессия так важна?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22910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Потребность в данной профессии существует постоянно, ведь любой возникший гражданский или административный конфликт требует разрешения. От вынесенного решения зависят не только материальные блага, но и судьбы людей, поэтому значимость и ответственность работы судьи сложно переоценить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729" t="16852" r="22604" b="30556"/>
          <a:stretch>
            <a:fillRect/>
          </a:stretch>
        </p:blipFill>
        <p:spPr bwMode="auto">
          <a:xfrm>
            <a:off x="4533900" y="1336166"/>
            <a:ext cx="6864977" cy="48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10100" y="6202918"/>
            <a:ext cx="699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количества преступлений в Тверской области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стать судьей?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2500" y="4286250"/>
            <a:ext cx="4895850" cy="281940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200" dirty="0" smtClean="0"/>
              <a:t>Чтобы стать судьей, нужно быть не моложе 30 лет (для судов общей юрисдикции) либо 25 лет (для арбитражных судов)  и иметь юридический стаж не менее пяти лет. И, конечно, потребуется высшее юридическое образование. Судей назначает квалификационная комиссия на основании конкурса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50" y="1600200"/>
            <a:ext cx="4914900" cy="207644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200" dirty="0" smtClean="0"/>
              <a:t>Будущие судьи шесть лет изучают общую историю и историю права, философию, разные виды права, особенности процесса, криминалистику, международный арбитраж, психологию, латынь и т. 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Картинки по запросу студенты в ауди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6" y="3562350"/>
            <a:ext cx="4229100" cy="2819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http://vsemobrake.ru/wp-content/uploads/2016/05/razbiratelstvo-v-sud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984" y="1657690"/>
            <a:ext cx="3098346" cy="232376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2192000" cy="86201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пойти учиться после 9 класса?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8527" y="3729789"/>
            <a:ext cx="5582652" cy="2815389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«Высшая школа предпринимательства»</a:t>
            </a:r>
            <a:endParaRPr lang="ru-RU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2821" y="1106905"/>
            <a:ext cx="4114800" cy="3056021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Тверской торгово-экономический колледж</a:t>
            </a:r>
            <a:endParaRPr lang="ru-RU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79893" y="1138988"/>
            <a:ext cx="4307305" cy="309612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Тверской колледж имени А.Н. Коняева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предметы необходимо сдавать?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7537" y="1804737"/>
            <a:ext cx="9384631" cy="12512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Русский язык</a:t>
            </a:r>
            <a:endParaRPr lang="ru-RU" sz="28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85" y="3497179"/>
            <a:ext cx="9384631" cy="12512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Обществознание</a:t>
            </a:r>
            <a:endParaRPr lang="ru-RU" sz="28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9621" y="5109410"/>
            <a:ext cx="9384631" cy="12512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История</a:t>
            </a:r>
            <a:endParaRPr lang="ru-RU" sz="28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60946" y="0"/>
            <a:ext cx="12191999" cy="9525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пойти учиться после 11 класса?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8150" y="1047750"/>
            <a:ext cx="3276600" cy="17716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государственный университет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67000" y="4305300"/>
            <a:ext cx="3829050" cy="22669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филиал Московского университета Министерства внутренних дел РФ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133850" y="1314450"/>
            <a:ext cx="3105150" cy="21907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филиал Московского гуманитарно-экономического института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24800" y="819150"/>
            <a:ext cx="3867150" cy="28194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филиал Московского государственного университета экономики, статистики и информатики (МЭСИ)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610600" y="4800600"/>
            <a:ext cx="3276600" cy="17716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институт экологии и права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8600" y="2971800"/>
            <a:ext cx="3276600" cy="18669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Тверской филиал Современной гуманитарной академии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34100" y="3505200"/>
            <a:ext cx="3276600" cy="15621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Институт «</a:t>
            </a:r>
            <a:r>
              <a:rPr lang="ru-RU" b="1" i="1" dirty="0" err="1" smtClean="0">
                <a:solidFill>
                  <a:schemeClr val="tx1">
                    <a:lumMod val="50000"/>
                  </a:schemeClr>
                </a:solidFill>
              </a:rPr>
              <a:t>Верхневолжье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9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9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9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6134100" cy="4572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200" dirty="0" smtClean="0"/>
              <a:t>Таким образом, профессия судьи была и остается важной для общества, ведь благодаря их деятельности в государстве происходит оценка совершенного правонарушения и вынесение справедливого приговора</a:t>
            </a:r>
            <a:endParaRPr lang="ru-RU" sz="2200" dirty="0"/>
          </a:p>
        </p:txBody>
      </p:sp>
      <p:pic>
        <p:nvPicPr>
          <p:cNvPr id="4" name="Picture 4" descr="Coat of Arms of the Russian Federation 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907802"/>
            <a:ext cx="3481842" cy="3813899"/>
          </a:xfrm>
          <a:prstGeom prst="rect">
            <a:avLst/>
          </a:prstGeom>
          <a:noFill/>
        </p:spPr>
      </p:pic>
      <p:pic>
        <p:nvPicPr>
          <p:cNvPr id="5" name="Picture 8" descr="https://www.lawyerinbrazil.com/wp-content/uploads/2017/02/mirror-orders-1080x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4635" y="3829050"/>
            <a:ext cx="4145279" cy="25908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lum bright="100000" contrast="100000"/>
          </a:blip>
          <a:stretch>
            <a:fillRect/>
          </a:stretch>
        </p:blipFill>
        <p:spPr>
          <a:xfrm>
            <a:off x="5095351" y="3970564"/>
            <a:ext cx="109695" cy="109695"/>
          </a:xfrm>
          <a:prstGeom prst="rect">
            <a:avLst/>
          </a:prstGeom>
        </p:spPr>
      </p:pic>
      <p:pic>
        <p:nvPicPr>
          <p:cNvPr id="9" name="Гимн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>
            <a:clrChange>
              <a:clrFrom>
                <a:srgbClr val="EFD370"/>
              </a:clrFrom>
              <a:clrTo>
                <a:srgbClr val="EFD37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2000" contrast="100000"/>
          </a:blip>
          <a:stretch>
            <a:fillRect/>
          </a:stretch>
        </p:blipFill>
        <p:spPr>
          <a:xfrm flipH="1">
            <a:off x="3524250" y="3752850"/>
            <a:ext cx="209550" cy="209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7550" y="1482834"/>
            <a:ext cx="8705850" cy="127941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«Судьи должны помнить, что их дело — истолковать закон, а не даровать его»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92439" y="2463284"/>
            <a:ext cx="239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Фрэнсис</a:t>
            </a:r>
            <a:r>
              <a:rPr lang="ru-RU" sz="2400" i="1" dirty="0" smtClean="0"/>
              <a:t> Бэкон</a:t>
            </a:r>
            <a:endParaRPr lang="ru-RU" sz="2400" i="1" dirty="0"/>
          </a:p>
        </p:txBody>
      </p:sp>
      <p:pic>
        <p:nvPicPr>
          <p:cNvPr id="17410" name="Picture 2" descr="Картинки по запросу Фемид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19514"/>
              </a:clrFrom>
              <a:clrTo>
                <a:srgbClr val="D195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3950" y="2801780"/>
            <a:ext cx="4790015" cy="258793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Картинки по запросу Феми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2676" y="3238500"/>
            <a:ext cx="2819398" cy="211454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7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используемых ресурсов: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https://ru.wikipedia.org/wiki/%D0%A1%D1%83%D0%B4%D1%8C%D1%8F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https://www.profguide.ru/professions/judge.html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https://www.zonazakona.ru/law/comments/art/1398/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https://moeobrazovanie.ru/professions_sudya.html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https://www.ucheba.ru/prof/1395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http://tver.academica.ru/vysshee-obrazovanie/juridicheskie-vuzy/stranitsa_1/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https://moeobrazovanie.ru/kakie_predmety_sdavat_na_jurista.html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10"/>
              </a:rPr>
              <a:t>http://www.vsekolledzhi.ru/kolledzh/city/tver/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1"/>
              </a:rPr>
              <a:t>http://allstatepravo.ru/1-/mpo2/mpo23.html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будущего – Судья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Похожее изображение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14203" r="14203"/>
          <a:stretch>
            <a:fillRect/>
          </a:stretch>
        </p:blipFill>
        <p:spPr bwMode="auto">
          <a:xfrm>
            <a:off x="7058526" y="1497727"/>
            <a:ext cx="4759863" cy="384429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88858" y="1491916"/>
            <a:ext cx="10172699" cy="1363579"/>
          </a:xfrm>
        </p:spPr>
        <p:txBody>
          <a:bodyPr/>
          <a:lstStyle/>
          <a:p>
            <a:pPr indent="0">
              <a:buNone/>
            </a:pPr>
            <a:r>
              <a:rPr lang="ru-RU" b="1" dirty="0" smtClean="0"/>
              <a:t>Судья</a:t>
            </a:r>
            <a:r>
              <a:rPr lang="ru-RU" dirty="0" smtClean="0"/>
              <a:t> — лицо, входящее в состав суда и осуществляющее правосудие; в современной теории разделения властей — лицо, наделённое судебной властью</a:t>
            </a:r>
            <a:endParaRPr lang="ru-RU" dirty="0"/>
          </a:p>
        </p:txBody>
      </p:sp>
      <p:pic>
        <p:nvPicPr>
          <p:cNvPr id="29702" name="Picture 6" descr="http://scandaly.ru/wp-content/uploads/2017/06/1468162213_bitcoin-court-c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47" y="2775284"/>
            <a:ext cx="5173579" cy="344905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4" name="Picture 8" descr="http://deduhova.ru/blog/wp-content/uploads/2015/06/1432379510_058087_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011" y="2983832"/>
            <a:ext cx="5293895" cy="29778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профессии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4850" y="1676400"/>
            <a:ext cx="4914900" cy="4571999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Первые упоминания о судах относятся к временам Киевской Руси, когда суд над преступниками вершил не кто иной, как Князь. Первым попытку отделить судопроизводство от администрации предпринял Петр 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4850" y="3943350"/>
            <a:ext cx="4914900" cy="3771899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В 1713 году в губерниях ввели должность судьи. Правда, назывался он на иностранный манер – </a:t>
            </a:r>
            <a:r>
              <a:rPr lang="ru-RU" dirty="0" err="1" smtClean="0"/>
              <a:t>ландрихтер</a:t>
            </a:r>
            <a:r>
              <a:rPr lang="ru-RU" dirty="0" smtClean="0"/>
              <a:t>. Были созданы военный Суд, духовный Суд. Основы, знакомого нам судопроизводства, были введены судебной реформой 1864 года</a:t>
            </a:r>
            <a:endParaRPr lang="ru-RU" dirty="0"/>
          </a:p>
        </p:txBody>
      </p:sp>
      <p:pic>
        <p:nvPicPr>
          <p:cNvPr id="32770" name="Picture 2" descr="Картинки по запросу петр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11921"/>
            <a:ext cx="3372305" cy="217902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288011" y="2615684"/>
            <a:ext cx="96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Картинки по запросу суд 18 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1" y="4324350"/>
            <a:ext cx="3146718" cy="22098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0100" y="1513115"/>
            <a:ext cx="4914900" cy="4571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Судья не подчиняется госаппарату и управленческим структурам, так как должен быть беспристрастным и принимать решения, руководствуясь только Конституцией и Законом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68142" y="4572001"/>
            <a:ext cx="5236029" cy="22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Для принятия справедливого решения он тщательно анализирует и обобщает все доказательства и в результате выносит оправдательный или обвинительный приговор. Степень наказания также устанавливает судья по доказанным статьям Кодекса</a:t>
            </a:r>
          </a:p>
          <a:p>
            <a:endParaRPr lang="ru-RU" dirty="0"/>
          </a:p>
        </p:txBody>
      </p:sp>
      <p:pic>
        <p:nvPicPr>
          <p:cNvPr id="6" name="Picture 2" descr="Картинки по запросу с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43" y="3389086"/>
            <a:ext cx="4827037" cy="28157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6" name="Picture 2" descr="Картинки по запросу суд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347" y="1640378"/>
            <a:ext cx="3937420" cy="262682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98230" y="2261937"/>
            <a:ext cx="4491791" cy="1540041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57600" y="3705725"/>
            <a:ext cx="818148" cy="40105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721769" y="2181728"/>
            <a:ext cx="914399" cy="28875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87915" y="3689684"/>
            <a:ext cx="641685" cy="54543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764380" y="2695074"/>
            <a:ext cx="721894" cy="12833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930190" y="1844842"/>
            <a:ext cx="320842" cy="54543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8546" y="1427749"/>
            <a:ext cx="3336758" cy="19410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Судья должен исходить из того, что защита прав и свобод гражданина определяет смысл и содержание деятельности органов судебной власти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22632" y="2037346"/>
            <a:ext cx="3336758" cy="194109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Судья обязан быть беспристрастным, не допускать влияния на свою профессиональную деятельность со стороны кого бы то ни было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88505" y="4411579"/>
            <a:ext cx="3336758" cy="210151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Общественное мнение, возможная критика деятельности судьи не должны влиять на законность и обоснованность его решений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18674" y="4427622"/>
            <a:ext cx="3336758" cy="204536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Судья должен быть терпимым, вежливым, тактичным и уважительным в отношении участников судебного разбирательства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91622" y="266700"/>
            <a:ext cx="3336758" cy="151597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Судья не вправе разглашать информацию, полученную при исполнении своих обязанностей</a:t>
            </a:r>
            <a:endParaRPr lang="ru-RU" dirty="0"/>
          </a:p>
        </p:txBody>
      </p:sp>
      <p:sp>
        <p:nvSpPr>
          <p:cNvPr id="31" name="Блок-схема: решение 30"/>
          <p:cNvSpPr/>
          <p:nvPr/>
        </p:nvSpPr>
        <p:spPr>
          <a:xfrm>
            <a:off x="3785938" y="2181726"/>
            <a:ext cx="4523874" cy="2005263"/>
          </a:xfrm>
          <a:prstGeom prst="flowChartDecision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судьи при осуществлении правосудия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судьи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782</Words>
  <Application>Microsoft Office PowerPoint</Application>
  <PresentationFormat>Произвольный</PresentationFormat>
  <Paragraphs>86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tf03431380</vt:lpstr>
      <vt:lpstr>Слайд 1</vt:lpstr>
      <vt:lpstr> </vt:lpstr>
      <vt:lpstr>Профессия будущего – Судья</vt:lpstr>
      <vt:lpstr>Судья</vt:lpstr>
      <vt:lpstr>История профессии</vt:lpstr>
      <vt:lpstr>Судья</vt:lpstr>
      <vt:lpstr>Слайд 7</vt:lpstr>
      <vt:lpstr>Деятельность судьи</vt:lpstr>
      <vt:lpstr>Слайд 9</vt:lpstr>
      <vt:lpstr>Система судов Российской Федерации</vt:lpstr>
      <vt:lpstr>Особенности карьерного роста Карьера судьи может развиваться по трем сценариям </vt:lpstr>
      <vt:lpstr>Характеристика сотрудника</vt:lpstr>
      <vt:lpstr>Риски профессии</vt:lpstr>
      <vt:lpstr>Почему профессия так важна?</vt:lpstr>
      <vt:lpstr>Как стать судьей?</vt:lpstr>
      <vt:lpstr>Куда пойти учиться после 9 класса?</vt:lpstr>
      <vt:lpstr>Какие предметы необходимо сдавать?</vt:lpstr>
      <vt:lpstr>Куда пойти учиться после 11 класса?</vt:lpstr>
      <vt:lpstr>Судья</vt:lpstr>
      <vt:lpstr>Спасибо за внимание!</vt:lpstr>
      <vt:lpstr>Список используемых ресурсов: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2018-04-06T12:25:58Z</dcterms:created>
  <dcterms:modified xsi:type="dcterms:W3CDTF">2018-04-07T17:36:32Z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