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6" r:id="rId2"/>
    <p:sldId id="297" r:id="rId3"/>
    <p:sldId id="305" r:id="rId4"/>
    <p:sldId id="298" r:id="rId5"/>
    <p:sldId id="299" r:id="rId6"/>
    <p:sldId id="300" r:id="rId7"/>
    <p:sldId id="301" r:id="rId8"/>
    <p:sldId id="292" r:id="rId9"/>
    <p:sldId id="306" r:id="rId10"/>
    <p:sldId id="263" r:id="rId11"/>
    <p:sldId id="264" r:id="rId12"/>
    <p:sldId id="265" r:id="rId13"/>
    <p:sldId id="266" r:id="rId14"/>
    <p:sldId id="290" r:id="rId15"/>
    <p:sldId id="302" r:id="rId16"/>
    <p:sldId id="303" r:id="rId17"/>
    <p:sldId id="304" r:id="rId18"/>
    <p:sldId id="272" r:id="rId19"/>
    <p:sldId id="274" r:id="rId20"/>
    <p:sldId id="294" r:id="rId21"/>
    <p:sldId id="30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Усманова " initials="Гелуся Н.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30B06-4A2D-4737-B161-22EA211E8347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5AB20-D3BB-4A31-9212-47D3BD162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78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2\Рабочий стол\Картинки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5223"/>
            <a:ext cx="4501505" cy="388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4149080"/>
            <a:ext cx="49685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>ПРАВИЛА</a:t>
            </a:r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FFFF00"/>
                </a:solidFill>
                <a:latin typeface="Arial Black" pitchFamily="34" charset="0"/>
              </a:rPr>
              <a:t>ДОРОЖНОГО</a:t>
            </a:r>
            <a:r>
              <a:rPr lang="ru-RU" sz="3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00B050"/>
                </a:solidFill>
                <a:latin typeface="Arial Black" pitchFamily="34" charset="0"/>
              </a:rPr>
              <a:t>ДВИЖЕНИЯ</a:t>
            </a:r>
            <a:endParaRPr lang="ru-RU" sz="3600" dirty="0">
              <a:solidFill>
                <a:srgbClr val="00B05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95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6397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Это светофор – он регулирует движение транспорта и </a:t>
            </a:r>
            <a:b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пешеходов на дороге</a:t>
            </a:r>
          </a:p>
        </p:txBody>
      </p:sp>
      <p:pic>
        <p:nvPicPr>
          <p:cNvPr id="8194" name="Picture 2" descr="C:\Documents and Settings\2\Рабочий стол\Картинки\stop-light-clipart-KcjeRAMcq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3533006" cy="499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173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868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bg1"/>
                </a:solidFill>
                <a:latin typeface="Arial Black" pitchFamily="34" charset="0"/>
              </a:rPr>
              <a:t>Когда горит красный сигнал светофора, надо остановиться</a:t>
            </a: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3886200" y="1752600"/>
            <a:ext cx="1066800" cy="28590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4117975" y="1951038"/>
            <a:ext cx="603250" cy="601662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10245" name="Oval 10"/>
          <p:cNvSpPr>
            <a:spLocks noChangeArrowheads="1"/>
          </p:cNvSpPr>
          <p:nvPr/>
        </p:nvSpPr>
        <p:spPr bwMode="auto">
          <a:xfrm>
            <a:off x="4114800" y="3657600"/>
            <a:ext cx="603250" cy="601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6" name="Line 11"/>
          <p:cNvSpPr>
            <a:spLocks noChangeShapeType="1"/>
          </p:cNvSpPr>
          <p:nvPr/>
        </p:nvSpPr>
        <p:spPr bwMode="auto">
          <a:xfrm flipH="1">
            <a:off x="4005263" y="6172200"/>
            <a:ext cx="7699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4241800" y="4611688"/>
            <a:ext cx="355600" cy="1560512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8" name="Oval 13"/>
          <p:cNvSpPr>
            <a:spLocks noChangeArrowheads="1"/>
          </p:cNvSpPr>
          <p:nvPr/>
        </p:nvSpPr>
        <p:spPr bwMode="auto">
          <a:xfrm>
            <a:off x="4114800" y="2819400"/>
            <a:ext cx="603250" cy="6016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636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Желтый сигнал светофора говорит нам о том, что нужно приготовиться</a:t>
            </a:r>
          </a:p>
        </p:txBody>
      </p:sp>
      <p:sp>
        <p:nvSpPr>
          <p:cNvPr id="11267" name="Rectangle 7"/>
          <p:cNvSpPr>
            <a:spLocks noChangeArrowheads="1"/>
          </p:cNvSpPr>
          <p:nvPr/>
        </p:nvSpPr>
        <p:spPr bwMode="auto">
          <a:xfrm>
            <a:off x="3733800" y="1676400"/>
            <a:ext cx="1143000" cy="29083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Oval 8"/>
          <p:cNvSpPr>
            <a:spLocks noChangeArrowheads="1"/>
          </p:cNvSpPr>
          <p:nvPr/>
        </p:nvSpPr>
        <p:spPr bwMode="auto">
          <a:xfrm>
            <a:off x="3983038" y="1878013"/>
            <a:ext cx="644525" cy="611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3983038" y="2693988"/>
            <a:ext cx="644525" cy="6127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Oval 10"/>
          <p:cNvSpPr>
            <a:spLocks noChangeArrowheads="1"/>
          </p:cNvSpPr>
          <p:nvPr/>
        </p:nvSpPr>
        <p:spPr bwMode="auto">
          <a:xfrm>
            <a:off x="3983038" y="3560763"/>
            <a:ext cx="644525" cy="612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Line 11"/>
          <p:cNvSpPr>
            <a:spLocks noChangeShapeType="1"/>
          </p:cNvSpPr>
          <p:nvPr/>
        </p:nvSpPr>
        <p:spPr bwMode="auto">
          <a:xfrm flipH="1">
            <a:off x="3860800" y="6172200"/>
            <a:ext cx="825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4114800" y="4584700"/>
            <a:ext cx="381000" cy="15875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015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На зеленый сигнал светофора можно</a:t>
            </a:r>
            <a:b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Arial Black" pitchFamily="34" charset="0"/>
              </a:rPr>
              <a:t> переходить дорогу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3657600" y="1447800"/>
            <a:ext cx="1143000" cy="29083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Oval 7"/>
          <p:cNvSpPr>
            <a:spLocks noChangeArrowheads="1"/>
          </p:cNvSpPr>
          <p:nvPr/>
        </p:nvSpPr>
        <p:spPr bwMode="auto">
          <a:xfrm>
            <a:off x="3886200" y="1676400"/>
            <a:ext cx="644525" cy="6111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rgbClr val="FF3300"/>
              </a:solidFill>
            </a:endParaRPr>
          </a:p>
        </p:txBody>
      </p:sp>
      <p:sp>
        <p:nvSpPr>
          <p:cNvPr id="12293" name="Oval 8"/>
          <p:cNvSpPr>
            <a:spLocks noChangeArrowheads="1"/>
          </p:cNvSpPr>
          <p:nvPr/>
        </p:nvSpPr>
        <p:spPr bwMode="auto">
          <a:xfrm>
            <a:off x="3886200" y="2514600"/>
            <a:ext cx="644525" cy="6127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3" name="Oval 9"/>
          <p:cNvSpPr>
            <a:spLocks noChangeArrowheads="1"/>
          </p:cNvSpPr>
          <p:nvPr/>
        </p:nvSpPr>
        <p:spPr bwMode="auto">
          <a:xfrm>
            <a:off x="3886200" y="3429000"/>
            <a:ext cx="644525" cy="612775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Line 10"/>
          <p:cNvSpPr>
            <a:spLocks noChangeShapeType="1"/>
          </p:cNvSpPr>
          <p:nvPr/>
        </p:nvSpPr>
        <p:spPr bwMode="auto">
          <a:xfrm flipH="1">
            <a:off x="3733800" y="5943600"/>
            <a:ext cx="825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4038600" y="4343400"/>
            <a:ext cx="381000" cy="15875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7564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1" descr="Знак перехода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39451"/>
            <a:ext cx="2600152" cy="265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844824"/>
            <a:ext cx="5238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Этот знак такого рода: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Он на страже пешехода.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Переходим с куклой вместе </a:t>
            </a:r>
            <a:br>
              <a:rPr lang="ru-RU" sz="3200" b="1" dirty="0">
                <a:solidFill>
                  <a:schemeClr val="bg1"/>
                </a:solidFill>
              </a:rPr>
            </a:br>
            <a:r>
              <a:rPr lang="ru-RU" sz="3200" b="1" dirty="0">
                <a:solidFill>
                  <a:schemeClr val="bg1"/>
                </a:solidFill>
              </a:rPr>
              <a:t>Мы дорогу в этом месте.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</a:rPr>
              <a:t>Пешеходный переход</a:t>
            </a:r>
            <a:endParaRPr lang="ru-RU" sz="5400" b="1" dirty="0">
              <a:solidFill>
                <a:srgbClr val="0070C0"/>
              </a:solidFill>
            </a:endParaRPr>
          </a:p>
        </p:txBody>
      </p:sp>
      <p:pic>
        <p:nvPicPr>
          <p:cNvPr id="18" name="Picture 7" descr="Перехо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19" y="4133502"/>
            <a:ext cx="2489305" cy="226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659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2\Рабочий стол\Картинки\71512_picture_6b06c7c113305f47915ff62bc3e7a623722779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88" y="1340768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8785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rial Black" pitchFamily="34" charset="0"/>
              </a:rPr>
              <a:t>Переходить дорогу надо только по пешеходному пешеходу  - «зебре». </a:t>
            </a:r>
          </a:p>
        </p:txBody>
      </p:sp>
    </p:spTree>
    <p:extLst>
      <p:ext uri="{BB962C8B-B14F-4D97-AF65-F5344CB8AC3E}">
        <p14:creationId xmlns:p14="http://schemas.microsoft.com/office/powerpoint/2010/main" val="376580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2\Рабочий стол\Картинки\jvnn_asgx_130727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350177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81000" y="404664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</a:rPr>
              <a:t>Переходи дорогу только на зеленый сигнал светофора</a:t>
            </a:r>
          </a:p>
        </p:txBody>
      </p:sp>
    </p:spTree>
    <p:extLst>
      <p:ext uri="{BB962C8B-B14F-4D97-AF65-F5344CB8AC3E}">
        <p14:creationId xmlns:p14="http://schemas.microsoft.com/office/powerpoint/2010/main" val="1458835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2\Рабочий стол\Картинки\019728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9" t="7500" b="1250"/>
          <a:stretch/>
        </p:blipFill>
        <p:spPr bwMode="auto">
          <a:xfrm>
            <a:off x="1907704" y="1880997"/>
            <a:ext cx="6228184" cy="481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chemeClr val="bg1"/>
                </a:solidFill>
                <a:latin typeface="Arial Black" pitchFamily="34" charset="0"/>
              </a:rPr>
              <a:t>Если светофора нет, начиная переход, надо посмотреть налево, дойти до середины дороги, потом посмотреть направо и переходить дорогу дальше</a:t>
            </a:r>
          </a:p>
        </p:txBody>
      </p:sp>
    </p:spTree>
    <p:extLst>
      <p:ext uri="{BB962C8B-B14F-4D97-AF65-F5344CB8AC3E}">
        <p14:creationId xmlns:p14="http://schemas.microsoft.com/office/powerpoint/2010/main" val="11871315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C:\Documents and Settings\user24\Application Data\Microsoft\Media Catalog\Downloaded Clips\cl5e\j023504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71688" y="1500188"/>
            <a:ext cx="5500687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6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7391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solidFill>
                  <a:schemeClr val="bg1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 pitchFamily="34" charset="0"/>
              </a:rPr>
              <a:t>поиграем?</a:t>
            </a:r>
          </a:p>
        </p:txBody>
      </p:sp>
      <p:grpSp>
        <p:nvGrpSpPr>
          <p:cNvPr id="18" name="Group 12"/>
          <p:cNvGrpSpPr>
            <a:grpSpLocks/>
          </p:cNvGrpSpPr>
          <p:nvPr/>
        </p:nvGrpSpPr>
        <p:grpSpPr bwMode="auto">
          <a:xfrm>
            <a:off x="357188" y="3143250"/>
            <a:ext cx="2500312" cy="2219325"/>
            <a:chOff x="192" y="1968"/>
            <a:chExt cx="1632" cy="1488"/>
          </a:xfrm>
        </p:grpSpPr>
        <p:sp>
          <p:nvSpPr>
            <p:cNvPr id="19" name="AutoShape 10"/>
            <p:cNvSpPr>
              <a:spLocks noChangeArrowheads="1"/>
            </p:cNvSpPr>
            <p:nvPr/>
          </p:nvSpPr>
          <p:spPr bwMode="auto">
            <a:xfrm>
              <a:off x="192" y="1968"/>
              <a:ext cx="1632" cy="1488"/>
            </a:xfrm>
            <a:prstGeom prst="wedgeEllipseCallout">
              <a:avLst>
                <a:gd name="adj1" fmla="val 60662"/>
                <a:gd name="adj2" fmla="val -5255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0" name="Text Box 7"/>
            <p:cNvSpPr txBox="1">
              <a:spLocks noChangeArrowheads="1"/>
            </p:cNvSpPr>
            <p:nvPr/>
          </p:nvSpPr>
          <p:spPr bwMode="auto">
            <a:xfrm>
              <a:off x="270" y="2205"/>
              <a:ext cx="1392" cy="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dirty="0">
                  <a:solidFill>
                    <a:schemeClr val="bg1"/>
                  </a:solidFill>
                </a:rPr>
                <a:t>погрозим друг другу пальцем</a:t>
              </a:r>
            </a:p>
          </p:txBody>
        </p:sp>
      </p:grpSp>
      <p:grpSp>
        <p:nvGrpSpPr>
          <p:cNvPr id="21" name="Group 14"/>
          <p:cNvGrpSpPr>
            <a:grpSpLocks/>
          </p:cNvGrpSpPr>
          <p:nvPr/>
        </p:nvGrpSpPr>
        <p:grpSpPr bwMode="auto">
          <a:xfrm>
            <a:off x="3581400" y="4267200"/>
            <a:ext cx="2633663" cy="2362200"/>
            <a:chOff x="2256" y="2688"/>
            <a:chExt cx="1659" cy="1488"/>
          </a:xfrm>
        </p:grpSpPr>
        <p:sp>
          <p:nvSpPr>
            <p:cNvPr id="22" name="AutoShape 13"/>
            <p:cNvSpPr>
              <a:spLocks noChangeArrowheads="1"/>
            </p:cNvSpPr>
            <p:nvPr/>
          </p:nvSpPr>
          <p:spPr bwMode="auto">
            <a:xfrm>
              <a:off x="2256" y="2688"/>
              <a:ext cx="1488" cy="1488"/>
            </a:xfrm>
            <a:prstGeom prst="wedgeEllipseCallout">
              <a:avLst>
                <a:gd name="adj1" fmla="val 1412"/>
                <a:gd name="adj2" fmla="val -93681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295" y="3060"/>
              <a:ext cx="162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dirty="0">
                  <a:solidFill>
                    <a:srgbClr val="6600CC"/>
                  </a:solidFill>
                </a:rPr>
                <a:t>остановимся и замрем на месте</a:t>
              </a:r>
            </a:p>
          </p:txBody>
        </p:sp>
      </p:grpSp>
      <p:grpSp>
        <p:nvGrpSpPr>
          <p:cNvPr id="27" name="Group 16"/>
          <p:cNvGrpSpPr>
            <a:grpSpLocks/>
          </p:cNvGrpSpPr>
          <p:nvPr/>
        </p:nvGrpSpPr>
        <p:grpSpPr bwMode="auto">
          <a:xfrm>
            <a:off x="7010400" y="3500438"/>
            <a:ext cx="2133600" cy="2286000"/>
            <a:chOff x="4416" y="2205"/>
            <a:chExt cx="1344" cy="1440"/>
          </a:xfrm>
        </p:grpSpPr>
        <p:sp>
          <p:nvSpPr>
            <p:cNvPr id="28" name="AutoShape 15"/>
            <p:cNvSpPr>
              <a:spLocks noChangeArrowheads="1"/>
            </p:cNvSpPr>
            <p:nvPr/>
          </p:nvSpPr>
          <p:spPr bwMode="auto">
            <a:xfrm>
              <a:off x="4464" y="2205"/>
              <a:ext cx="1296" cy="1440"/>
            </a:xfrm>
            <a:prstGeom prst="wedgeEllipseCallout">
              <a:avLst>
                <a:gd name="adj1" fmla="val -57870"/>
                <a:gd name="adj2" fmla="val -63819"/>
              </a:avLst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4416" y="2565"/>
              <a:ext cx="1344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/>
                <a:t>зашагаем на месте</a:t>
              </a:r>
              <a:endParaRPr lang="ru-RU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277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8" presetClass="entr" presetSubtype="9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148263" y="4762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Б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51482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5148263" y="1341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З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51482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5148263" y="22050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5148263" y="26368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51482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5148263" y="3500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51482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5148263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51482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51482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Ь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25558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auto">
          <a:xfrm>
            <a:off x="34194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29876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21240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851275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07" name="Rectangle 35"/>
          <p:cNvSpPr>
            <a:spLocks noChangeArrowheads="1"/>
          </p:cNvSpPr>
          <p:nvPr/>
        </p:nvSpPr>
        <p:spPr bwMode="auto">
          <a:xfrm>
            <a:off x="42846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Е</a:t>
            </a: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4716463" y="52292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25558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2555875" y="35004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auto">
          <a:xfrm>
            <a:off x="2555875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15" name="Rectangle 43"/>
          <p:cNvSpPr>
            <a:spLocks noChangeArrowheads="1"/>
          </p:cNvSpPr>
          <p:nvPr/>
        </p:nvSpPr>
        <p:spPr bwMode="auto">
          <a:xfrm>
            <a:off x="2555875" y="43656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16" name="Rectangle 44"/>
          <p:cNvSpPr>
            <a:spLocks noChangeArrowheads="1"/>
          </p:cNvSpPr>
          <p:nvPr/>
        </p:nvSpPr>
        <p:spPr bwMode="auto">
          <a:xfrm>
            <a:off x="2555875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Ф</a:t>
            </a: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2555875" y="56610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Н</a:t>
            </a:r>
          </a:p>
        </p:txBody>
      </p:sp>
      <p:sp>
        <p:nvSpPr>
          <p:cNvPr id="3118" name="Rectangle 46"/>
          <p:cNvSpPr>
            <a:spLocks noChangeArrowheads="1"/>
          </p:cNvSpPr>
          <p:nvPr/>
        </p:nvSpPr>
        <p:spPr bwMode="auto">
          <a:xfrm>
            <a:off x="77406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19" name="Rectangle 47"/>
          <p:cNvSpPr>
            <a:spLocks noChangeArrowheads="1"/>
          </p:cNvSpPr>
          <p:nvPr/>
        </p:nvSpPr>
        <p:spPr bwMode="auto">
          <a:xfrm>
            <a:off x="73088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120" name="Rectangle 48"/>
          <p:cNvSpPr>
            <a:spLocks noChangeArrowheads="1"/>
          </p:cNvSpPr>
          <p:nvPr/>
        </p:nvSpPr>
        <p:spPr bwMode="auto">
          <a:xfrm>
            <a:off x="6877050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У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auto">
          <a:xfrm>
            <a:off x="64436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60118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23" name="Rectangle 51"/>
          <p:cNvSpPr>
            <a:spLocks noChangeArrowheads="1"/>
          </p:cNvSpPr>
          <p:nvPr/>
        </p:nvSpPr>
        <p:spPr bwMode="auto">
          <a:xfrm>
            <a:off x="5580063" y="47974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auto">
          <a:xfrm>
            <a:off x="3851275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25" name="Rectangle 53"/>
          <p:cNvSpPr>
            <a:spLocks noChangeArrowheads="1"/>
          </p:cNvSpPr>
          <p:nvPr/>
        </p:nvSpPr>
        <p:spPr bwMode="auto">
          <a:xfrm>
            <a:off x="60118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А</a:t>
            </a:r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auto">
          <a:xfrm>
            <a:off x="55800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Г</a:t>
            </a:r>
          </a:p>
        </p:txBody>
      </p:sp>
      <p:sp>
        <p:nvSpPr>
          <p:cNvPr id="3127" name="Rectangle 55"/>
          <p:cNvSpPr>
            <a:spLocks noChangeArrowheads="1"/>
          </p:cNvSpPr>
          <p:nvPr/>
        </p:nvSpPr>
        <p:spPr bwMode="auto">
          <a:xfrm>
            <a:off x="42846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auto">
          <a:xfrm>
            <a:off x="4716463" y="3933825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29" name="Rectangle 57"/>
          <p:cNvSpPr>
            <a:spLocks noChangeArrowheads="1"/>
          </p:cNvSpPr>
          <p:nvPr/>
        </p:nvSpPr>
        <p:spPr bwMode="auto">
          <a:xfrm>
            <a:off x="34194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30" name="Rectangle 58"/>
          <p:cNvSpPr>
            <a:spLocks noChangeArrowheads="1"/>
          </p:cNvSpPr>
          <p:nvPr/>
        </p:nvSpPr>
        <p:spPr bwMode="auto">
          <a:xfrm>
            <a:off x="3851275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auto">
          <a:xfrm>
            <a:off x="42846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Л</a:t>
            </a:r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auto">
          <a:xfrm>
            <a:off x="47164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auto">
          <a:xfrm>
            <a:off x="6877050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auto">
          <a:xfrm>
            <a:off x="64436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auto">
          <a:xfrm>
            <a:off x="60118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5580063" y="30686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И</a:t>
            </a:r>
          </a:p>
        </p:txBody>
      </p:sp>
      <p:sp>
        <p:nvSpPr>
          <p:cNvPr id="3137" name="Rectangle 65"/>
          <p:cNvSpPr>
            <a:spLocks noChangeArrowheads="1"/>
          </p:cNvSpPr>
          <p:nvPr/>
        </p:nvSpPr>
        <p:spPr bwMode="auto">
          <a:xfrm>
            <a:off x="64436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Р</a:t>
            </a: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60118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39" name="Rectangle 67"/>
          <p:cNvSpPr>
            <a:spLocks noChangeArrowheads="1"/>
          </p:cNvSpPr>
          <p:nvPr/>
        </p:nvSpPr>
        <p:spPr bwMode="auto">
          <a:xfrm>
            <a:off x="55800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Ф</a:t>
            </a: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3419475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С</a:t>
            </a:r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auto">
          <a:xfrm>
            <a:off x="3851275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В</a:t>
            </a:r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auto">
          <a:xfrm>
            <a:off x="42846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auto">
          <a:xfrm>
            <a:off x="4716463" y="1773238"/>
            <a:ext cx="431800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Т</a:t>
            </a:r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auto">
          <a:xfrm>
            <a:off x="3851275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</a:t>
            </a:r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auto">
          <a:xfrm>
            <a:off x="55800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Х</a:t>
            </a:r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auto">
          <a:xfrm>
            <a:off x="60118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О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64436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Д</a:t>
            </a:r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auto">
          <a:xfrm>
            <a:off x="42846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Е</a:t>
            </a:r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auto">
          <a:xfrm>
            <a:off x="4716463" y="908050"/>
            <a:ext cx="4318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Ш</a:t>
            </a:r>
          </a:p>
        </p:txBody>
      </p:sp>
      <p:sp>
        <p:nvSpPr>
          <p:cNvPr id="3152" name="Rectangle 80"/>
          <p:cNvSpPr>
            <a:spLocks noChangeArrowheads="1"/>
          </p:cNvSpPr>
          <p:nvPr/>
        </p:nvSpPr>
        <p:spPr bwMode="auto">
          <a:xfrm>
            <a:off x="179388" y="1196975"/>
            <a:ext cx="3240087" cy="33115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Человек, находящийся вне транспортного средства, участник движения</a:t>
            </a:r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auto">
          <a:xfrm>
            <a:off x="395288" y="2420938"/>
            <a:ext cx="3565525" cy="27368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 dirty="0">
                <a:solidFill>
                  <a:srgbClr val="663300"/>
                </a:solidFill>
              </a:rPr>
              <a:t>Техническое средство, регулирующее дорожное движение </a:t>
            </a:r>
          </a:p>
        </p:txBody>
      </p:sp>
      <p:sp>
        <p:nvSpPr>
          <p:cNvPr id="3155" name="Rectangle 83"/>
          <p:cNvSpPr>
            <a:spLocks noChangeArrowheads="1"/>
          </p:cNvSpPr>
          <p:nvPr/>
        </p:nvSpPr>
        <p:spPr bwMode="auto">
          <a:xfrm>
            <a:off x="250825" y="260350"/>
            <a:ext cx="4392613" cy="2232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У него два колеса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И седло на раме,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Две педали есть внизу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Крутят их ногами.</a:t>
            </a:r>
          </a:p>
        </p:txBody>
      </p:sp>
      <p:pic>
        <p:nvPicPr>
          <p:cNvPr id="3160" name="Picture 88" descr="ar1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98107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1" name="Picture 89" descr="ar1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2" name="Picture 90" descr="ar1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068638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3" name="Rectangle 91"/>
          <p:cNvSpPr>
            <a:spLocks noChangeArrowheads="1"/>
          </p:cNvSpPr>
          <p:nvPr/>
        </p:nvSpPr>
        <p:spPr bwMode="auto">
          <a:xfrm>
            <a:off x="4787900" y="908050"/>
            <a:ext cx="3887788" cy="27368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Полоса земли чаще  покрытая асфальтом для движения транспортных средств</a:t>
            </a:r>
          </a:p>
        </p:txBody>
      </p:sp>
      <p:pic>
        <p:nvPicPr>
          <p:cNvPr id="3164" name="Picture 92" descr="ar1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9338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5" name="Rectangle 93"/>
          <p:cNvSpPr>
            <a:spLocks noChangeArrowheads="1"/>
          </p:cNvSpPr>
          <p:nvPr/>
        </p:nvSpPr>
        <p:spPr bwMode="auto">
          <a:xfrm>
            <a:off x="4859338" y="2492375"/>
            <a:ext cx="3960812" cy="16573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76200" cmpd="tri">
            <a:solidFill>
              <a:srgbClr val="FFFF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>
                <a:solidFill>
                  <a:srgbClr val="663300"/>
                </a:solidFill>
              </a:rPr>
              <a:t>Часть дороги для передвижения пешеходов</a:t>
            </a:r>
          </a:p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endParaRPr kumimoji="0" lang="ru-RU" sz="2800" b="1">
              <a:solidFill>
                <a:srgbClr val="663300"/>
              </a:solidFill>
            </a:endParaRPr>
          </a:p>
        </p:txBody>
      </p:sp>
      <p:pic>
        <p:nvPicPr>
          <p:cNvPr id="3166" name="Picture 94" descr="ar1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7974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67" name="Picture 95" descr="ar1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300663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68" name="Rectangle 96"/>
          <p:cNvSpPr>
            <a:spLocks noChangeArrowheads="1"/>
          </p:cNvSpPr>
          <p:nvPr/>
        </p:nvSpPr>
        <p:spPr bwMode="auto">
          <a:xfrm>
            <a:off x="1003372" y="819150"/>
            <a:ext cx="3455988" cy="2232025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 dirty="0">
                <a:solidFill>
                  <a:srgbClr val="663300"/>
                </a:solidFill>
              </a:rPr>
              <a:t>   Человек, управляющий каким-либо транспортным средством</a:t>
            </a:r>
          </a:p>
        </p:txBody>
      </p:sp>
      <p:pic>
        <p:nvPicPr>
          <p:cNvPr id="3169" name="Picture 97" descr="ar1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068638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0" name="Rectangle 98"/>
          <p:cNvSpPr>
            <a:spLocks noChangeArrowheads="1"/>
          </p:cNvSpPr>
          <p:nvPr/>
        </p:nvSpPr>
        <p:spPr bwMode="auto">
          <a:xfrm>
            <a:off x="4284663" y="3933825"/>
            <a:ext cx="4751833" cy="1871662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FFCCCC"/>
              </a:gs>
              <a:gs pos="100000">
                <a:srgbClr val="FF3300"/>
              </a:gs>
            </a:gsLst>
            <a:lin ang="18900000" scaled="1"/>
          </a:gradFill>
          <a:ln w="76200" cmpd="tri">
            <a:solidFill>
              <a:srgbClr val="FF33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 dirty="0">
                <a:solidFill>
                  <a:srgbClr val="663300"/>
                </a:solidFill>
              </a:rPr>
              <a:t>Аппарат для передачи информации на расстоянии. (мобильный …)</a:t>
            </a:r>
          </a:p>
        </p:txBody>
      </p:sp>
      <p:pic>
        <p:nvPicPr>
          <p:cNvPr id="3171" name="Picture 99" descr="ar1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797425"/>
            <a:ext cx="342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2" name="Picture 100" descr="ar1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6250"/>
            <a:ext cx="3587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" name="Rectangle 102"/>
          <p:cNvSpPr>
            <a:spLocks noChangeArrowheads="1"/>
          </p:cNvSpPr>
          <p:nvPr/>
        </p:nvSpPr>
        <p:spPr bwMode="auto">
          <a:xfrm>
            <a:off x="179388" y="1799652"/>
            <a:ext cx="4103687" cy="3646267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rgbClr val="CCFF33"/>
              </a:gs>
              <a:gs pos="100000">
                <a:schemeClr val="folHlink"/>
              </a:gs>
            </a:gsLst>
            <a:lin ang="18900000" scaled="1"/>
          </a:gradFill>
          <a:ln w="76200" cmpd="tri">
            <a:solidFill>
              <a:schemeClr val="fol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 dirty="0">
                <a:solidFill>
                  <a:srgbClr val="663300"/>
                </a:solidFill>
              </a:rPr>
              <a:t>Состояние, когда не угрожает опасность.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  <a:defRPr/>
            </a:pPr>
            <a:r>
              <a:rPr kumimoji="0" lang="ru-RU" sz="2800" b="1" dirty="0">
                <a:solidFill>
                  <a:srgbClr val="663300"/>
                </a:solidFill>
              </a:rPr>
              <a:t>Оно может быть обеспечено, при условии соблюдения правил всеми участниками дорожного движения. </a:t>
            </a:r>
          </a:p>
        </p:txBody>
      </p:sp>
    </p:spTree>
    <p:extLst>
      <p:ext uri="{BB962C8B-B14F-4D97-AF65-F5344CB8AC3E}">
        <p14:creationId xmlns:p14="http://schemas.microsoft.com/office/powerpoint/2010/main" val="400266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0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3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3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3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3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3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3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00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3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3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3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3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3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3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8" dur="500"/>
                                        <p:tgtEl>
                                          <p:spTgt spid="3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3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6" dur="500"/>
                                        <p:tgtEl>
                                          <p:spTgt spid="3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200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8" dur="500"/>
                                        <p:tgtEl>
                                          <p:spTgt spid="3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3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6" dur="500"/>
                                        <p:tgtEl>
                                          <p:spTgt spid="3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3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4" dur="500"/>
                                        <p:tgtEl>
                                          <p:spTgt spid="3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2" dur="500"/>
                                        <p:tgtEl>
                                          <p:spTgt spid="3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3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2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 nodeType="clickPar">
                      <p:stCondLst>
                        <p:cond delay="indefinite"/>
                      </p:stCondLst>
                      <p:childTnLst>
                        <p:par>
                          <p:cTn id="3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8" dur="500"/>
                                        <p:tgtEl>
                                          <p:spTgt spid="3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2" dur="500"/>
                                        <p:tgtEl>
                                          <p:spTgt spid="3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6" dur="500"/>
                                        <p:tgtEl>
                                          <p:spTgt spid="3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0" dur="500"/>
                                        <p:tgtEl>
                                          <p:spTgt spid="3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4" dur="500"/>
                                        <p:tgtEl>
                                          <p:spTgt spid="3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8" dur="500"/>
                                        <p:tgtEl>
                                          <p:spTgt spid="3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200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20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 nodeType="clickPar">
                      <p:stCondLst>
                        <p:cond delay="indefinite"/>
                      </p:stCondLst>
                      <p:childTnLst>
                        <p:par>
                          <p:cTn id="3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200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 nodeType="clickPar">
                      <p:stCondLst>
                        <p:cond delay="indefinite"/>
                      </p:stCondLst>
                      <p:childTnLst>
                        <p:par>
                          <p:cTn id="3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9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3" dur="500"/>
                                        <p:tgtEl>
                                          <p:spTgt spid="3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7" dur="500"/>
                                        <p:tgtEl>
                                          <p:spTgt spid="30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1" dur="500"/>
                                        <p:tgtEl>
                                          <p:spTgt spid="30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5" dur="500"/>
                                        <p:tgtEl>
                                          <p:spTgt spid="3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9" dur="5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20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 nodeType="clickPar">
                      <p:stCondLst>
                        <p:cond delay="indefinite"/>
                      </p:stCondLst>
                      <p:childTnLst>
                        <p:par>
                          <p:cTn id="3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200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2" grpId="0" animBg="1"/>
      <p:bldP spid="3152" grpId="1" animBg="1"/>
      <p:bldP spid="3154" grpId="0" animBg="1"/>
      <p:bldP spid="3154" grpId="1" animBg="1"/>
      <p:bldP spid="3155" grpId="0" animBg="1"/>
      <p:bldP spid="3155" grpId="1" animBg="1"/>
      <p:bldP spid="3163" grpId="0" animBg="1"/>
      <p:bldP spid="3163" grpId="1" animBg="1"/>
      <p:bldP spid="3165" grpId="0" animBg="1"/>
      <p:bldP spid="3165" grpId="1" animBg="1"/>
      <p:bldP spid="3168" grpId="0" animBg="1"/>
      <p:bldP spid="3168" grpId="1" animBg="1"/>
      <p:bldP spid="3170" grpId="0" animBg="1"/>
      <p:bldP spid="3170" grpId="1" animBg="1"/>
      <p:bldP spid="3174" grpId="0" animBg="1"/>
      <p:bldP spid="317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81074" y="1484784"/>
            <a:ext cx="67665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КАКИЕ ВИДЫ ТРАНСПОРТА 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ВЫ ЗНАЕТЕ?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41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03. Рисунки - Admin\разное\ПДД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56792"/>
            <a:ext cx="7143800" cy="508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В</a:t>
            </a:r>
            <a:r>
              <a:rPr lang="ru-RU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СЕ ЛИ ДЕТИ ПРАВИЛЬНО ВЕДУТ СЕБЯ В ДАННОЙ СИТУАЦИИ ?</a:t>
            </a:r>
            <a:endParaRPr lang="ru-RU" sz="32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lya\Desktop\светофор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8" y="908720"/>
            <a:ext cx="3600400" cy="526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87625"/>
            <a:ext cx="5544294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484355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842151"/>
            <a:ext cx="339227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Наземный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Подземный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Водный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Воздушный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8990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2\Рабочий стол\Картинки\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19" y="1309935"/>
            <a:ext cx="7172581" cy="5071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02660" y="548680"/>
            <a:ext cx="5923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НАЗЕМНЫЙ ТРАНСПОРТ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93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118" y="548680"/>
            <a:ext cx="6290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ПОДЗЕМНЫЙ ТРАНСПОРТ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8" name="Picture 2" descr="C:\Documents and Settings\2\Рабочий стол\Картинки\4e43f74c308b9f263bdbc942d5fbc49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33455"/>
            <a:ext cx="7670959" cy="5483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45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2\Рабочий стол\Картинки\449553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7832637" cy="5221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13645" y="548680"/>
            <a:ext cx="5301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ВОДНЫЙ ТРАНСПОРТ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25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7098" y="548680"/>
            <a:ext cx="6314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Black" pitchFamily="34" charset="0"/>
              </a:rPr>
              <a:t>ВОЗДУШНЫЙ ТРАНСПОРТ</a:t>
            </a:r>
            <a:endParaRPr lang="ru-RU" sz="32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146" name="Picture 2" descr="C:\Documents and Settings\2\Рабочий стол\Картинки\10918-NN3ZDA1-1080x1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33455"/>
            <a:ext cx="5750046" cy="5367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57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8686585"/>
              </p:ext>
            </p:extLst>
          </p:nvPr>
        </p:nvGraphicFramePr>
        <p:xfrm>
          <a:off x="285720" y="357166"/>
          <a:ext cx="8501121" cy="128588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833707"/>
                <a:gridCol w="2833707"/>
                <a:gridCol w="2833707"/>
              </a:tblGrid>
              <a:tr h="642942">
                <a:tc gridSpan="3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Участники дорожного движения</a:t>
                      </a:r>
                      <a:endParaRPr lang="ru-RU" sz="32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Пешеходы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</a:t>
                      </a:r>
                      <a:endParaRPr lang="ru-RU" sz="3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Пассажиры</a:t>
                      </a:r>
                      <a:endParaRPr lang="ru-RU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 Black" pitchFamily="34" charset="0"/>
                        </a:rPr>
                        <a:t>Водители</a:t>
                      </a:r>
                      <a:endParaRPr lang="ru-RU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Documents and Settings\2\Рабочий стол\Картинки\thumb_img_573334ca74089_resize_900_5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1154809" cy="1633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2\Рабочий стол\Картинки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97" y="3650432"/>
            <a:ext cx="2186984" cy="1464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2\Рабочий стол\Картинки\50596_48dec386920356487d9d06bcc8e12723.jp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" y="5195652"/>
            <a:ext cx="3323456" cy="1212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2\Рабочий стол\Картинки\camp_t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44824"/>
            <a:ext cx="1728192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2\Рабочий стол\Картинки\family-car-2059893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4833" r="4699" b="12621"/>
          <a:stretch/>
        </p:blipFill>
        <p:spPr bwMode="auto">
          <a:xfrm>
            <a:off x="3851920" y="3966069"/>
            <a:ext cx="1872208" cy="180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Documents and Settings\2\Рабочий стол\Картинки\yckrpkKe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44824"/>
            <a:ext cx="1831107" cy="2391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Documents and Settings\2\Рабочий стол\Картинки\veloprobegsshariko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71" y="4365253"/>
            <a:ext cx="2212504" cy="221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525987"/>
            <a:ext cx="55263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Три разноцветных круга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Мигают друг за другом.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Светятся, моргают –</a:t>
            </a:r>
          </a:p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Людям помогают.</a:t>
            </a:r>
          </a:p>
        </p:txBody>
      </p:sp>
    </p:spTree>
    <p:extLst>
      <p:ext uri="{BB962C8B-B14F-4D97-AF65-F5344CB8AC3E}">
        <p14:creationId xmlns:p14="http://schemas.microsoft.com/office/powerpoint/2010/main" val="371201271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287</Words>
  <Application>Microsoft Office PowerPoint</Application>
  <PresentationFormat>Экран (4:3)</PresentationFormat>
  <Paragraphs>104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Это светофор – он регулирует движение транспорта и  пешеходов на дороге</vt:lpstr>
      <vt:lpstr>Когда горит красный сигнал светофора, надо остановиться</vt:lpstr>
      <vt:lpstr>Желтый сигнал светофора говорит нам о том, что нужно приготовиться</vt:lpstr>
      <vt:lpstr>На зеленый сигнал светофора можно  переходить дорогу</vt:lpstr>
      <vt:lpstr>Пешеходный переход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 ЛИ ДЕТИ ПРАВИЛЬНО ВЕДУТ СЕБЯ В ДАННОЙ СИТУАЦИИ 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Гелуся</dc:creator>
  <cp:lastModifiedBy>RePack by Diakov</cp:lastModifiedBy>
  <cp:revision>39</cp:revision>
  <dcterms:created xsi:type="dcterms:W3CDTF">2011-11-21T07:20:05Z</dcterms:created>
  <dcterms:modified xsi:type="dcterms:W3CDTF">2017-10-16T07:15:53Z</dcterms:modified>
</cp:coreProperties>
</file>