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66" r:id="rId5"/>
    <p:sldId id="259" r:id="rId6"/>
    <p:sldId id="269" r:id="rId7"/>
    <p:sldId id="264" r:id="rId8"/>
    <p:sldId id="293" r:id="rId9"/>
    <p:sldId id="296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38" autoAdjust="0"/>
  </p:normalViewPr>
  <p:slideViewPr>
    <p:cSldViewPr>
      <p:cViewPr>
        <p:scale>
          <a:sx n="71" d="100"/>
          <a:sy n="71" d="100"/>
        </p:scale>
        <p:origin x="-135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76176" rIns="7935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Black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Leather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Tassel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Loafers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ru-RU" sz="17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</a:br>
            <a:endParaRPr kumimoji="0" lang="ru-RU" sz="17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B9B5E-369B-40C2-B48E-E713207CB502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0762F-A1E8-4F7C-8932-B801E5D028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3929066"/>
            <a:ext cx="3214710" cy="2920393"/>
          </a:xfrm>
          <a:prstGeom prst="rect">
            <a:avLst/>
          </a:prstGeom>
          <a:noFill/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3500430" y="2857496"/>
            <a:ext cx="4214842" cy="200026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1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92" y="-142900"/>
            <a:ext cx="11287204" cy="721521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7" name="Picture 5" descr="C:\Users\катя  федорова\Desktop\фотки для презентации\medium_2010032212540547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3429024" cy="3714752"/>
          </a:xfrm>
          <a:prstGeom prst="rect">
            <a:avLst/>
          </a:prstGeom>
          <a:noFill/>
        </p:spPr>
      </p:pic>
      <p:sp>
        <p:nvSpPr>
          <p:cNvPr id="21" name="Овал 20"/>
          <p:cNvSpPr/>
          <p:nvPr/>
        </p:nvSpPr>
        <p:spPr>
          <a:xfrm>
            <a:off x="2699792" y="476672"/>
            <a:ext cx="6768752" cy="6381328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«Технология творческой мастерской как способ </a:t>
            </a:r>
            <a:r>
              <a:rPr lang="ru-RU" sz="2400" b="1" i="1" dirty="0" smtClean="0">
                <a:solidFill>
                  <a:srgbClr val="002060"/>
                </a:solidFill>
              </a:rPr>
              <a:t>активизации мыслительной деятельности школьников </a:t>
            </a:r>
            <a:r>
              <a:rPr lang="ru-RU" sz="2400" b="1" i="1" dirty="0" smtClean="0">
                <a:solidFill>
                  <a:srgbClr val="002060"/>
                </a:solidFill>
              </a:rPr>
              <a:t>в </a:t>
            </a:r>
            <a:r>
              <a:rPr lang="ru-RU" sz="2400" b="1" i="1" dirty="0" smtClean="0">
                <a:solidFill>
                  <a:srgbClr val="002060"/>
                </a:solidFill>
              </a:rPr>
              <a:t>условиях реализации ФГОС нового поколения»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учитель: Бирюкова Наталья Николаевна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МОУ «СОШ №3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им.А.П.Иванова</a:t>
            </a:r>
            <a:r>
              <a:rPr lang="ru-RU" sz="2400" b="1" i="1" dirty="0" smtClean="0">
                <a:solidFill>
                  <a:srgbClr val="FF0000"/>
                </a:solidFill>
              </a:rPr>
              <a:t>»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г.Бежецк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324544" y="836712"/>
            <a:ext cx="11737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СПАСИБО ЗА ВНИМАНИЕ!</a:t>
            </a:r>
          </a:p>
        </p:txBody>
      </p:sp>
      <p:pic>
        <p:nvPicPr>
          <p:cNvPr id="1026" name="Picture 2" descr="https://im2-tub-ru.yandex.net/i?id=02a4dcaf7f73572c32327b88a6acc5bc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04864"/>
            <a:ext cx="30956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643182"/>
            <a:ext cx="6858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Целевая  аудитория:</a:t>
            </a:r>
          </a:p>
          <a:p>
            <a:pPr marL="342900" indent="-342900"/>
            <a:endParaRPr lang="ru-RU" sz="2400" b="1" i="1" dirty="0">
              <a:solidFill>
                <a:srgbClr val="00B050"/>
              </a:solidFill>
            </a:endParaRPr>
          </a:p>
          <a:p>
            <a:pPr marL="342900" indent="-342900"/>
            <a:r>
              <a:rPr lang="ru-RU" sz="2400" b="1" i="1" dirty="0" smtClean="0">
                <a:solidFill>
                  <a:srgbClr val="00B050"/>
                </a:solidFill>
              </a:rPr>
              <a:t>                   ПЕДАГОГИЧЕСКИЕ РАБОТНИКИ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643182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7030A0"/>
                </a:solidFill>
              </a:rPr>
              <a:t>ЦЕЛИ</a:t>
            </a:r>
            <a:r>
              <a:rPr lang="ru-RU" sz="2400" b="1" i="1" dirty="0" smtClean="0">
                <a:solidFill>
                  <a:srgbClr val="00B050"/>
                </a:solidFill>
              </a:rPr>
              <a:t>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B050"/>
                </a:solidFill>
              </a:rPr>
              <a:t>Познакомиться с понятием творческой мастерской 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B050"/>
                </a:solidFill>
              </a:rPr>
              <a:t>Изучить алгоритм построения уроков по технологии творческой мастерской</a:t>
            </a:r>
            <a:r>
              <a:rPr lang="ru-RU" sz="2400" b="1" i="1" dirty="0" smtClean="0">
                <a:solidFill>
                  <a:srgbClr val="00B050"/>
                </a:solidFill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B050"/>
                </a:solidFill>
              </a:rPr>
              <a:t>Выделить основные приемы и методы, активизирующие мыслительную деятельность школьников;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00B050"/>
                </a:solidFill>
              </a:rPr>
              <a:t>Выявить </a:t>
            </a:r>
            <a:r>
              <a:rPr lang="ru-RU" sz="2400" b="1" i="1" dirty="0" smtClean="0">
                <a:solidFill>
                  <a:srgbClr val="00B050"/>
                </a:solidFill>
              </a:rPr>
              <a:t>особенности данной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педтехнологии</a:t>
            </a:r>
            <a:r>
              <a:rPr lang="ru-RU" sz="2400" b="1" i="1" dirty="0" smtClean="0">
                <a:solidFill>
                  <a:srgbClr val="00B050"/>
                </a:solidFill>
              </a:rPr>
              <a:t>, которые удачно реализуются в условиях ФГОС нового поколения.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540568" y="548680"/>
            <a:ext cx="10585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Технология творческой мастерской – это далеко не новая технология.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Разработана группой французских педагогов в конце 80-х годов 20 века.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Эта технология удачна в условиях ФГОС нового поколения, так как реализует системно-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деятельностный</a:t>
            </a:r>
            <a:r>
              <a:rPr lang="ru-RU" sz="2400" b="1" i="1" dirty="0" smtClean="0">
                <a:solidFill>
                  <a:srgbClr val="00B050"/>
                </a:solidFill>
              </a:rPr>
              <a:t> подход в обучении. Творческая мастерская позволяет формировать  речевые навыки, умение думать, рассуждать. Кроме того, данная </a:t>
            </a:r>
            <a:r>
              <a:rPr lang="ru-RU" sz="2400" b="1" i="1" dirty="0" smtClean="0">
                <a:solidFill>
                  <a:srgbClr val="00B050"/>
                </a:solidFill>
              </a:rPr>
              <a:t>технология активизирует мыслительную деятельность школьников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pic>
        <p:nvPicPr>
          <p:cNvPr id="5" name="Рисунок 4" descr="F:\5e559623982c133493547c7d81d52f1b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25144"/>
            <a:ext cx="3600450" cy="2132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9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-1821693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252536" y="141277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00B050"/>
                </a:solidFill>
              </a:rPr>
              <a:t>Творческая мастерская – это педагогическая технология очень удачная для предметов гуманитарного цикла.</a:t>
            </a:r>
          </a:p>
          <a:p>
            <a:pPr marL="342900" indent="-342900"/>
            <a:endParaRPr lang="ru-RU" sz="2400" b="1" i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2400" b="1" i="1" dirty="0" smtClean="0">
                <a:solidFill>
                  <a:srgbClr val="00B050"/>
                </a:solidFill>
              </a:rPr>
              <a:t>Творческая мастерская – это технология, которая позволяет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самореализоваться</a:t>
            </a:r>
            <a:r>
              <a:rPr lang="ru-RU" sz="2400" b="1" i="1" dirty="0" smtClean="0">
                <a:solidFill>
                  <a:srgbClr val="00B050"/>
                </a:solidFill>
              </a:rPr>
              <a:t> и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самораскрыться</a:t>
            </a:r>
            <a:r>
              <a:rPr lang="ru-RU" sz="2400" b="1" i="1" dirty="0" smtClean="0">
                <a:solidFill>
                  <a:srgbClr val="00B050"/>
                </a:solidFill>
              </a:rPr>
              <a:t> каждому ученику.</a:t>
            </a:r>
          </a:p>
          <a:p>
            <a:pPr marL="342900" indent="-342900"/>
            <a:endParaRPr lang="ru-RU" sz="2400" b="1" i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2400" b="1" i="1" dirty="0" smtClean="0">
                <a:solidFill>
                  <a:srgbClr val="00B050"/>
                </a:solidFill>
              </a:rPr>
              <a:t>Учитель- мастер, творец, созидатель в ходе работы мастерской.</a:t>
            </a:r>
          </a:p>
          <a:p>
            <a:pPr marL="342900" indent="-342900"/>
            <a:endParaRPr lang="ru-RU" sz="2400" b="1" i="1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2400" b="1" i="1" dirty="0" smtClean="0">
                <a:solidFill>
                  <a:srgbClr val="00B050"/>
                </a:solidFill>
              </a:rPr>
              <a:t>Мастерские позволяют воспитывать нравственные, духовные и патриотические качества и формировать коммуникативные и познавательные </a:t>
            </a:r>
            <a:r>
              <a:rPr lang="ru-RU" sz="2400" b="1" i="1" dirty="0" smtClean="0">
                <a:solidFill>
                  <a:srgbClr val="00B050"/>
                </a:solidFill>
              </a:rPr>
              <a:t>компетенции, развивать  мыслительную деятельность.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1124744"/>
            <a:ext cx="767692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Правильный подбор темы для творческой мастерской- это важный момент.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Тема должна быть интересной, актуальной и создавать проблемную ситуацию.</a:t>
            </a:r>
          </a:p>
          <a:p>
            <a:pPr marL="342900" indent="-342900" algn="ctr"/>
            <a:endParaRPr lang="ru-RU" sz="2400" b="1" i="1" dirty="0" smtClean="0">
              <a:solidFill>
                <a:srgbClr val="00B050"/>
              </a:solidFill>
            </a:endParaRP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ПРИМЕРЫ ТЕМ: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1) «Любовь – волшебная страна» (Образ Катерины в пьесе А.Н.Островского «Гроза»)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00B050"/>
                </a:solidFill>
              </a:rPr>
              <a:t>2) «Люблю тебя, Петра творенье!» ( Петербург Достоевского в романе «преступление и наказание»)</a:t>
            </a:r>
          </a:p>
          <a:p>
            <a:pPr marL="457200" indent="-457200" algn="ctr">
              <a:buAutoNum type="arabicParenR" startAt="3"/>
            </a:pPr>
            <a:r>
              <a:rPr lang="ru-RU" sz="2400" b="1" i="1" dirty="0" smtClean="0">
                <a:solidFill>
                  <a:srgbClr val="00B050"/>
                </a:solidFill>
              </a:rPr>
              <a:t>«Что есть красота!» (Женские образы в романе Л.Н.Толстого «Война и мир»)</a:t>
            </a:r>
          </a:p>
          <a:p>
            <a:pPr marL="457200" indent="-457200" algn="ctr">
              <a:buAutoNum type="arabicParenR" startAt="3"/>
            </a:pPr>
            <a:r>
              <a:rPr lang="ru-RU" sz="2400" b="1" i="1" dirty="0" smtClean="0">
                <a:solidFill>
                  <a:srgbClr val="00B050"/>
                </a:solidFill>
              </a:rPr>
              <a:t>«С чего начинается Родина?» (Поэма Н.А.Некрасова «Дедушка</a:t>
            </a:r>
            <a:r>
              <a:rPr lang="ru-RU" sz="2400" b="1" i="1" dirty="0" smtClean="0">
                <a:solidFill>
                  <a:srgbClr val="00B050"/>
                </a:solidFill>
              </a:rPr>
              <a:t>»)</a:t>
            </a:r>
          </a:p>
          <a:p>
            <a:pPr marL="457200" indent="-457200" algn="ctr">
              <a:buAutoNum type="arabicParenR" startAt="3"/>
            </a:pPr>
            <a:r>
              <a:rPr lang="ru-RU" sz="2400" b="1" i="1" dirty="0" smtClean="0">
                <a:solidFill>
                  <a:srgbClr val="00B050"/>
                </a:solidFill>
              </a:rPr>
              <a:t>«Если друг оказался вдруг – и не друг, и не враг, а так» (Повесть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М.Ю.Лермонтова</a:t>
            </a:r>
            <a:r>
              <a:rPr lang="ru-RU" sz="2400" b="1" i="1" dirty="0" smtClean="0">
                <a:solidFill>
                  <a:srgbClr val="00B050"/>
                </a:solidFill>
              </a:rPr>
              <a:t> «Максим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Максимыч</a:t>
            </a:r>
            <a:r>
              <a:rPr lang="ru-RU" sz="2400" b="1" i="1" dirty="0" smtClean="0">
                <a:solidFill>
                  <a:srgbClr val="00B050"/>
                </a:solidFill>
              </a:rPr>
              <a:t>»)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pPr marL="457200" indent="-457200" algn="ctr">
              <a:buAutoNum type="arabicParenR" startAt="3"/>
            </a:pPr>
            <a:endParaRPr lang="ru-RU" sz="2400" b="1" i="1" dirty="0" smtClean="0">
              <a:solidFill>
                <a:srgbClr val="00B050"/>
              </a:solidFill>
            </a:endParaRPr>
          </a:p>
          <a:p>
            <a:pPr marL="457200" indent="-457200" algn="ctr">
              <a:buAutoNum type="arabicParenR" startAt="3"/>
            </a:pPr>
            <a:endParaRPr lang="ru-RU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20688" y="-207175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692696"/>
            <a:ext cx="6858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002060"/>
                </a:solidFill>
              </a:rPr>
              <a:t>АЛГОРИТМ ТВОРЧЕСКОЙ МАСТЕРСКОЙ</a:t>
            </a:r>
          </a:p>
          <a:p>
            <a:pPr marL="342900" indent="-342900" algn="ctr"/>
            <a:endParaRPr lang="ru-RU" sz="2400" b="1" i="1" dirty="0">
              <a:solidFill>
                <a:srgbClr val="002060"/>
              </a:solidFill>
            </a:endParaRP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Работа </a:t>
            </a:r>
            <a:r>
              <a:rPr lang="ru-RU" sz="2400" b="1" i="1" dirty="0">
                <a:solidFill>
                  <a:srgbClr val="00B050"/>
                </a:solidFill>
              </a:rPr>
              <a:t>с </a:t>
            </a:r>
            <a:r>
              <a:rPr lang="ru-RU" sz="2400" b="1" i="1" dirty="0" smtClean="0">
                <a:solidFill>
                  <a:srgbClr val="00B050"/>
                </a:solidFill>
              </a:rPr>
              <a:t>ассоциациями;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Социализация;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Углубление </a:t>
            </a:r>
            <a:r>
              <a:rPr lang="ru-RU" sz="2400" b="1" i="1" dirty="0">
                <a:solidFill>
                  <a:srgbClr val="00B050"/>
                </a:solidFill>
              </a:rPr>
              <a:t>в </a:t>
            </a:r>
            <a:r>
              <a:rPr lang="ru-RU" sz="2400" b="1" i="1" dirty="0" smtClean="0">
                <a:solidFill>
                  <a:srgbClr val="00B050"/>
                </a:solidFill>
              </a:rPr>
              <a:t>ассоциации;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Социализация;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Разрыв;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Афиширование результатов;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Осмысление материала;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Творческий этап;</a:t>
            </a:r>
          </a:p>
          <a:p>
            <a:pPr marL="457200" lvl="0" indent="-457200">
              <a:buAutoNum type="arabicParenR"/>
            </a:pPr>
            <a:r>
              <a:rPr lang="ru-RU" sz="2400" b="1" i="1" dirty="0" smtClean="0">
                <a:solidFill>
                  <a:srgbClr val="00B050"/>
                </a:solidFill>
              </a:rPr>
              <a:t>Рефлексия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3106" y="-1214470"/>
            <a:ext cx="13716096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177281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ТВОРЧЕСКИЙ ЭТАП</a:t>
            </a:r>
          </a:p>
          <a:p>
            <a:pPr marL="342900" indent="-342900" algn="ctr"/>
            <a:endParaRPr lang="ru-RU" sz="4000" b="1" i="1" dirty="0">
              <a:solidFill>
                <a:srgbClr val="002060"/>
              </a:solidFill>
            </a:endParaRP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СИНКВЕЙН</a:t>
            </a: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1)Понятие</a:t>
            </a: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 2) 2- 3 прилагательных</a:t>
            </a: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3) 2- 3 глагола</a:t>
            </a: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4) Предложение или пословица</a:t>
            </a: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5) Существительное - вывод</a:t>
            </a: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</p:txBody>
      </p:sp>
      <p:pic>
        <p:nvPicPr>
          <p:cNvPr id="39938" name="Picture 2" descr="http://www.mrcbellechasse.qc.ca/mrc/meganet/media/images/image_m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4624" y="-531440"/>
            <a:ext cx="2591780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2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катя  федорова\Pictures\0_13c4c3_36f45943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1214470"/>
            <a:ext cx="10801200" cy="89297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-324544" y="-819472"/>
            <a:ext cx="10009112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  <a:p>
            <a:pPr marL="342900" indent="-342900" algn="ctr"/>
            <a:r>
              <a:rPr lang="ru-RU" sz="4000" b="1" i="1" dirty="0" smtClean="0">
                <a:solidFill>
                  <a:srgbClr val="002060"/>
                </a:solidFill>
              </a:rPr>
              <a:t>ПОДВЕДЕНИЕ ИТОГОВ</a:t>
            </a: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Творческая мастерская актуальна для предметов гуманитарного цикла</a:t>
            </a:r>
            <a:r>
              <a:rPr lang="ru-RU" sz="2800" b="1" i="1" dirty="0" smtClean="0">
                <a:solidFill>
                  <a:srgbClr val="FF0000"/>
                </a:solidFill>
              </a:rPr>
              <a:t>;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Она взывает к образному творческому мышлению и чувствам</a:t>
            </a:r>
            <a:r>
              <a:rPr lang="ru-RU" sz="2800" b="1" i="1" dirty="0" smtClean="0">
                <a:solidFill>
                  <a:srgbClr val="FF0000"/>
                </a:solidFill>
              </a:rPr>
              <a:t>;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Она позволяет обсудить  важные нравственные проблемы</a:t>
            </a:r>
            <a:r>
              <a:rPr lang="ru-RU" sz="2800" b="1" i="1" dirty="0" smtClean="0">
                <a:solidFill>
                  <a:srgbClr val="FF0000"/>
                </a:solidFill>
              </a:rPr>
              <a:t>;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Она позволяет научить ученика думать, рассуждать, мыслить;</a:t>
            </a: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Творческая мастерская формирует коммуникативные и познавательные </a:t>
            </a:r>
            <a:r>
              <a:rPr lang="ru-RU" sz="2800" b="1" i="1" dirty="0" smtClean="0">
                <a:solidFill>
                  <a:srgbClr val="FF0000"/>
                </a:solidFill>
              </a:rPr>
              <a:t>компетенции;</a:t>
            </a:r>
          </a:p>
          <a:p>
            <a:pPr marL="342900" indent="-342900" algn="ctr"/>
            <a:r>
              <a:rPr lang="ru-RU" sz="2800" b="1" i="1" dirty="0" smtClean="0">
                <a:solidFill>
                  <a:srgbClr val="FF0000"/>
                </a:solidFill>
              </a:rPr>
              <a:t>Творческая мастерская активизирует мыслительную деятельность школьников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  <a:p>
            <a:pPr marL="342900" indent="-342900" algn="ctr"/>
            <a:endParaRPr lang="ru-RU" sz="40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591</TotalTime>
  <Words>413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  федорова</dc:creator>
  <cp:lastModifiedBy>Пользователь</cp:lastModifiedBy>
  <cp:revision>38</cp:revision>
  <dcterms:created xsi:type="dcterms:W3CDTF">2015-03-22T12:14:27Z</dcterms:created>
  <dcterms:modified xsi:type="dcterms:W3CDTF">2017-02-27T09:11:35Z</dcterms:modified>
</cp:coreProperties>
</file>