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3" r:id="rId4"/>
    <p:sldId id="259" r:id="rId5"/>
    <p:sldId id="263" r:id="rId6"/>
    <p:sldId id="264" r:id="rId7"/>
    <p:sldId id="265" r:id="rId8"/>
    <p:sldId id="284" r:id="rId9"/>
    <p:sldId id="286" r:id="rId10"/>
    <p:sldId id="287" r:id="rId11"/>
    <p:sldId id="262" r:id="rId12"/>
    <p:sldId id="266" r:id="rId13"/>
    <p:sldId id="267" r:id="rId14"/>
    <p:sldId id="269" r:id="rId15"/>
    <p:sldId id="270" r:id="rId16"/>
    <p:sldId id="272" r:id="rId17"/>
    <p:sldId id="28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1514-32D4-49EF-B979-5816EFFBF08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D9289A1-019C-47EE-A1D1-5C004117F1FE}">
      <dgm:prSet phldrT="[Текст]" phldr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BDD14CD0-7FF2-4107-BD00-2ED6E9608C6E}" type="parTrans" cxnId="{1EEB0374-E154-40C9-941A-C2D1A23A2B7C}">
      <dgm:prSet/>
      <dgm:spPr/>
      <dgm:t>
        <a:bodyPr/>
        <a:lstStyle/>
        <a:p>
          <a:endParaRPr lang="ru-RU"/>
        </a:p>
      </dgm:t>
    </dgm:pt>
    <dgm:pt modelId="{D6323418-133C-4C7D-8253-4EDC50000551}" type="sibTrans" cxnId="{1EEB0374-E154-40C9-941A-C2D1A23A2B7C}">
      <dgm:prSet/>
      <dgm:spPr/>
      <dgm:t>
        <a:bodyPr/>
        <a:lstStyle/>
        <a:p>
          <a:endParaRPr lang="ru-RU"/>
        </a:p>
      </dgm:t>
    </dgm:pt>
    <dgm:pt modelId="{5A20A7F7-4BEA-4DA3-ADA7-7B002F0D5FC1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dirty="0" smtClean="0"/>
            <a:t>1. Игры-упражнения. </a:t>
          </a:r>
          <a:endParaRPr lang="ru-RU" b="1" dirty="0"/>
        </a:p>
      </dgm:t>
    </dgm:pt>
    <dgm:pt modelId="{4E05DE6B-89A8-4BD8-B588-20830B7CC8A8}" type="parTrans" cxnId="{9990C2F3-BA58-4F5A-8588-A555863BB87B}">
      <dgm:prSet/>
      <dgm:spPr/>
      <dgm:t>
        <a:bodyPr/>
        <a:lstStyle/>
        <a:p>
          <a:endParaRPr lang="ru-RU"/>
        </a:p>
      </dgm:t>
    </dgm:pt>
    <dgm:pt modelId="{0C60D3C3-A5B2-43CD-8427-ED6D4E64BA7D}" type="sibTrans" cxnId="{9990C2F3-BA58-4F5A-8588-A555863BB87B}">
      <dgm:prSet/>
      <dgm:spPr/>
      <dgm:t>
        <a:bodyPr/>
        <a:lstStyle/>
        <a:p>
          <a:endParaRPr lang="ru-RU"/>
        </a:p>
      </dgm:t>
    </dgm:pt>
    <dgm:pt modelId="{80AECAB0-2490-4812-A76A-AB0DCDDA5A6C}">
      <dgm:prSet phldrT="[Текст]" phldr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99423FD-59D5-45EA-9EA8-3BE9760A52D0}" type="parTrans" cxnId="{9B4F94BA-F0B0-4FD3-9C0C-916ACD93FAE9}">
      <dgm:prSet/>
      <dgm:spPr/>
      <dgm:t>
        <a:bodyPr/>
        <a:lstStyle/>
        <a:p>
          <a:endParaRPr lang="ru-RU"/>
        </a:p>
      </dgm:t>
    </dgm:pt>
    <dgm:pt modelId="{D098131F-43BD-4C8A-9BC0-DCD4B88E434B}" type="sibTrans" cxnId="{9B4F94BA-F0B0-4FD3-9C0C-916ACD93FAE9}">
      <dgm:prSet/>
      <dgm:spPr/>
      <dgm:t>
        <a:bodyPr/>
        <a:lstStyle/>
        <a:p>
          <a:endParaRPr lang="ru-RU"/>
        </a:p>
      </dgm:t>
    </dgm:pt>
    <dgm:pt modelId="{B2A5DE87-AC49-4A14-A87A-F38EF061434D}">
      <dgm:prSet phldrT="[Текст]" phldr="1"/>
      <dgm:spPr/>
      <dgm:t>
        <a:bodyPr/>
        <a:lstStyle/>
        <a:p>
          <a:endParaRPr lang="ru-RU"/>
        </a:p>
      </dgm:t>
    </dgm:pt>
    <dgm:pt modelId="{73D89976-19A5-43C8-AD81-C2A59B9D88C0}" type="parTrans" cxnId="{3D222441-9B2E-4E44-BCA8-1C1C898A9321}">
      <dgm:prSet/>
      <dgm:spPr/>
      <dgm:t>
        <a:bodyPr/>
        <a:lstStyle/>
        <a:p>
          <a:endParaRPr lang="ru-RU"/>
        </a:p>
      </dgm:t>
    </dgm:pt>
    <dgm:pt modelId="{900E875F-6D42-45B1-853E-99E719919BFB}" type="sibTrans" cxnId="{3D222441-9B2E-4E44-BCA8-1C1C898A9321}">
      <dgm:prSet/>
      <dgm:spPr/>
      <dgm:t>
        <a:bodyPr/>
        <a:lstStyle/>
        <a:p>
          <a:endParaRPr lang="ru-RU"/>
        </a:p>
      </dgm:t>
    </dgm:pt>
    <dgm:pt modelId="{8A9F88DA-32B5-4F8F-8A80-FDF7E42F3372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2. Игры-путешествия</a:t>
          </a:r>
          <a:endParaRPr lang="ru-RU" b="1" dirty="0"/>
        </a:p>
      </dgm:t>
    </dgm:pt>
    <dgm:pt modelId="{52EAC2F4-3A6E-45A0-8E27-A722F0AE3DAD}" type="parTrans" cxnId="{49B356CB-C05E-4B5F-A836-DC02649735DF}">
      <dgm:prSet/>
      <dgm:spPr/>
      <dgm:t>
        <a:bodyPr/>
        <a:lstStyle/>
        <a:p>
          <a:endParaRPr lang="ru-RU"/>
        </a:p>
      </dgm:t>
    </dgm:pt>
    <dgm:pt modelId="{AE606FDF-729D-4997-AD08-E19B56A99A82}" type="sibTrans" cxnId="{49B356CB-C05E-4B5F-A836-DC02649735DF}">
      <dgm:prSet/>
      <dgm:spPr/>
      <dgm:t>
        <a:bodyPr/>
        <a:lstStyle/>
        <a:p>
          <a:endParaRPr lang="ru-RU"/>
        </a:p>
      </dgm:t>
    </dgm:pt>
    <dgm:pt modelId="{3BB89831-D936-421C-A54C-ED25D744AC17}">
      <dgm:prSet phldrT="[Текст]" phldr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D6C8B8D-6419-43CD-A334-90EBFBD6EB98}" type="parTrans" cxnId="{A01B4025-3AF1-456F-9C14-234ECE4966C1}">
      <dgm:prSet/>
      <dgm:spPr/>
      <dgm:t>
        <a:bodyPr/>
        <a:lstStyle/>
        <a:p>
          <a:endParaRPr lang="ru-RU"/>
        </a:p>
      </dgm:t>
    </dgm:pt>
    <dgm:pt modelId="{3DBE66C8-C6C5-4675-A7BE-F37463B61954}" type="sibTrans" cxnId="{A01B4025-3AF1-456F-9C14-234ECE4966C1}">
      <dgm:prSet/>
      <dgm:spPr/>
      <dgm:t>
        <a:bodyPr/>
        <a:lstStyle/>
        <a:p>
          <a:endParaRPr lang="ru-RU"/>
        </a:p>
      </dgm:t>
    </dgm:pt>
    <dgm:pt modelId="{75C3A615-829D-4E5D-9A26-479DCF598EFB}">
      <dgm:prSet phldrT="[Текст]" phldr="1"/>
      <dgm:spPr/>
      <dgm:t>
        <a:bodyPr/>
        <a:lstStyle/>
        <a:p>
          <a:endParaRPr lang="ru-RU"/>
        </a:p>
      </dgm:t>
    </dgm:pt>
    <dgm:pt modelId="{0CC0FF4C-FE0F-4E10-AA47-9ECBCA82F1E7}" type="parTrans" cxnId="{CE8C6200-71C4-43A1-A19C-C553866E8E7D}">
      <dgm:prSet/>
      <dgm:spPr/>
      <dgm:t>
        <a:bodyPr/>
        <a:lstStyle/>
        <a:p>
          <a:endParaRPr lang="ru-RU"/>
        </a:p>
      </dgm:t>
    </dgm:pt>
    <dgm:pt modelId="{A280C65C-03AC-4DFB-AE35-1BF5AA853D1C}" type="sibTrans" cxnId="{CE8C6200-71C4-43A1-A19C-C553866E8E7D}">
      <dgm:prSet/>
      <dgm:spPr/>
      <dgm:t>
        <a:bodyPr/>
        <a:lstStyle/>
        <a:p>
          <a:endParaRPr lang="ru-RU"/>
        </a:p>
      </dgm:t>
    </dgm:pt>
    <dgm:pt modelId="{828AA60C-7692-483E-ABED-BE611DE95AC9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3. Игры-соревнования</a:t>
          </a:r>
          <a:endParaRPr lang="ru-RU" b="1" dirty="0"/>
        </a:p>
      </dgm:t>
    </dgm:pt>
    <dgm:pt modelId="{279766A1-B774-43E4-89E9-54CE956218C8}" type="parTrans" cxnId="{55CFFCEC-D284-4E3C-A3A3-A28CFD5FAA1F}">
      <dgm:prSet/>
      <dgm:spPr/>
      <dgm:t>
        <a:bodyPr/>
        <a:lstStyle/>
        <a:p>
          <a:endParaRPr lang="ru-RU"/>
        </a:p>
      </dgm:t>
    </dgm:pt>
    <dgm:pt modelId="{D599647E-8753-4A64-AD17-BD1823AD4E74}" type="sibTrans" cxnId="{55CFFCEC-D284-4E3C-A3A3-A28CFD5FAA1F}">
      <dgm:prSet/>
      <dgm:spPr/>
      <dgm:t>
        <a:bodyPr/>
        <a:lstStyle/>
        <a:p>
          <a:endParaRPr lang="ru-RU"/>
        </a:p>
      </dgm:t>
    </dgm:pt>
    <dgm:pt modelId="{528548FD-CD5F-48F6-B177-A79DBABD6CF3}">
      <dgm:prSet phldrT="[Текст]" phldr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79F90C63-E818-44ED-AE1D-9DB5F257B5C5}" type="parTrans" cxnId="{9B64CD53-403F-4874-9639-68FAA2F2EF3A}">
      <dgm:prSet/>
      <dgm:spPr/>
      <dgm:t>
        <a:bodyPr/>
        <a:lstStyle/>
        <a:p>
          <a:endParaRPr lang="ru-RU"/>
        </a:p>
      </dgm:t>
    </dgm:pt>
    <dgm:pt modelId="{B3E3F80C-2644-4595-89A9-A3AD492B42C2}" type="sibTrans" cxnId="{9B64CD53-403F-4874-9639-68FAA2F2EF3A}">
      <dgm:prSet/>
      <dgm:spPr/>
      <dgm:t>
        <a:bodyPr/>
        <a:lstStyle/>
        <a:p>
          <a:endParaRPr lang="ru-RU"/>
        </a:p>
      </dgm:t>
    </dgm:pt>
    <dgm:pt modelId="{8B9C2ED0-BE48-45CE-9B80-3F351CDEC1EC}" type="pres">
      <dgm:prSet presAssocID="{BD011514-32D4-49EF-B979-5816EFFBF0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BFD21-F2C8-4288-BB63-5BEF9D8BDAA1}" type="pres">
      <dgm:prSet presAssocID="{4D9289A1-019C-47EE-A1D1-5C004117F1FE}" presName="composite" presStyleCnt="0"/>
      <dgm:spPr/>
    </dgm:pt>
    <dgm:pt modelId="{347B7243-302C-4F9C-9DB6-5DF1A491AA62}" type="pres">
      <dgm:prSet presAssocID="{4D9289A1-019C-47EE-A1D1-5C004117F1FE}" presName="parentText" presStyleLbl="alignNode1" presStyleIdx="0" presStyleCnt="3" custLinFactNeighborX="0" custLinFactNeighborY="-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E4775-DC6F-4EA5-8355-8CF2AD6AE005}" type="pres">
      <dgm:prSet presAssocID="{4D9289A1-019C-47EE-A1D1-5C004117F1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15E08-0601-40D4-BFF9-36C3E948EA17}" type="pres">
      <dgm:prSet presAssocID="{D6323418-133C-4C7D-8253-4EDC50000551}" presName="sp" presStyleCnt="0"/>
      <dgm:spPr/>
    </dgm:pt>
    <dgm:pt modelId="{8F69BA7E-FCE5-4A4A-8771-06410397EF45}" type="pres">
      <dgm:prSet presAssocID="{B2A5DE87-AC49-4A14-A87A-F38EF061434D}" presName="composite" presStyleCnt="0"/>
      <dgm:spPr/>
    </dgm:pt>
    <dgm:pt modelId="{DE40E43D-FC0E-4895-84D9-D6C5D5DB7150}" type="pres">
      <dgm:prSet presAssocID="{B2A5DE87-AC49-4A14-A87A-F38EF06143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8365A-EC06-4D45-9AD1-93FCB56C30FC}" type="pres">
      <dgm:prSet presAssocID="{B2A5DE87-AC49-4A14-A87A-F38EF061434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0D53-8B7A-421B-B154-37B8CADBDD90}" type="pres">
      <dgm:prSet presAssocID="{900E875F-6D42-45B1-853E-99E719919BFB}" presName="sp" presStyleCnt="0"/>
      <dgm:spPr/>
    </dgm:pt>
    <dgm:pt modelId="{384BDB9A-3779-43E3-A1E4-E60B10D1850E}" type="pres">
      <dgm:prSet presAssocID="{75C3A615-829D-4E5D-9A26-479DCF598EFB}" presName="composite" presStyleCnt="0"/>
      <dgm:spPr/>
    </dgm:pt>
    <dgm:pt modelId="{9B6AF3FF-9B52-418E-8202-1EEA2C2036C8}" type="pres">
      <dgm:prSet presAssocID="{75C3A615-829D-4E5D-9A26-479DCF598EF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485CA-68F4-4B85-A63A-ECEAAC69E0D7}" type="pres">
      <dgm:prSet presAssocID="{75C3A615-829D-4E5D-9A26-479DCF598EF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A6098-2803-4AC8-8F4B-005B7210BADE}" type="presOf" srcId="{5A20A7F7-4BEA-4DA3-ADA7-7B002F0D5FC1}" destId="{48AE4775-DC6F-4EA5-8355-8CF2AD6AE005}" srcOrd="0" destOrd="0" presId="urn:microsoft.com/office/officeart/2005/8/layout/chevron2"/>
    <dgm:cxn modelId="{CFCB5446-97AE-4531-AE64-574EA993DBE7}" type="presOf" srcId="{3BB89831-D936-421C-A54C-ED25D744AC17}" destId="{22F8365A-EC06-4D45-9AD1-93FCB56C30FC}" srcOrd="0" destOrd="1" presId="urn:microsoft.com/office/officeart/2005/8/layout/chevron2"/>
    <dgm:cxn modelId="{89290023-9564-4692-8E13-5686B78D0474}" type="presOf" srcId="{528548FD-CD5F-48F6-B177-A79DBABD6CF3}" destId="{D96485CA-68F4-4B85-A63A-ECEAAC69E0D7}" srcOrd="0" destOrd="1" presId="urn:microsoft.com/office/officeart/2005/8/layout/chevron2"/>
    <dgm:cxn modelId="{CE8C6200-71C4-43A1-A19C-C553866E8E7D}" srcId="{BD011514-32D4-49EF-B979-5816EFFBF08F}" destId="{75C3A615-829D-4E5D-9A26-479DCF598EFB}" srcOrd="2" destOrd="0" parTransId="{0CC0FF4C-FE0F-4E10-AA47-9ECBCA82F1E7}" sibTransId="{A280C65C-03AC-4DFB-AE35-1BF5AA853D1C}"/>
    <dgm:cxn modelId="{15562A81-4855-45F8-905A-30DC7C425411}" type="presOf" srcId="{75C3A615-829D-4E5D-9A26-479DCF598EFB}" destId="{9B6AF3FF-9B52-418E-8202-1EEA2C2036C8}" srcOrd="0" destOrd="0" presId="urn:microsoft.com/office/officeart/2005/8/layout/chevron2"/>
    <dgm:cxn modelId="{864B5FC4-8CB1-4C52-A05F-5C9E42BE34A2}" type="presOf" srcId="{BD011514-32D4-49EF-B979-5816EFFBF08F}" destId="{8B9C2ED0-BE48-45CE-9B80-3F351CDEC1EC}" srcOrd="0" destOrd="0" presId="urn:microsoft.com/office/officeart/2005/8/layout/chevron2"/>
    <dgm:cxn modelId="{55CFFCEC-D284-4E3C-A3A3-A28CFD5FAA1F}" srcId="{75C3A615-829D-4E5D-9A26-479DCF598EFB}" destId="{828AA60C-7692-483E-ABED-BE611DE95AC9}" srcOrd="0" destOrd="0" parTransId="{279766A1-B774-43E4-89E9-54CE956218C8}" sibTransId="{D599647E-8753-4A64-AD17-BD1823AD4E74}"/>
    <dgm:cxn modelId="{CDA545E5-40C3-4EA2-93BE-EC0B08F47F66}" type="presOf" srcId="{4D9289A1-019C-47EE-A1D1-5C004117F1FE}" destId="{347B7243-302C-4F9C-9DB6-5DF1A491AA62}" srcOrd="0" destOrd="0" presId="urn:microsoft.com/office/officeart/2005/8/layout/chevron2"/>
    <dgm:cxn modelId="{F6F850A4-0EC5-474B-8B49-EEBCBBE59526}" type="presOf" srcId="{828AA60C-7692-483E-ABED-BE611DE95AC9}" destId="{D96485CA-68F4-4B85-A63A-ECEAAC69E0D7}" srcOrd="0" destOrd="0" presId="urn:microsoft.com/office/officeart/2005/8/layout/chevron2"/>
    <dgm:cxn modelId="{34DC08D9-09F4-4031-B803-D0DB557602C6}" type="presOf" srcId="{8A9F88DA-32B5-4F8F-8A80-FDF7E42F3372}" destId="{22F8365A-EC06-4D45-9AD1-93FCB56C30FC}" srcOrd="0" destOrd="0" presId="urn:microsoft.com/office/officeart/2005/8/layout/chevron2"/>
    <dgm:cxn modelId="{9990C2F3-BA58-4F5A-8588-A555863BB87B}" srcId="{4D9289A1-019C-47EE-A1D1-5C004117F1FE}" destId="{5A20A7F7-4BEA-4DA3-ADA7-7B002F0D5FC1}" srcOrd="0" destOrd="0" parTransId="{4E05DE6B-89A8-4BD8-B588-20830B7CC8A8}" sibTransId="{0C60D3C3-A5B2-43CD-8427-ED6D4E64BA7D}"/>
    <dgm:cxn modelId="{A01B4025-3AF1-456F-9C14-234ECE4966C1}" srcId="{B2A5DE87-AC49-4A14-A87A-F38EF061434D}" destId="{3BB89831-D936-421C-A54C-ED25D744AC17}" srcOrd="1" destOrd="0" parTransId="{3D6C8B8D-6419-43CD-A334-90EBFBD6EB98}" sibTransId="{3DBE66C8-C6C5-4675-A7BE-F37463B61954}"/>
    <dgm:cxn modelId="{3D222441-9B2E-4E44-BCA8-1C1C898A9321}" srcId="{BD011514-32D4-49EF-B979-5816EFFBF08F}" destId="{B2A5DE87-AC49-4A14-A87A-F38EF061434D}" srcOrd="1" destOrd="0" parTransId="{73D89976-19A5-43C8-AD81-C2A59B9D88C0}" sibTransId="{900E875F-6D42-45B1-853E-99E719919BFB}"/>
    <dgm:cxn modelId="{49B356CB-C05E-4B5F-A836-DC02649735DF}" srcId="{B2A5DE87-AC49-4A14-A87A-F38EF061434D}" destId="{8A9F88DA-32B5-4F8F-8A80-FDF7E42F3372}" srcOrd="0" destOrd="0" parTransId="{52EAC2F4-3A6E-45A0-8E27-A722F0AE3DAD}" sibTransId="{AE606FDF-729D-4997-AD08-E19B56A99A82}"/>
    <dgm:cxn modelId="{816D98A1-5EA3-4951-8EA8-304BBA29A9D5}" type="presOf" srcId="{80AECAB0-2490-4812-A76A-AB0DCDDA5A6C}" destId="{48AE4775-DC6F-4EA5-8355-8CF2AD6AE005}" srcOrd="0" destOrd="1" presId="urn:microsoft.com/office/officeart/2005/8/layout/chevron2"/>
    <dgm:cxn modelId="{B2BC530D-3CEA-4EF2-97BE-B543DE72CA4D}" type="presOf" srcId="{B2A5DE87-AC49-4A14-A87A-F38EF061434D}" destId="{DE40E43D-FC0E-4895-84D9-D6C5D5DB7150}" srcOrd="0" destOrd="0" presId="urn:microsoft.com/office/officeart/2005/8/layout/chevron2"/>
    <dgm:cxn modelId="{1EEB0374-E154-40C9-941A-C2D1A23A2B7C}" srcId="{BD011514-32D4-49EF-B979-5816EFFBF08F}" destId="{4D9289A1-019C-47EE-A1D1-5C004117F1FE}" srcOrd="0" destOrd="0" parTransId="{BDD14CD0-7FF2-4107-BD00-2ED6E9608C6E}" sibTransId="{D6323418-133C-4C7D-8253-4EDC50000551}"/>
    <dgm:cxn modelId="{9B64CD53-403F-4874-9639-68FAA2F2EF3A}" srcId="{75C3A615-829D-4E5D-9A26-479DCF598EFB}" destId="{528548FD-CD5F-48F6-B177-A79DBABD6CF3}" srcOrd="1" destOrd="0" parTransId="{79F90C63-E818-44ED-AE1D-9DB5F257B5C5}" sibTransId="{B3E3F80C-2644-4595-89A9-A3AD492B42C2}"/>
    <dgm:cxn modelId="{9B4F94BA-F0B0-4FD3-9C0C-916ACD93FAE9}" srcId="{4D9289A1-019C-47EE-A1D1-5C004117F1FE}" destId="{80AECAB0-2490-4812-A76A-AB0DCDDA5A6C}" srcOrd="1" destOrd="0" parTransId="{399423FD-59D5-45EA-9EA8-3BE9760A52D0}" sibTransId="{D098131F-43BD-4C8A-9BC0-DCD4B88E434B}"/>
    <dgm:cxn modelId="{535E9488-040D-4BE2-8271-7239583C9DE0}" type="presParOf" srcId="{8B9C2ED0-BE48-45CE-9B80-3F351CDEC1EC}" destId="{69CBFD21-F2C8-4288-BB63-5BEF9D8BDAA1}" srcOrd="0" destOrd="0" presId="urn:microsoft.com/office/officeart/2005/8/layout/chevron2"/>
    <dgm:cxn modelId="{16D2D29E-D0B9-4B01-92D4-9CF7C8442285}" type="presParOf" srcId="{69CBFD21-F2C8-4288-BB63-5BEF9D8BDAA1}" destId="{347B7243-302C-4F9C-9DB6-5DF1A491AA62}" srcOrd="0" destOrd="0" presId="urn:microsoft.com/office/officeart/2005/8/layout/chevron2"/>
    <dgm:cxn modelId="{C97DBB76-CF2B-4CF8-9211-9ADDF0BAF230}" type="presParOf" srcId="{69CBFD21-F2C8-4288-BB63-5BEF9D8BDAA1}" destId="{48AE4775-DC6F-4EA5-8355-8CF2AD6AE005}" srcOrd="1" destOrd="0" presId="urn:microsoft.com/office/officeart/2005/8/layout/chevron2"/>
    <dgm:cxn modelId="{24673541-637C-4AC3-B484-8B2C7966ACD5}" type="presParOf" srcId="{8B9C2ED0-BE48-45CE-9B80-3F351CDEC1EC}" destId="{27215E08-0601-40D4-BFF9-36C3E948EA17}" srcOrd="1" destOrd="0" presId="urn:microsoft.com/office/officeart/2005/8/layout/chevron2"/>
    <dgm:cxn modelId="{F171533D-F5A2-4F19-89BA-66EB2DC49CC9}" type="presParOf" srcId="{8B9C2ED0-BE48-45CE-9B80-3F351CDEC1EC}" destId="{8F69BA7E-FCE5-4A4A-8771-06410397EF45}" srcOrd="2" destOrd="0" presId="urn:microsoft.com/office/officeart/2005/8/layout/chevron2"/>
    <dgm:cxn modelId="{1E164AE0-937F-489F-AFE0-1A2250AB80B6}" type="presParOf" srcId="{8F69BA7E-FCE5-4A4A-8771-06410397EF45}" destId="{DE40E43D-FC0E-4895-84D9-D6C5D5DB7150}" srcOrd="0" destOrd="0" presId="urn:microsoft.com/office/officeart/2005/8/layout/chevron2"/>
    <dgm:cxn modelId="{D978EDE2-E68A-4A8C-BACF-397579DB3307}" type="presParOf" srcId="{8F69BA7E-FCE5-4A4A-8771-06410397EF45}" destId="{22F8365A-EC06-4D45-9AD1-93FCB56C30FC}" srcOrd="1" destOrd="0" presId="urn:microsoft.com/office/officeart/2005/8/layout/chevron2"/>
    <dgm:cxn modelId="{761CB7F3-36A3-4056-B61C-CD1401A77E9A}" type="presParOf" srcId="{8B9C2ED0-BE48-45CE-9B80-3F351CDEC1EC}" destId="{BE090D53-8B7A-421B-B154-37B8CADBDD90}" srcOrd="3" destOrd="0" presId="urn:microsoft.com/office/officeart/2005/8/layout/chevron2"/>
    <dgm:cxn modelId="{D3FACC80-0F02-43CA-9B9A-28F583D145BF}" type="presParOf" srcId="{8B9C2ED0-BE48-45CE-9B80-3F351CDEC1EC}" destId="{384BDB9A-3779-43E3-A1E4-E60B10D1850E}" srcOrd="4" destOrd="0" presId="urn:microsoft.com/office/officeart/2005/8/layout/chevron2"/>
    <dgm:cxn modelId="{278B95BA-5E85-440A-987C-404E00F1615B}" type="presParOf" srcId="{384BDB9A-3779-43E3-A1E4-E60B10D1850E}" destId="{9B6AF3FF-9B52-418E-8202-1EEA2C2036C8}" srcOrd="0" destOrd="0" presId="urn:microsoft.com/office/officeart/2005/8/layout/chevron2"/>
    <dgm:cxn modelId="{DFCEBE0F-7F16-417A-BA5F-91BAD4ED0C09}" type="presParOf" srcId="{384BDB9A-3779-43E3-A1E4-E60B10D1850E}" destId="{D96485CA-68F4-4B85-A63A-ECEAAC69E0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7243-302C-4F9C-9DB6-5DF1A491AA62}">
      <dsp:nvSpPr>
        <dsp:cNvPr id="0" name=""/>
        <dsp:cNvSpPr/>
      </dsp:nvSpPr>
      <dsp:spPr>
        <a:xfrm rot="5400000">
          <a:off x="-214531" y="214933"/>
          <a:ext cx="1430206" cy="1001144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0" y="500974"/>
        <a:ext cx="1001144" cy="429062"/>
      </dsp:txXfrm>
    </dsp:sp>
    <dsp:sp modelId="{48AE4775-DC6F-4EA5-8355-8CF2AD6AE005}">
      <dsp:nvSpPr>
        <dsp:cNvPr id="0" name=""/>
        <dsp:cNvSpPr/>
      </dsp:nvSpPr>
      <dsp:spPr>
        <a:xfrm rot="5400000">
          <a:off x="2643242" y="-1640865"/>
          <a:ext cx="929634" cy="4213829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1. Игры-упражнения.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001145" y="46613"/>
        <a:ext cx="4168448" cy="838872"/>
      </dsp:txXfrm>
    </dsp:sp>
    <dsp:sp modelId="{DE40E43D-FC0E-4895-84D9-D6C5D5DB7150}">
      <dsp:nvSpPr>
        <dsp:cNvPr id="0" name=""/>
        <dsp:cNvSpPr/>
      </dsp:nvSpPr>
      <dsp:spPr>
        <a:xfrm rot="5400000">
          <a:off x="-214531" y="1449536"/>
          <a:ext cx="1430206" cy="1001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0" y="1735577"/>
        <a:ext cx="1001144" cy="429062"/>
      </dsp:txXfrm>
    </dsp:sp>
    <dsp:sp modelId="{22F8365A-EC06-4D45-9AD1-93FCB56C30FC}">
      <dsp:nvSpPr>
        <dsp:cNvPr id="0" name=""/>
        <dsp:cNvSpPr/>
      </dsp:nvSpPr>
      <dsp:spPr>
        <a:xfrm rot="5400000">
          <a:off x="2643242" y="-407091"/>
          <a:ext cx="929634" cy="421382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2. Игры-путешествия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001145" y="1280387"/>
        <a:ext cx="4168448" cy="838872"/>
      </dsp:txXfrm>
    </dsp:sp>
    <dsp:sp modelId="{9B6AF3FF-9B52-418E-8202-1EEA2C2036C8}">
      <dsp:nvSpPr>
        <dsp:cNvPr id="0" name=""/>
        <dsp:cNvSpPr/>
      </dsp:nvSpPr>
      <dsp:spPr>
        <a:xfrm rot="5400000">
          <a:off x="-214531" y="2683310"/>
          <a:ext cx="1430206" cy="1001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0" y="2969351"/>
        <a:ext cx="1001144" cy="429062"/>
      </dsp:txXfrm>
    </dsp:sp>
    <dsp:sp modelId="{D96485CA-68F4-4B85-A63A-ECEAAC69E0D7}">
      <dsp:nvSpPr>
        <dsp:cNvPr id="0" name=""/>
        <dsp:cNvSpPr/>
      </dsp:nvSpPr>
      <dsp:spPr>
        <a:xfrm rot="5400000">
          <a:off x="2643242" y="826681"/>
          <a:ext cx="929634" cy="4213829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3. Игры-соревнования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 rot="-5400000">
        <a:off x="1001145" y="2514160"/>
        <a:ext cx="4168448" cy="83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2C3A89D0-C070-46AD-82FB-590A1A426D71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2C55B40-89CD-4F1C-ADC2-CD171AC07F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2034-96AA-4C1D-BCB7-26A8CBD4B96E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5B4A8-42C0-4CEF-89A6-AE516C51BF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BC88A-FEB3-4756-AC5E-8906AADC5FBC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5EFB7-CFDF-46C1-954A-6EEA95D0D5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4A8C6-9135-492B-98CD-88FEEC713642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B146E-371B-4A4C-AE11-D0F339A9F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A462A-D2BB-4C00-9967-FD1150985E89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A9378-5286-4F25-8467-CBDFD364C7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61758-4624-43A2-925E-892BD13E8599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6AE37-4B9B-43D9-83BD-4CEDD833BD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A5924FF-2174-4205-92CD-6144ABF4645D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6945783-F748-421A-9E8E-BB87ADD12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799601D5-041D-4B6E-BC32-5DAB95012AE2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C7DCB746-1F9F-43A5-82FF-AE0ADBFA1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4FBCD-4D2F-4AE4-BDBE-640730123D39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88117-A9EE-49E1-8E19-4E3887B79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CC853-4F1B-4A46-B2C3-C85F45D9AB8A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77D13-70BC-4DD8-A940-4F30D081E9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1CFF4-E27D-4997-922E-158D105F9BE6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C51D1-8246-49ED-9FFC-9B49D41DD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BA1047F-C2CE-497D-8FC6-D17D6207C3F1}" type="datetimeFigureOut">
              <a:rPr lang="ru-RU" smtClean="0"/>
              <a:pPr>
                <a:defRPr/>
              </a:pPr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99B9D6-F701-4181-86F5-D4F3DA587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uchportal.ru/publ/22-1-0-1265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iles.33b.ru/smile.131419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tomsk.fio.ru/works/313/suh/karandah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Игровые технологии на уроках русского языка как один из способов активизации познавательной деятельности учащихся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14875"/>
            <a:ext cx="9144000" cy="1357313"/>
          </a:xfrm>
        </p:spPr>
        <p:txBody>
          <a:bodyPr/>
          <a:lstStyle/>
          <a:p>
            <a:pPr algn="r" eaLnBrk="1" hangingPunct="1"/>
            <a:r>
              <a:rPr lang="ru-RU" sz="2000" smtClean="0">
                <a:solidFill>
                  <a:schemeClr val="tx1"/>
                </a:solidFill>
              </a:rPr>
              <a:t>Бленаова З.А. –учитель русского языка и литературы</a:t>
            </a:r>
          </a:p>
        </p:txBody>
      </p:sp>
      <p:pic>
        <p:nvPicPr>
          <p:cNvPr id="1027" name="Picture 3" descr="C:\Users\ЧОП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27"/>
            <a:ext cx="9251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Игра как средство активизации мыслительной деятельности 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обучающихся на уроках русского языка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258817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r"/>
            <a:r>
              <a:rPr lang="ru-RU" dirty="0" smtClean="0"/>
              <a:t>МБОУ СОШ №3 </a:t>
            </a:r>
            <a:r>
              <a:rPr lang="ru-RU" dirty="0" err="1" smtClean="0"/>
              <a:t>пос.Редкино</a:t>
            </a:r>
            <a:endParaRPr lang="ru-RU" dirty="0" smtClean="0"/>
          </a:p>
          <a:p>
            <a:r>
              <a:rPr lang="ru-RU" dirty="0" smtClean="0"/>
              <a:t>                                          Бояринцева А.С.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ОП\Desktop\prezentatsiya_SYuZhETNO_ROLEVYYe_IGRY_1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8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2"/>
          <p:cNvSpPr>
            <a:spLocks noChangeArrowheads="1"/>
          </p:cNvSpPr>
          <p:nvPr/>
        </p:nvSpPr>
        <p:spPr bwMode="auto">
          <a:xfrm>
            <a:off x="3182938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u="sng" dirty="0">
                <a:solidFill>
                  <a:srgbClr val="FF0000"/>
                </a:solidFill>
                <a:latin typeface="Arial"/>
                <a:hlinkClick r:id="rId2"/>
              </a:rPr>
              <a:t>Дидактические игры</a:t>
            </a:r>
            <a:r>
              <a:rPr lang="ru-RU" sz="2000" u="sng" dirty="0">
                <a:solidFill>
                  <a:srgbClr val="12169F"/>
                </a:solidFill>
                <a:latin typeface="Arial"/>
                <a:hlinkClick r:id="rId2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 это не только средство интеллектуального развития, а также развития познавательных психических процессов, но и игровая форма обучения.</a:t>
            </a:r>
            <a:endParaRPr lang="ru-RU" sz="2000" dirty="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912506093"/>
              </p:ext>
            </p:extLst>
          </p:nvPr>
        </p:nvGraphicFramePr>
        <p:xfrm>
          <a:off x="3500430" y="2060848"/>
          <a:ext cx="5214974" cy="390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4" descr="Рисунок3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5263" y="2428875"/>
            <a:ext cx="28670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51920" y="1426251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Классификация:</a:t>
            </a:r>
            <a:endParaRPr lang="ru-RU" u="sng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041" y="459210"/>
            <a:ext cx="4095750" cy="30718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780928"/>
            <a:ext cx="4071937" cy="30543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Users\ЧОП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04456" cy="29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90872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Примеры дидактических игр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Безымянный 3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Безымянный 4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5900" y="3068960"/>
            <a:ext cx="44291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Безымянный 5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60648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  <a:solidFill>
            <a:schemeClr val="accent4">
              <a:lumMod val="75000"/>
              <a:alpha val="19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</a:rPr>
              <a:t>Переводчик</a:t>
            </a:r>
            <a:endParaRPr lang="ru-RU" dirty="0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1643063"/>
            <a:ext cx="91440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4950" eaLnBrk="0" hangingPunct="0">
              <a:tabLst>
                <a:tab pos="1958975" algn="l"/>
              </a:tabLst>
            </a:pPr>
            <a:endParaRPr lang="ru-RU" sz="9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Око - (глаз).	           Зеница - (глаз, зрачок).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Чело - (лоб).	           Рамо — (плечо, множественное число -рамена).</a:t>
            </a:r>
            <a:br>
              <a:rPr lang="ru-RU" sz="200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   Выя - (шея).               Длань - (ладонь).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Чрево - (живот).	Шуйца - (левая рука).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Перст - (палец).	Десница - (правая рука).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Перси - (грудь).	Чресла - (поясница, бедро).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  <a:cs typeface="Times New Roman" pitchFamily="18" charset="0"/>
              </a:rPr>
              <a:t>Вежды - (веки).	Челюсть - (лицо, образовано от чело + уста).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Ланиты — (щёки).	Рыло — (то же, что лицо).</a:t>
            </a:r>
            <a:endParaRPr lang="ru-RU" sz="20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Уста - (губы).	            Пясть - (ладонь с пальцами).</a:t>
            </a:r>
            <a:endParaRPr lang="ru-RU" sz="2000">
              <a:latin typeface="Century Schoolbook" pitchFamily="18" charset="0"/>
            </a:endParaRPr>
          </a:p>
        </p:txBody>
      </p:sp>
      <p:pic>
        <p:nvPicPr>
          <p:cNvPr id="23555" name="Рисунок 9" descr="Рисунок32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4748213"/>
            <a:ext cx="19288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74638"/>
            <a:ext cx="9144000" cy="796925"/>
          </a:xfrm>
          <a:prstGeom prst="rect">
            <a:avLst/>
          </a:prstGeom>
          <a:solidFill>
            <a:schemeClr val="accent4">
              <a:lumMod val="75000"/>
              <a:alpha val="19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/>
              <a:t>Диктант - шутка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501062" cy="3643312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000" smtClean="0"/>
              <a:t>        По </a:t>
            </a:r>
            <a:r>
              <a:rPr lang="ru-RU" sz="2000" i="1" smtClean="0"/>
              <a:t>шоссе </a:t>
            </a:r>
            <a:r>
              <a:rPr lang="ru-RU" sz="2000" smtClean="0"/>
              <a:t>мчалась машина. В кабине сидел </a:t>
            </a:r>
            <a:r>
              <a:rPr lang="ru-RU" sz="2000" i="1" smtClean="0"/>
              <a:t>шофёр, </a:t>
            </a:r>
            <a:r>
              <a:rPr lang="ru-RU" sz="2000" smtClean="0"/>
              <a:t>а в кузове тряслись чопорный </a:t>
            </a:r>
            <a:r>
              <a:rPr lang="ru-RU" sz="2000" i="1" smtClean="0"/>
              <a:t>шотландец, </a:t>
            </a:r>
            <a:r>
              <a:rPr lang="ru-RU" sz="2000" smtClean="0"/>
              <a:t>бывший </a:t>
            </a:r>
            <a:r>
              <a:rPr lang="ru-RU" sz="2000" i="1" smtClean="0"/>
              <a:t>мажордом, Жора-обжора, жокей, жонглёр </a:t>
            </a:r>
            <a:r>
              <a:rPr lang="ru-RU" sz="2000" smtClean="0"/>
              <a:t>и </a:t>
            </a:r>
            <a:r>
              <a:rPr lang="ru-RU" sz="2000" i="1" smtClean="0"/>
              <a:t>шорник. </a:t>
            </a:r>
            <a:r>
              <a:rPr lang="ru-RU" sz="2000" smtClean="0"/>
              <a:t>Каждый был занят своим делом. Жора ел </a:t>
            </a:r>
            <a:r>
              <a:rPr lang="ru-RU" sz="2000" i="1" smtClean="0"/>
              <a:t>шоколад </a:t>
            </a:r>
            <a:r>
              <a:rPr lang="ru-RU" sz="2000" smtClean="0"/>
              <a:t>и запивал </a:t>
            </a:r>
            <a:r>
              <a:rPr lang="ru-RU" sz="2000" i="1" smtClean="0"/>
              <a:t>крюшоном, </a:t>
            </a:r>
            <a:r>
              <a:rPr lang="ru-RU" sz="2000" smtClean="0"/>
              <a:t>жонглёр </a:t>
            </a:r>
            <a:r>
              <a:rPr lang="ru-RU" sz="2000" i="1" smtClean="0"/>
              <a:t>жонглировал крыжовником, </a:t>
            </a:r>
            <a:r>
              <a:rPr lang="ru-RU" sz="2000" smtClean="0"/>
              <a:t>пытаясь нанизать его на </a:t>
            </a:r>
            <a:r>
              <a:rPr lang="ru-RU" sz="2000" i="1" smtClean="0"/>
              <a:t>шомпол. </a:t>
            </a:r>
            <a:r>
              <a:rPr lang="ru-RU" sz="2000" smtClean="0"/>
              <a:t>Жокей с шорником договаривалась о новых </a:t>
            </a:r>
            <a:r>
              <a:rPr lang="ru-RU" sz="2000" i="1" smtClean="0"/>
              <a:t>шорах </a:t>
            </a:r>
            <a:r>
              <a:rPr lang="ru-RU" sz="2000" smtClean="0"/>
              <a:t>для лошади. Шотландец чопорно молчал, надвинув на глаза </a:t>
            </a:r>
            <a:r>
              <a:rPr lang="ru-RU" sz="2000" i="1" smtClean="0"/>
              <a:t>капюшон. </a:t>
            </a:r>
            <a:r>
              <a:rPr lang="ru-RU" sz="2000" smtClean="0"/>
              <a:t>Жора предлагал</a:t>
            </a:r>
            <a:br>
              <a:rPr lang="ru-RU" sz="2000" smtClean="0"/>
            </a:br>
            <a:r>
              <a:rPr lang="ru-RU" sz="2000" i="1" smtClean="0"/>
              <a:t>чокаться </a:t>
            </a:r>
            <a:r>
              <a:rPr lang="ru-RU" sz="2000" smtClean="0"/>
              <a:t>крюшоном. Настроение у пего </a:t>
            </a:r>
            <a:r>
              <a:rPr lang="ru-RU" sz="2000" i="1" smtClean="0"/>
              <a:t>было мажорное, </a:t>
            </a:r>
            <a:r>
              <a:rPr lang="ru-RU" sz="2000" smtClean="0"/>
              <a:t>будто он ехал на весёлое </a:t>
            </a:r>
            <a:r>
              <a:rPr lang="ru-RU" sz="2000" i="1" smtClean="0"/>
              <a:t>шоу.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    Вдруг раздался </a:t>
            </a:r>
            <a:r>
              <a:rPr lang="ru-RU" sz="2000" i="1" smtClean="0"/>
              <a:t>шорох.   </a:t>
            </a:r>
            <a:r>
              <a:rPr lang="ru-RU" sz="2000" smtClean="0"/>
              <a:t>Это у обжоры лопнул  </a:t>
            </a:r>
            <a:r>
              <a:rPr lang="ru-RU" sz="2000" i="1" smtClean="0"/>
              <a:t>шов </a:t>
            </a:r>
            <a:r>
              <a:rPr lang="ru-RU" sz="2000" smtClean="0"/>
              <a:t>на </a:t>
            </a:r>
            <a:r>
              <a:rPr lang="ru-RU" sz="2000" i="1" smtClean="0"/>
              <a:t>шортах.  </a:t>
            </a:r>
            <a:r>
              <a:rPr lang="ru-RU" sz="2000" smtClean="0"/>
              <a:t>Все, конечно, были </a:t>
            </a:r>
            <a:r>
              <a:rPr lang="ru-RU" sz="2000" i="1" smtClean="0"/>
              <a:t>шокированы </a:t>
            </a:r>
            <a:r>
              <a:rPr lang="ru-RU" sz="2000" smtClean="0"/>
              <a:t>происшедшим.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4579" name="Picture 2" descr="http://im4-tub-ru.yandex.net/i?id=228251166-0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4589463"/>
            <a:ext cx="25003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25"/>
          </a:xfrm>
          <a:solidFill>
            <a:schemeClr val="accent4">
              <a:lumMod val="75000"/>
              <a:alpha val="19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Лингвистический футбол</a:t>
            </a:r>
            <a:endParaRPr lang="ru-RU" dirty="0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643063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4950" eaLnBrk="0" hangingPunct="0">
              <a:tabLst>
                <a:tab pos="1958975" algn="l"/>
              </a:tabLst>
            </a:pPr>
            <a:endParaRPr lang="ru-RU" sz="900">
              <a:latin typeface="Century Schoolbook" pitchFamily="18" charset="0"/>
            </a:endParaRPr>
          </a:p>
          <a:p>
            <a:pPr indent="234950" eaLnBrk="0" hangingPunct="0">
              <a:tabLst>
                <a:tab pos="1958975" algn="l"/>
              </a:tabLst>
            </a:pPr>
            <a:r>
              <a:rPr lang="ru-RU" sz="2000">
                <a:solidFill>
                  <a:srgbClr val="000000"/>
                </a:solidFill>
                <a:latin typeface="Century Schoolbook" pitchFamily="18" charset="0"/>
              </a:rPr>
              <a:t>.</a:t>
            </a:r>
            <a:endParaRPr lang="ru-RU" sz="2000">
              <a:latin typeface="Century Schoolbook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786313" y="1500188"/>
            <a:ext cx="40005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Ученик приглашается к доске - «встает на ворота», класс учащихся всегда имеет в своем «арсенале» сформулированные вопросы. Ребятам разрешается «забить» вратарю пять «мячей»-вопросов. Сколько «голов» отбил вратарь, такую оценку и получил</a:t>
            </a:r>
          </a:p>
        </p:txBody>
      </p:sp>
      <p:pic>
        <p:nvPicPr>
          <p:cNvPr id="25604" name="Picture 2" descr="http://im4-tub-ru.yandex.net/i?id=232039997-4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928813"/>
            <a:ext cx="435768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858250" cy="10001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/>
              <a:t>1. Отделите  плод  от растения </a:t>
            </a:r>
            <a:r>
              <a:rPr lang="ru-RU" sz="2800" dirty="0" smtClean="0"/>
              <a:t>СОШИСНШАКА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14438"/>
            <a:ext cx="8715375" cy="500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Ответ: шишка сосна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3669" y="1973486"/>
            <a:ext cx="8786812" cy="10715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2. Растворите  белое  в  прозрачном. </a:t>
            </a:r>
            <a:r>
              <a:rPr lang="ru-RU" dirty="0" smtClean="0"/>
              <a:t>СВОАДХАРА</a:t>
            </a: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3071813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Ответ: вода, сахар 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214313" y="3786188"/>
            <a:ext cx="8786812" cy="107156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/>
              <a:t>3.  Уберите горячее — останется холодное. </a:t>
            </a:r>
            <a:br>
              <a:rPr lang="ru-RU" sz="2800" b="1" dirty="0"/>
            </a:br>
            <a:r>
              <a:rPr lang="ru-RU" sz="2800" dirty="0"/>
              <a:t>КИАЙПЯСТОБЕКРГ </a:t>
            </a:r>
            <a:endParaRPr lang="ru-RU" sz="2800" dirty="0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4313" y="4929188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Ответ: кипяток, айсберг</a:t>
            </a:r>
          </a:p>
        </p:txBody>
      </p:sp>
      <p:pic>
        <p:nvPicPr>
          <p:cNvPr id="8" name="Рисунок 7" descr="Egl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27883" y="1052736"/>
            <a:ext cx="12128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451e42c-3f7d-47bb-9427-0c26f119fe1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6232" y="2286000"/>
            <a:ext cx="21891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ost-3-1228561021857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8574" y="4685506"/>
            <a:ext cx="2671817" cy="198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/>
              <a:t>Как можно быстрее из каждой строчки выберите лишь буквы, которые не повторяются, и составьте из них пожелание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8617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АОБООУАДА-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ИПЬРТПЕИР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ЭПВФСФПЕ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ВЮЛГВДЛАЮ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ЖЗСУУЧЖАЗ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ОАСАОТАЛО-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ГЦИДВГЦЫД!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038600" cy="371475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АО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ОО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А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А-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ИП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dirty="0" smtClean="0"/>
              <a:t>Р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ИР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ЭП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Ф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ФП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ВЮЛ</a:t>
            </a:r>
            <a:r>
              <a:rPr lang="ru-RU" b="1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В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dirty="0" smtClean="0"/>
              <a:t>Л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Ю 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ЖЗ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УУ</a:t>
            </a:r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Ж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З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ОА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АО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dirty="0" smtClean="0"/>
              <a:t>А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dirty="0" smtClean="0"/>
              <a:t>О-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ГЦ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Д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ГЦ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dirty="0" smtClean="0"/>
              <a:t>Д!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5500688"/>
            <a:ext cx="7429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БУДЬТЕ ВСЕГДА СЧАСТЛИВЫ!</a:t>
            </a:r>
          </a:p>
        </p:txBody>
      </p:sp>
      <p:pic>
        <p:nvPicPr>
          <p:cNvPr id="6" name="Picture 3" descr="C:\Users\ЧОП\Desktop\34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95" y="4240548"/>
            <a:ext cx="35775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8402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fontAlgn="t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1)правильно организованная с учётом специфики материала игра тренирует память, помогает учащимся выработать речевые умения и навыки;</a:t>
            </a:r>
          </a:p>
          <a:p>
            <a:pPr eaLnBrk="1" fontAlgn="t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игра стимулирует умственную деятельность учащихся, развивает внимание и познавательный интерес к предмету;</a:t>
            </a:r>
          </a:p>
          <a:p>
            <a:pPr eaLnBrk="1" fontAlgn="t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игра - один из приёмов преодоления пассивности учеников;</a:t>
            </a:r>
          </a:p>
          <a:p>
            <a:pPr eaLnBrk="1" fontAlgn="t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в составе команды каждый ученик несёт ответственность за весь коллектив, каждый заинтересован в лучшем результате своей команды, каждый стремится как можно быстрее и успешнее справиться с заданием</a:t>
            </a:r>
            <a:r>
              <a:rPr lang="ru-RU" sz="2400" dirty="0" smtClean="0"/>
              <a:t>. </a:t>
            </a:r>
          </a:p>
          <a:p>
            <a:pPr eaLnBrk="1" hangingPunct="1">
              <a:defRPr/>
            </a:pP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14313"/>
            <a:ext cx="914400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>
                <a:latin typeface="+mj-lt"/>
                <a:ea typeface="+mj-ea"/>
                <a:cs typeface="+mj-cs"/>
              </a:rPr>
              <a:t>Заключение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ЧОП\Desktop\deti-v-shkole-tjanut-ru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64" y="4725144"/>
            <a:ext cx="54360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0" y="1071563"/>
            <a:ext cx="4929188" cy="5643562"/>
          </a:xfrm>
          <a:prstGeom prst="rect">
            <a:avLst/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Игра – форма деятельности учащихся, в которой осознается окружающий мир, открывается простор для личной активности и творчества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Игра должна быть построена на интересе, участники должны получать удовольствие от игры.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</a:rPr>
              <a:t>Обязателен элемент соревнования между участниками игры. </a:t>
            </a: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8435" name="Picture 9" descr="618fa2b8e67a5dda335c15deb6186f0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250" y="1571625"/>
            <a:ext cx="35639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82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ЧОП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74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8581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Педагогическая </a:t>
            </a:r>
            <a:r>
              <a:rPr lang="ru-RU" b="1" dirty="0" smtClean="0"/>
              <a:t>и</a:t>
            </a:r>
            <a:r>
              <a:rPr lang="ru-RU" sz="4000" b="1" dirty="0" smtClean="0"/>
              <a:t>гра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4352925" cy="557212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/>
          <a:p>
            <a:pPr marL="0" indent="0" eaLnBrk="1" fontAlgn="t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/>
              <a:t>Игра наряду с трудом и ученьем – один из основных видов деятельности человека. Игра, являясь развлечением, отдыхом, способна перерасти в обучение, в творчество.</a:t>
            </a:r>
          </a:p>
          <a:p>
            <a:pPr marL="0" indent="0" eaLnBrk="1" fontAlgn="t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/>
              <a:t>Понятие «игровые педагогические технологии» включает достаточно обширную группу методов и приёмов организации педагогического процесса в форме различных педагогических игр.</a:t>
            </a:r>
          </a:p>
          <a:p>
            <a:pPr marL="0" indent="0" eaLnBrk="1" fontAlgn="t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/>
              <a:t>В отличие от игр вообще </a:t>
            </a:r>
            <a:r>
              <a:rPr lang="ru-RU" sz="1800" dirty="0" smtClean="0">
                <a:solidFill>
                  <a:srgbClr val="FF0000"/>
                </a:solidFill>
              </a:rPr>
              <a:t>педагогическая игра </a:t>
            </a:r>
            <a:r>
              <a:rPr lang="ru-RU" sz="1800" dirty="0" smtClean="0"/>
              <a:t>обладает существенным признаком – чётко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 – познавательной направленностью.</a:t>
            </a:r>
            <a:endParaRPr lang="ru-RU" sz="1800" dirty="0"/>
          </a:p>
        </p:txBody>
      </p:sp>
      <p:pic>
        <p:nvPicPr>
          <p:cNvPr id="10" name="Picture 22" descr="http://sashka.km.ru/kitti/t15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3" y="2143125"/>
            <a:ext cx="3333750" cy="28575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Педагогические игры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Педагогические игры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0313" y="2214563"/>
            <a:ext cx="5857875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физические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00313" y="5357813"/>
            <a:ext cx="585787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психологические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00313" y="3000375"/>
            <a:ext cx="5857875" cy="7143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интеллектуальные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313" y="3786188"/>
            <a:ext cx="5857875" cy="71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трудовые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313" y="4572000"/>
            <a:ext cx="58578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социальные 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500" y="1285875"/>
            <a:ext cx="7286625" cy="646113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По виду деятельности </a:t>
            </a:r>
          </a:p>
        </p:txBody>
      </p:sp>
      <p:pic>
        <p:nvPicPr>
          <p:cNvPr id="16393" name="Рисунок 8" descr="Рисунок3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786063"/>
            <a:ext cx="2217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Педагогические игры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Педагогические игры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43188" y="2214563"/>
            <a:ext cx="5857875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обучающие, тренировочные, контролирующие и обобщающие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3188" y="3143250"/>
            <a:ext cx="5857875" cy="9286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познавательные, воспитательные, развивающие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43188" y="4143375"/>
            <a:ext cx="5857875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репродуктивные, продуктивные, творческие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43188" y="5072063"/>
            <a:ext cx="5857875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коммуникативные, диагностические 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1285875"/>
            <a:ext cx="8858250" cy="646113"/>
          </a:xfrm>
          <a:prstGeom prst="rect">
            <a:avLst/>
          </a:prstGeom>
          <a:solidFill>
            <a:srgbClr val="FFC000">
              <a:alpha val="19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По характеру педагогического процесса </a:t>
            </a:r>
            <a:r>
              <a:rPr lang="ru-RU" sz="3600" b="1" dirty="0"/>
              <a:t> </a:t>
            </a:r>
          </a:p>
        </p:txBody>
      </p:sp>
      <p:pic>
        <p:nvPicPr>
          <p:cNvPr id="17416" name="Picture 4" descr="http://www.tomsk.fio.ru/works/313/suh/karandah.g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00063" y="2643188"/>
            <a:ext cx="157638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Требования к подбору игр 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214813" y="1143000"/>
            <a:ext cx="47148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fontAlgn="t">
              <a:buFont typeface="Century Schoolbook" pitchFamily="18" charset="0"/>
              <a:buAutoNum type="arabicPeriod"/>
            </a:pPr>
            <a:r>
              <a:rPr lang="ru-RU" sz="2000">
                <a:latin typeface="Century Schoolbook" pitchFamily="18" charset="0"/>
                <a:cs typeface="Times New Roman" pitchFamily="18" charset="0"/>
              </a:rPr>
              <a:t>Игры должны соответствовать определенным учебно-воспитательным задачам, программным требованиям к знаниям, умениям, навыкам, требованиям стандарта.</a:t>
            </a:r>
          </a:p>
          <a:p>
            <a:pPr marL="457200" indent="-457200" fontAlgn="t">
              <a:buFont typeface="Century Schoolbook" pitchFamily="18" charset="0"/>
              <a:buAutoNum type="arabicPeriod"/>
            </a:pPr>
            <a:endParaRPr lang="ru-RU" sz="2000">
              <a:latin typeface="Century Schoolbook" pitchFamily="18" charset="0"/>
              <a:cs typeface="Times New Roman" pitchFamily="18" charset="0"/>
            </a:endParaRPr>
          </a:p>
          <a:p>
            <a:pPr marL="457200" indent="-457200" eaLnBrk="0" fontAlgn="t" hangingPunct="0">
              <a:buFont typeface="Century Schoolbook" pitchFamily="18" charset="0"/>
              <a:buAutoNum type="arabicPeriod"/>
            </a:pPr>
            <a:r>
              <a:rPr lang="ru-RU" sz="2000">
                <a:latin typeface="Century Schoolbook" pitchFamily="18" charset="0"/>
                <a:cs typeface="Times New Roman" pitchFamily="18" charset="0"/>
              </a:rPr>
              <a:t>Игры должны соответствовать изучаемому материалу и строиться с учетом подготовленности учащихся и их психологических особенностей.</a:t>
            </a:r>
          </a:p>
          <a:p>
            <a:pPr marL="457200" indent="-457200" eaLnBrk="0" fontAlgn="t" hangingPunct="0">
              <a:buFont typeface="Century Schoolbook" pitchFamily="18" charset="0"/>
              <a:buAutoNum type="arabicPeriod"/>
            </a:pPr>
            <a:endParaRPr lang="ru-RU" sz="2000">
              <a:latin typeface="Century Schoolbook" pitchFamily="18" charset="0"/>
              <a:cs typeface="Times New Roman" pitchFamily="18" charset="0"/>
            </a:endParaRPr>
          </a:p>
          <a:p>
            <a:pPr marL="457200" indent="-457200" eaLnBrk="0" fontAlgn="t" hangingPunct="0">
              <a:buFont typeface="Century Schoolbook" pitchFamily="18" charset="0"/>
              <a:buAutoNum type="arabicPeriod"/>
            </a:pPr>
            <a:r>
              <a:rPr lang="ru-RU" sz="2000">
                <a:latin typeface="Century Schoolbook" pitchFamily="18" charset="0"/>
                <a:cs typeface="Times New Roman" pitchFamily="18" charset="0"/>
              </a:rPr>
              <a:t>Игры должны базироваться на определенном дидактическом материале и методике его применения.</a:t>
            </a:r>
            <a:endParaRPr lang="ru-RU" sz="2000">
              <a:latin typeface="Century Schoolbook" pitchFamily="18" charset="0"/>
            </a:endParaRPr>
          </a:p>
        </p:txBody>
      </p:sp>
      <p:pic>
        <p:nvPicPr>
          <p:cNvPr id="19459" name="Рисунок 4" descr="1863831tgmqbiggt1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" y="1500188"/>
            <a:ext cx="365125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ОП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82"/>
            <a:ext cx="56166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ЧОП\Desktop\рус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9523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5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992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Классификация игр</a:t>
            </a:r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alibri" pitchFamily="34" charset="0"/>
              </a:rPr>
              <a:t>Предметные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Игры творческие, </a:t>
            </a:r>
            <a:r>
              <a:rPr lang="ru-RU" sz="32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сюжетно-ролевые</a:t>
            </a:r>
          </a:p>
          <a:p>
            <a:pPr marL="342900" indent="-342900">
              <a:buAutoNum type="arabicPeriod"/>
            </a:pPr>
            <a:endParaRPr lang="ru-RU" sz="3200" b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Calibri"/>
                <a:cs typeface="Times New Roman"/>
              </a:rPr>
              <a:t>Дидактические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ЧОП\Desktop\print_596764_653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2672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8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522</TotalTime>
  <Words>584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Игровые технологии на уроках русского языка как один из способов активизации познавательной деятельности учащихся </vt:lpstr>
      <vt:lpstr>Презентация PowerPoint</vt:lpstr>
      <vt:lpstr>Презентация PowerPoint</vt:lpstr>
      <vt:lpstr>Педагогическая 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Переводчик</vt:lpstr>
      <vt:lpstr>        По шоссе мчалась машина. В кабине сидел шофёр, а в кузове тряслись чопорный шотландец, бывший мажордом, Жора-обжора, жокей, жонглёр и шорник. Каждый был занят своим делом. Жора ел шоколад и запивал крюшоном, жонглёр жонглировал крыжовником, пытаясь нанизать его на шомпол. Жокей с шорником договаривалась о новых шорах для лошади. Шотландец чопорно молчал, надвинув на глаза капюшон. Жора предлагал чокаться крюшоном. Настроение у пего было мажорное, будто он ехал на весёлое шоу.          Вдруг раздался шорох.   Это у обжоры лопнул  шов на шортах.  Все, конечно, были шокированы происшедшим. </vt:lpstr>
      <vt:lpstr>Лингвистический футбол</vt:lpstr>
      <vt:lpstr>1. Отделите  плод  от растения СОШИСНШАКА</vt:lpstr>
      <vt:lpstr>Как можно быстрее из каждой строчки выберите лишь буквы, которые не повторяются, и составьте из них пожелание</vt:lpstr>
      <vt:lpstr>Презентация PowerPoint</vt:lpstr>
    </vt:vector>
  </TitlesOfParts>
  <Company>spa.ucoz.ua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ЧОП</cp:lastModifiedBy>
  <cp:revision>57</cp:revision>
  <dcterms:created xsi:type="dcterms:W3CDTF">2011-12-26T04:39:42Z</dcterms:created>
  <dcterms:modified xsi:type="dcterms:W3CDTF">2017-03-04T17:19:48Z</dcterms:modified>
</cp:coreProperties>
</file>