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33"/>
  </p:notesMasterIdLst>
  <p:sldIdLst>
    <p:sldId id="256" r:id="rId7"/>
    <p:sldId id="281" r:id="rId8"/>
    <p:sldId id="283" r:id="rId9"/>
    <p:sldId id="282" r:id="rId10"/>
    <p:sldId id="257" r:id="rId11"/>
    <p:sldId id="258" r:id="rId12"/>
    <p:sldId id="260" r:id="rId13"/>
    <p:sldId id="261" r:id="rId14"/>
    <p:sldId id="259" r:id="rId15"/>
    <p:sldId id="291" r:id="rId16"/>
    <p:sldId id="286" r:id="rId17"/>
    <p:sldId id="287" r:id="rId18"/>
    <p:sldId id="288" r:id="rId19"/>
    <p:sldId id="289" r:id="rId20"/>
    <p:sldId id="284" r:id="rId21"/>
    <p:sldId id="285" r:id="rId22"/>
    <p:sldId id="277" r:id="rId23"/>
    <p:sldId id="278" r:id="rId24"/>
    <p:sldId id="264" r:id="rId25"/>
    <p:sldId id="265" r:id="rId26"/>
    <p:sldId id="276" r:id="rId27"/>
    <p:sldId id="275" r:id="rId28"/>
    <p:sldId id="274" r:id="rId29"/>
    <p:sldId id="273" r:id="rId30"/>
    <p:sldId id="272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73" autoAdjust="0"/>
  </p:normalViewPr>
  <p:slideViewPr>
    <p:cSldViewPr>
      <p:cViewPr varScale="1">
        <p:scale>
          <a:sx n="55" d="100"/>
          <a:sy n="55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69AA-0932-4A74-9AF8-7B911D5F6852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6100-73E7-4F83-AE8E-190037615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6100-73E7-4F83-AE8E-1900376153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9141620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079812"/>
            <a:ext cx="72009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183330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05323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14831"/>
      </p:ext>
    </p:extLst>
  </p:cSld>
  <p:clrMapOvr>
    <a:masterClrMapping/>
  </p:clrMapOvr>
  <p:transition spd="med"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72602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35096"/>
      </p:ext>
    </p:extLst>
  </p:cSld>
  <p:clrMapOvr>
    <a:masterClrMapping/>
  </p:clrMapOvr>
  <p:transition spd="med">
    <p:split orient="vert"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03239"/>
      </p:ext>
    </p:extLst>
  </p:cSld>
  <p:clrMapOvr>
    <a:masterClrMapping/>
  </p:clrMapOvr>
  <p:transition spd="med"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3939"/>
      </p:ext>
    </p:extLst>
  </p:cSld>
  <p:clrMapOvr>
    <a:masterClrMapping/>
  </p:clrMapOvr>
  <p:transition spd="med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108" y="506104"/>
            <a:ext cx="51435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98374"/>
      </p:ext>
    </p:extLst>
  </p:cSld>
  <p:clrMapOvr>
    <a:masterClrMapping/>
  </p:clrMapOvr>
  <p:transition spd="med">
    <p:split orient="vert"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27551"/>
      </p:ext>
    </p:extLst>
  </p:cSld>
  <p:clrMapOvr>
    <a:masterClrMapping/>
  </p:clrMapOvr>
  <p:transition spd="med">
    <p:split orient="vert"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20249"/>
      </p:ext>
    </p:extLst>
  </p:cSld>
  <p:clrMapOvr>
    <a:masterClrMapping/>
  </p:clrMapOvr>
  <p:transition spd="med">
    <p:split orient="vert"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498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503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890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2" y="1575653"/>
            <a:ext cx="8921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3760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2777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7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20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25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158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8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1814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89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05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8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8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9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0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65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20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35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2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34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35838"/>
      </p:ext>
    </p:extLst>
  </p:cSld>
  <p:clrMapOvr>
    <a:masterClrMapping/>
  </p:clrMapOvr>
  <p:transition spd="slow"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6831167"/>
      </p:ext>
    </p:extLst>
  </p:cSld>
  <p:clrMapOvr>
    <a:masterClrMapping/>
  </p:clrMapOvr>
  <p:transition spd="slow"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DDE9EC"/>
                </a:solidFill>
              </a:rPr>
              <a:pPr/>
              <a:t>05.03.2017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E937E4C-4F1C-4832-BF4B-34EA6306E40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7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6740000"/>
      </p:ext>
    </p:extLst>
  </p:cSld>
  <p:clrMapOvr>
    <a:masterClrMapping/>
  </p:clrMapOvr>
  <p:transition spd="slow"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3652144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1118"/>
      </p:ext>
    </p:extLst>
  </p:cSld>
  <p:clrMapOvr>
    <a:masterClrMapping/>
  </p:clrMapOvr>
  <p:transition spd="slow"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71367"/>
      </p:ext>
    </p:extLst>
  </p:cSld>
  <p:clrMapOvr>
    <a:masterClrMapping/>
  </p:clrMapOvr>
  <p:transition spd="slow"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3926032"/>
      </p:ext>
    </p:extLst>
  </p:cSld>
  <p:clrMapOvr>
    <a:masterClrMapping/>
  </p:clrMapOvr>
  <p:transition spd="slow"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DDE9EC"/>
                </a:solidFill>
              </a:rPr>
              <a:pPr/>
              <a:t>05.03.2017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1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60173"/>
      </p:ext>
    </p:extLst>
  </p:cSld>
  <p:clrMapOvr>
    <a:masterClrMapping/>
  </p:clrMapOvr>
  <p:transition spd="slow">
    <p:pull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28371"/>
      </p:ext>
    </p:extLst>
  </p:cSld>
  <p:clrMapOvr>
    <a:masterClrMapping/>
  </p:clrMapOvr>
  <p:transition spd="slow">
    <p:pull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7488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2009DC-53ED-4F7E-A074-2095EDE81B7E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45A5CA-0AA0-403D-AA99-3E07ABA989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6480048"/>
            <a:ext cx="9141620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>
                <a:solidFill>
                  <a:prstClr val="black"/>
                </a:solidFill>
              </a:rPr>
              <a:pPr/>
              <a:t>05.03.2017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orient="vert" dir="in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879020"/>
            <a:fld id="{B4C71EC6-210F-42DE-9C53-41977AD35B3D}" type="datetimeFigureOut">
              <a:rPr lang="ru-RU" smtClean="0"/>
              <a:pPr defTabSz="879020"/>
              <a:t>05.03.2017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879020"/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879020"/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9020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879020"/>
            <a:fld id="{B19B0651-EE4F-4900-A07F-96A6BFA9D0F0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 defTabSz="879020"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723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05.03.2017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4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25C812-1B09-4673-8254-30F86022DFEA}" type="datetimeFigureOut">
              <a:rPr lang="ru-RU" smtClean="0">
                <a:solidFill>
                  <a:srgbClr val="464653"/>
                </a:solidFill>
              </a:rPr>
              <a:pPr/>
              <a:t>05.03.2017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937E4C-4F1C-4832-BF4B-34EA6306E40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40EAA6FA-49D8-40F0-9874-72AAFBF9C152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05.03.2017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1218987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5727" cy="144015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Метод проектов: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сущность и условия применения в основной и средней школе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817627" cy="424847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(лат.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rojectus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«брошенный вперёд», «выступающий»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«бросающийся в глаза»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Журавлёва Н.В.,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12 г. Вышний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Волочёк</a:t>
            </a:r>
            <a:endParaRPr lang="en-US" sz="1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1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563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Этапы проектной деятельности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Погружение в проект</a:t>
            </a: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формулирует проблему проекта, сюжетную ситуацию, цель  и задачи</a:t>
            </a:r>
          </a:p>
          <a:p>
            <a:pPr marL="0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проблемы на личном уровне , вживаются в ситуацию, принимают, обсуждают, уточняют и конкретизируют цели и задачи проекта</a:t>
            </a:r>
          </a:p>
          <a:p>
            <a:pPr marL="0" indent="0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183880" cy="5778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деятельности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условия для самостоятельной деятельности учеников,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организует группы детей,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распределяет роли и ответственность,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планирует деятельность учащихся по решению задач проекта,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намечает итоги работы, предполагаемые формы презентации   материалов,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оговаривает сроки реализации проекта</a:t>
            </a:r>
          </a:p>
          <a:p>
            <a:pPr marL="0" indent="0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распределение по группам с помощью учителя,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распределяют роли, ответственность,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планируют свою работу и работу всех участников проекта,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выбирают способы и формы презентации всех полученных  результатов,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устанавливают сроки реализации проекта 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Осуществление деятельности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косвенное участие,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при необходимости консультирует, отвечает на вопросы, подсказывает, советует,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деликатно контролирует,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обогащает представления детей, повышает их эрудицию,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репетирует с детьми презентацию, помогает</a:t>
            </a:r>
          </a:p>
          <a:p>
            <a:pPr marL="0" indent="0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 самостоятельно при косвенном участии учителя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выполняют свою работу в рамках выбранной роли и ответственности,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консультируются, задают вопросы, ищут поддержки и положительного подкрепления,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ищут необходимые и недостающие знания,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фантазируют,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готовят презентацию              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Презентация проекта</a:t>
            </a: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обобщает полученные результаты проекта и подводит его итоги,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оценивает работу детей и их совместную деятельность,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одобряет каждого участника, подобрав ему свою номинацию</a:t>
            </a:r>
          </a:p>
          <a:p>
            <a:pPr marL="0" indent="0">
              <a:buNone/>
            </a:pPr>
            <a:endParaRPr 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демонстрируют понимание проблемы, цели и задачи,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умение планировать и осуществлять работу,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найденные способы решения проблемы,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анализ деятельности и её результата,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взаимную оценку друг друга в деятельности,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способность выбрать лучших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2106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учителя и ученика при   использовании метода проекта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                                         Учитель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цель деятельности      Помогает определить цель деятельности</a:t>
            </a: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новые знания                Рекомендует источники получения  информации</a:t>
            </a: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Экспериментирует                           Раскрывает возможные формы работы</a:t>
            </a: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 пути решения                 Содействует прогнозированию  результатов</a:t>
            </a: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Активен                                               Создает условия для активности школьника</a:t>
            </a: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обучения                              Партнёр ученика</a:t>
            </a: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Несёт ответственность за            Помогает оценить полученный результат, 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вою деятельность                           выявить недостатки</a:t>
            </a:r>
          </a:p>
          <a:p>
            <a:pPr marL="0" indent="0">
              <a:buNone/>
            </a:pP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Федеральный закон « Об образовании в Российской Федерации» –СПб.: Питер, 2014</a:t>
            </a:r>
          </a:p>
          <a:p>
            <a:pPr marL="342900" indent="-342900">
              <a:buAutoNum type="arabicPeriod"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Поливанова К.Н. Проектная деятельность школьников: пособие для учителя. 2-е издание.- Москва, Просвещение, 2011</a:t>
            </a:r>
          </a:p>
          <a:p>
            <a:pPr marL="342900" indent="-342900">
              <a:buAutoNum type="arabicPeriod"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в начальной школе/ автор-составитель </a:t>
            </a:r>
          </a:p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М.К.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Господникова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– Волгоград: Учитель, 2008</a:t>
            </a:r>
          </a:p>
          <a:p>
            <a:pPr marL="342900" indent="-342900">
              <a:buAutoNum type="arabicPeriod"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задачи в начальной школе: пособие для учителя/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А.Б.Воронцов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М. .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Заславский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В. Егоркина и др. под ред. А. Б. Воронцова -3-е изд., Москва, Просвещение, 2011</a:t>
            </a:r>
          </a:p>
          <a:p>
            <a:pPr marL="342900" indent="-342900">
              <a:buAutoNum type="arabicPeriod"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Успех. Совместная деятельность взрослых и детей: основные формы: пособие для педагогов/ О .В. Акулова, А. Г. Гогоберидзе, Т. И.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Гризик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Научный руководитель А.Г.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рук. авт. </a:t>
            </a: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оллектива  Н. В. Федина. –Москва, Просвещение, 2012</a:t>
            </a:r>
          </a:p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Г.Б. Голуб,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Е.А.Перелыгина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О.В.Чуракова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 проектов –технология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ориентированного образования.  Методическое пособие для педагогов. Изд. 2Учебная литература»,2006 </a:t>
            </a:r>
          </a:p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М.Б. Романовская  Метод проектов в образовательном процессе: методическое пособие. Центр «Педагогический поиск», 2006</a:t>
            </a:r>
          </a:p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ключевых компетентностей  учащихся через проектную деятельность: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методическое пособие под ред. С.С.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Татарченковой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изд. «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СПб, 2008</a:t>
            </a:r>
          </a:p>
          <a:p>
            <a:pPr marL="342900" indent="-342900">
              <a:buAutoNum type="arabicPeriod"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общеобразовательный стандарт среднего (полного) общего образования/ Министерство образования и науки РФ. – М.,  Просвещение, 2013</a:t>
            </a:r>
          </a:p>
          <a:p>
            <a:pPr marL="342900" indent="-342900">
              <a:buAutoNum type="arabicPeriod"/>
            </a:pPr>
            <a:r>
              <a:rPr 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8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4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1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352928" cy="6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56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– и я забуду.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Покажи – и я запомню.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Дай попробовать – и я пойму.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пословица</a:t>
            </a:r>
          </a:p>
          <a:p>
            <a:pPr marL="0" indent="0">
              <a:buNone/>
            </a:pPr>
            <a:endParaRPr 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достоинства проектного метода:</a:t>
            </a:r>
          </a:p>
          <a:p>
            <a:pPr>
              <a:buFontTx/>
              <a:buChar char="-"/>
            </a:pPr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высокая степень самостоятельности, инициативности учащихся и их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познавательской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мотивированности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социальных навыков в процессе групповых взаимодействий,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детьми опыта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познавательской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интеграция знаний, умений и навыков</a:t>
            </a:r>
          </a:p>
          <a:p>
            <a:pPr>
              <a:buFontTx/>
              <a:buChar char="-"/>
            </a:pPr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277" y="1124744"/>
            <a:ext cx="6135723" cy="240669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в имени тебе моём?»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(истории наших фамилий)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6237" y="2909141"/>
            <a:ext cx="5257800" cy="1244600"/>
          </a:xfrm>
        </p:spPr>
        <p:txBody>
          <a:bodyPr rtlCol="0">
            <a:normAutofit fontScale="5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конкурс «Родное слово»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Школьный проект «Мы сохраним тебя, русская речь, великое русское слово!» ( проект – исследование)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21498" y="620688"/>
            <a:ext cx="47537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№12 г. Вышний Волочек</a:t>
            </a:r>
            <a:endParaRPr lang="ru-RU" sz="16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6237" y="4005066"/>
            <a:ext cx="5564067" cy="322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научных знаний: русский язык и </a:t>
            </a:r>
            <a:r>
              <a:rPr lang="ru-RU" sz="2000" dirty="0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</a:p>
          <a:p>
            <a:pPr defTabSz="1218987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Авторы  </a:t>
            </a:r>
            <a:r>
              <a:rPr lang="ru-RU" dirty="0" err="1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Куличева</a:t>
            </a:r>
            <a:r>
              <a:rPr lang="ru-RU" dirty="0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Е., </a:t>
            </a:r>
            <a:r>
              <a:rPr lang="ru-RU" dirty="0" err="1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Лядовский</a:t>
            </a:r>
            <a:r>
              <a:rPr lang="ru-RU" dirty="0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М., Михайленко С, Михайлова Е., </a:t>
            </a:r>
            <a:r>
              <a:rPr lang="ru-RU" dirty="0" err="1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Гриченко</a:t>
            </a:r>
            <a:r>
              <a:rPr lang="ru-RU" dirty="0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( 5 а класс)</a:t>
            </a:r>
            <a:endParaRPr lang="ru-RU" sz="1400" b="1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8987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8987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 проекта  </a:t>
            </a:r>
            <a:r>
              <a:rPr lang="ru-RU" dirty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Журавлёва Надежда Васильевна,</a:t>
            </a:r>
            <a:endParaRPr lang="ru-RU" sz="14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8987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русского языка и </a:t>
            </a:r>
            <a:r>
              <a:rPr lang="ru-RU" dirty="0" smtClean="0">
                <a:solidFill>
                  <a:srgbClr val="374C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  <a:endParaRPr lang="ru-RU" sz="1400" dirty="0">
              <a:solidFill>
                <a:srgbClr val="374C8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736"/>
            <a:ext cx="7143752" cy="14192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Муниципальный конкурс «Родное слово»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Русские культурные коды (открытое сознание)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6400800" cy="24522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Школьный проект «Мы сохраним тебя, русская речь, великое русское слово»</a:t>
            </a:r>
          </a:p>
          <a:p>
            <a:r>
              <a:rPr lang="ru-RU" dirty="0" smtClean="0"/>
              <a:t>Область научных знаний: русский язык и литература.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Авторы: Медведева Мария, Садикова Анастасия, </a:t>
            </a:r>
            <a:r>
              <a:rPr lang="ru-RU" dirty="0" err="1" smtClean="0"/>
              <a:t>Колосовская</a:t>
            </a:r>
            <a:r>
              <a:rPr lang="ru-RU" dirty="0" smtClean="0"/>
              <a:t> Полина.</a:t>
            </a:r>
          </a:p>
          <a:p>
            <a:r>
              <a:rPr lang="ru-RU" dirty="0" smtClean="0"/>
              <a:t>Научный руководитель: Журавлева Надежда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09666274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7030A0"/>
                </a:solidFill>
              </a:rPr>
              <a:t>МБОУ СОШ №12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589240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solidFill>
                  <a:schemeClr val="tx1"/>
                </a:solidFill>
              </a:rPr>
              <a:t>                   Муниципальный конкурс «Родное слово»</a:t>
            </a:r>
          </a:p>
          <a:p>
            <a:pPr algn="just"/>
            <a:r>
              <a:rPr lang="ru-RU" sz="4000" b="1" i="1" dirty="0" smtClean="0">
                <a:solidFill>
                  <a:schemeClr val="tx1"/>
                </a:solidFill>
              </a:rPr>
              <a:t>        </a:t>
            </a:r>
            <a:r>
              <a:rPr lang="ru-RU" sz="4000" b="1" i="1" dirty="0" smtClean="0">
                <a:solidFill>
                  <a:srgbClr val="7030A0"/>
                </a:solidFill>
              </a:rPr>
              <a:t>«Путешествие в слово»</a:t>
            </a:r>
          </a:p>
          <a:p>
            <a:pPr algn="just"/>
            <a:r>
              <a:rPr lang="ru-RU" sz="4000" b="1" i="1" dirty="0" smtClean="0">
                <a:solidFill>
                  <a:srgbClr val="7030A0"/>
                </a:solidFill>
              </a:rPr>
              <a:t>           (Кто вы , Эпонимы?)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</a:rPr>
              <a:t>                  Школьный проект «Мы сохраним тебя, русская речь, великое русское слово!»</a:t>
            </a:r>
          </a:p>
          <a:p>
            <a:pPr algn="just"/>
            <a:endParaRPr lang="ru-RU" sz="1500" dirty="0" smtClean="0">
              <a:solidFill>
                <a:schemeClr val="tx1"/>
              </a:solidFill>
            </a:endParaRPr>
          </a:p>
          <a:p>
            <a:pPr algn="just"/>
            <a:endParaRPr lang="ru-RU" sz="1500" dirty="0" smtClean="0">
              <a:solidFill>
                <a:schemeClr val="tx1"/>
              </a:solidFill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</a:rPr>
              <a:t>                  Область научных знаний: русский язык и литература.</a:t>
            </a:r>
          </a:p>
          <a:p>
            <a:pPr algn="just"/>
            <a:endParaRPr lang="ru-RU" sz="15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rgbClr val="7030A0"/>
              </a:solidFill>
            </a:endParaRPr>
          </a:p>
          <a:p>
            <a:pPr algn="just"/>
            <a:endParaRPr lang="ru-RU" sz="1400" dirty="0" smtClean="0">
              <a:solidFill>
                <a:srgbClr val="7030A0"/>
              </a:solidFill>
            </a:endParaRPr>
          </a:p>
          <a:p>
            <a:pPr algn="just"/>
            <a:r>
              <a:rPr lang="ru-RU" sz="1400" dirty="0" smtClean="0">
                <a:solidFill>
                  <a:srgbClr val="7030A0"/>
                </a:solidFill>
              </a:rPr>
              <a:t>    Авторы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А</a:t>
            </a:r>
            <a:r>
              <a:rPr lang="ru-RU" sz="1400" dirty="0" smtClean="0">
                <a:solidFill>
                  <a:schemeClr val="tx1"/>
                </a:solidFill>
              </a:rPr>
              <a:t>ндреева Виктория, Миронова Анна, Колесов Денис, </a:t>
            </a:r>
            <a:r>
              <a:rPr lang="ru-RU" sz="1400" dirty="0" err="1" smtClean="0">
                <a:solidFill>
                  <a:schemeClr val="tx1"/>
                </a:solidFill>
              </a:rPr>
              <a:t>Быстров</a:t>
            </a:r>
            <a:r>
              <a:rPr lang="ru-RU" sz="1400" dirty="0" smtClean="0">
                <a:solidFill>
                  <a:schemeClr val="tx1"/>
                </a:solidFill>
              </a:rPr>
              <a:t> Дмитрий, Лисицына Валерия</a:t>
            </a:r>
          </a:p>
          <a:p>
            <a:pPr algn="just"/>
            <a:r>
              <a:rPr lang="ru-RU" sz="1400" dirty="0" smtClean="0">
                <a:solidFill>
                  <a:srgbClr val="7030A0"/>
                </a:solidFill>
              </a:rPr>
              <a:t>Руководитель проекта </a:t>
            </a:r>
            <a:r>
              <a:rPr lang="ru-RU" sz="1400" dirty="0" smtClean="0">
                <a:solidFill>
                  <a:schemeClr val="tx1"/>
                </a:solidFill>
              </a:rPr>
              <a:t>Журавлева Надежда Васильевна, учитель русского языка и литературы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83362"/>
            <a:ext cx="6400800" cy="2937926"/>
          </a:xfrm>
        </p:spPr>
        <p:txBody>
          <a:bodyPr>
            <a:normAutofit lnSpcReduction="10000"/>
          </a:bodyPr>
          <a:lstStyle/>
          <a:p>
            <a:r>
              <a:rPr lang="ru-RU" sz="1050" dirty="0" smtClean="0"/>
              <a:t>Муниципальный конкурс «Родное слово»</a:t>
            </a:r>
          </a:p>
          <a:p>
            <a:endParaRPr lang="ru-RU" sz="1050" dirty="0" smtClean="0"/>
          </a:p>
          <a:p>
            <a:endParaRPr lang="ru-RU" sz="1050" dirty="0"/>
          </a:p>
          <a:p>
            <a:r>
              <a:rPr lang="ru-RU" sz="1050" dirty="0" smtClean="0"/>
              <a:t>Школьный </a:t>
            </a:r>
            <a:r>
              <a:rPr lang="ru-RU" sz="1050" dirty="0"/>
              <a:t>проект «Мы сохраним тебя, русская речь, великое русское слово</a:t>
            </a:r>
            <a:r>
              <a:rPr lang="ru-RU" sz="1050" dirty="0" smtClean="0"/>
              <a:t>!»</a:t>
            </a:r>
          </a:p>
          <a:p>
            <a:endParaRPr lang="ru-RU" sz="1050" dirty="0" smtClean="0"/>
          </a:p>
          <a:p>
            <a:endParaRPr lang="ru-RU" sz="1050" dirty="0"/>
          </a:p>
          <a:p>
            <a:r>
              <a:rPr lang="ru-RU" sz="1050" dirty="0" smtClean="0"/>
              <a:t>Область </a:t>
            </a:r>
            <a:r>
              <a:rPr lang="ru-RU" sz="1050" dirty="0"/>
              <a:t>научных знаний: русский язык и литература</a:t>
            </a:r>
            <a:endParaRPr lang="ru-RU" sz="1050" dirty="0" smtClean="0"/>
          </a:p>
          <a:p>
            <a:endParaRPr lang="ru-RU" sz="1000" dirty="0" smtClean="0"/>
          </a:p>
          <a:p>
            <a:r>
              <a:rPr lang="ru-RU" sz="1000" dirty="0" smtClean="0"/>
              <a:t>Авторы        </a:t>
            </a:r>
            <a:r>
              <a:rPr lang="ru-RU" sz="1000" dirty="0"/>
              <a:t>Ефимова Валерия (9 класс),</a:t>
            </a:r>
          </a:p>
          <a:p>
            <a:r>
              <a:rPr lang="ru-RU" sz="1000" dirty="0"/>
              <a:t>                     Владимирова Анна (9 класс)</a:t>
            </a:r>
          </a:p>
          <a:p>
            <a:endParaRPr lang="ru-RU" sz="1000" dirty="0"/>
          </a:p>
          <a:p>
            <a:r>
              <a:rPr lang="ru-RU" sz="1000" dirty="0"/>
              <a:t>Руководитель  проекта  Журавлёва Надежда Васильевна, </a:t>
            </a:r>
          </a:p>
          <a:p>
            <a:r>
              <a:rPr lang="ru-RU" sz="1000" dirty="0"/>
              <a:t>                                          учитель русского языка и литературы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91074"/>
            <a:ext cx="7772400" cy="1752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Забытые строки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(вышневолоцкие писатели и поэты двадцатого века)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937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1825" y="2844922"/>
            <a:ext cx="7969509" cy="1724092"/>
          </a:xfrm>
        </p:spPr>
        <p:txBody>
          <a:bodyPr>
            <a:noAutofit/>
          </a:bodyPr>
          <a:lstStyle/>
          <a:p>
            <a:pPr>
              <a:spcBef>
                <a:spcPts val="1"/>
              </a:spcBef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Две Родины одного народа</a:t>
            </a:r>
            <a:br>
              <a:rPr lang="ru-RU" sz="4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(взаимодействие русского и карельского языков на   территории Тверской области –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фольклор)</a:t>
            </a:r>
            <a:endParaRPr lang="ru-RU" sz="4400" b="1" i="0" dirty="0">
              <a:solidFill>
                <a:schemeClr val="accent3">
                  <a:lumMod val="50000"/>
                </a:schemeClr>
              </a:solidFill>
              <a:latin typeface="Book Antiqua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11451" y="5159832"/>
            <a:ext cx="3734579" cy="1698171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>
                <a:solidFill>
                  <a:schemeClr val="accent3">
                    <a:lumMod val="50000"/>
                  </a:schemeClr>
                </a:solidFill>
              </a:rPr>
              <a:t>Авторы:      </a:t>
            </a:r>
            <a:r>
              <a:rPr lang="ru-RU" sz="3800" dirty="0" err="1">
                <a:solidFill>
                  <a:schemeClr val="accent3">
                    <a:lumMod val="50000"/>
                  </a:schemeClr>
                </a:solidFill>
              </a:rPr>
              <a:t>Колосовская</a:t>
            </a:r>
            <a:r>
              <a:rPr lang="ru-RU" sz="3800" dirty="0">
                <a:solidFill>
                  <a:schemeClr val="accent3">
                    <a:lumMod val="50000"/>
                  </a:schemeClr>
                </a:solidFill>
              </a:rPr>
              <a:t> Полина, 8 класс  </a:t>
            </a:r>
          </a:p>
          <a:p>
            <a:r>
              <a:rPr lang="ru-RU" sz="3800" dirty="0">
                <a:solidFill>
                  <a:schemeClr val="accent3">
                    <a:lumMod val="50000"/>
                  </a:schemeClr>
                </a:solidFill>
              </a:rPr>
              <a:t>                    Медведева Мария, 8 класс</a:t>
            </a:r>
          </a:p>
          <a:p>
            <a:r>
              <a:rPr lang="ru-RU" sz="3800" dirty="0">
                <a:solidFill>
                  <a:schemeClr val="accent3">
                    <a:lumMod val="50000"/>
                  </a:schemeClr>
                </a:solidFill>
              </a:rPr>
              <a:t>                    </a:t>
            </a:r>
            <a:r>
              <a:rPr lang="ru-RU" sz="3800" dirty="0" err="1">
                <a:solidFill>
                  <a:schemeClr val="accent3">
                    <a:lumMod val="50000"/>
                  </a:schemeClr>
                </a:solidFill>
              </a:rPr>
              <a:t>Садикова</a:t>
            </a:r>
            <a:r>
              <a:rPr lang="ru-RU" sz="3800" dirty="0">
                <a:solidFill>
                  <a:schemeClr val="accent3">
                    <a:lumMod val="50000"/>
                  </a:schemeClr>
                </a:solidFill>
              </a:rPr>
              <a:t> Анастасия, 8 класс</a:t>
            </a:r>
          </a:p>
          <a:p>
            <a:r>
              <a:rPr lang="ru-RU" sz="3800" dirty="0">
                <a:solidFill>
                  <a:schemeClr val="accent3">
                    <a:lumMod val="50000"/>
                  </a:schemeClr>
                </a:solidFill>
              </a:rPr>
              <a:t>                    </a:t>
            </a:r>
          </a:p>
          <a:p>
            <a:r>
              <a:rPr lang="ru-RU" sz="3800" dirty="0">
                <a:solidFill>
                  <a:schemeClr val="accent3">
                    <a:lumMod val="50000"/>
                  </a:schemeClr>
                </a:solidFill>
              </a:rPr>
              <a:t>Руководитель  проекта  Журавлёва Надежда Васильевна, </a:t>
            </a:r>
          </a:p>
          <a:p>
            <a:r>
              <a:rPr lang="ru-RU" sz="3800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учитель русского языка и литературы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0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" y="12936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7A76F">
                    <a:lumMod val="50000"/>
                  </a:srgbClr>
                </a:solidFill>
              </a:rPr>
              <a:t> МБОУ СОШ №12</a:t>
            </a:r>
          </a:p>
          <a:p>
            <a:pPr algn="ctr"/>
            <a:r>
              <a:rPr lang="ru-RU" dirty="0" smtClean="0">
                <a:solidFill>
                  <a:srgbClr val="37A76F">
                    <a:lumMod val="50000"/>
                  </a:srgbClr>
                </a:solidFill>
              </a:rPr>
              <a:t> города </a:t>
            </a:r>
            <a:r>
              <a:rPr lang="ru-RU" dirty="0">
                <a:solidFill>
                  <a:srgbClr val="37A76F">
                    <a:lumMod val="50000"/>
                  </a:srgbClr>
                </a:solidFill>
              </a:rPr>
              <a:t>Вышний </a:t>
            </a:r>
            <a:r>
              <a:rPr lang="ru-RU" dirty="0" smtClean="0">
                <a:solidFill>
                  <a:srgbClr val="37A76F">
                    <a:lumMod val="50000"/>
                  </a:srgbClr>
                </a:solidFill>
              </a:rPr>
              <a:t>Волочек</a:t>
            </a:r>
            <a:endParaRPr lang="ru-RU" dirty="0">
              <a:solidFill>
                <a:srgbClr val="37A76F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570" y="5270251"/>
            <a:ext cx="5109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A76F">
                    <a:lumMod val="50000"/>
                  </a:srgbClr>
                </a:solidFill>
              </a:rPr>
              <a:t>Муниципальный конкурс «Родное слово»</a:t>
            </a:r>
          </a:p>
          <a:p>
            <a:r>
              <a:rPr lang="ru-RU" dirty="0">
                <a:solidFill>
                  <a:srgbClr val="37A76F">
                    <a:lumMod val="50000"/>
                  </a:srgbClr>
                </a:solidFill>
              </a:rPr>
              <a:t>Школьный проект «Мы сохраним тебя, русская речь, великое русское слово!»</a:t>
            </a:r>
          </a:p>
          <a:p>
            <a:endParaRPr lang="ru-RU" dirty="0">
              <a:solidFill>
                <a:srgbClr val="37A76F">
                  <a:lumMod val="50000"/>
                </a:srgbClr>
              </a:solidFill>
            </a:endParaRPr>
          </a:p>
          <a:p>
            <a:r>
              <a:rPr lang="ru-RU" dirty="0">
                <a:solidFill>
                  <a:srgbClr val="37A76F">
                    <a:lumMod val="50000"/>
                  </a:srgbClr>
                </a:solidFill>
              </a:rPr>
              <a:t>Область научных знаний: русский язык и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23190613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3"/>
            <a:ext cx="8312570" cy="183250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Влияние поэтов Серебряного века на современных рок-исполнителей</a:t>
            </a:r>
            <a:endParaRPr lang="en-US" dirty="0"/>
          </a:p>
        </p:txBody>
      </p:sp>
      <p:pic>
        <p:nvPicPr>
          <p:cNvPr id="4" name="Рисунок 3" descr="l5RkQKFl2W0.jpg"/>
          <p:cNvPicPr>
            <a:picLocks noChangeAspect="1"/>
          </p:cNvPicPr>
          <p:nvPr/>
        </p:nvPicPr>
        <p:blipFill>
          <a:blip r:embed="rId2"/>
          <a:srcRect t="-237" b="5495"/>
          <a:stretch>
            <a:fillRect/>
          </a:stretch>
        </p:blipFill>
        <p:spPr>
          <a:xfrm>
            <a:off x="2411760" y="3645024"/>
            <a:ext cx="1202299" cy="2160240"/>
          </a:xfrm>
          <a:prstGeom prst="rect">
            <a:avLst/>
          </a:prstGeom>
        </p:spPr>
      </p:pic>
      <p:pic>
        <p:nvPicPr>
          <p:cNvPr id="8" name="Рисунок 7" descr="1429697629.jpg"/>
          <p:cNvPicPr>
            <a:picLocks noChangeAspect="1"/>
          </p:cNvPicPr>
          <p:nvPr/>
        </p:nvPicPr>
        <p:blipFill>
          <a:blip r:embed="rId3"/>
          <a:srcRect b="5123"/>
          <a:stretch>
            <a:fillRect/>
          </a:stretch>
        </p:blipFill>
        <p:spPr>
          <a:xfrm>
            <a:off x="4211960" y="3645024"/>
            <a:ext cx="1405068" cy="2160240"/>
          </a:xfrm>
          <a:prstGeom prst="rect">
            <a:avLst/>
          </a:prstGeom>
        </p:spPr>
      </p:pic>
      <p:pic>
        <p:nvPicPr>
          <p:cNvPr id="10" name="Рисунок 9" descr="3193577t100h81b0.jpg"/>
          <p:cNvPicPr>
            <a:picLocks noChangeAspect="1"/>
          </p:cNvPicPr>
          <p:nvPr/>
        </p:nvPicPr>
        <p:blipFill>
          <a:blip r:embed="rId4"/>
          <a:srcRect b="6594"/>
          <a:stretch>
            <a:fillRect/>
          </a:stretch>
        </p:blipFill>
        <p:spPr>
          <a:xfrm>
            <a:off x="7372560" y="3645024"/>
            <a:ext cx="1303896" cy="2160240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5"/>
          <a:srcRect b="1624"/>
          <a:stretch>
            <a:fillRect/>
          </a:stretch>
        </p:blipFill>
        <p:spPr>
          <a:xfrm>
            <a:off x="5724692" y="3645024"/>
            <a:ext cx="1575419" cy="2160240"/>
          </a:xfrm>
          <a:prstGeom prst="rect">
            <a:avLst/>
          </a:prstGeom>
        </p:spPr>
      </p:pic>
      <p:pic>
        <p:nvPicPr>
          <p:cNvPr id="12" name="Рисунок 11" descr="40256_big.jpg"/>
          <p:cNvPicPr>
            <a:picLocks noChangeAspect="1"/>
          </p:cNvPicPr>
          <p:nvPr/>
        </p:nvPicPr>
        <p:blipFill>
          <a:blip r:embed="rId6"/>
          <a:srcRect t="4309" b="12658"/>
          <a:stretch>
            <a:fillRect/>
          </a:stretch>
        </p:blipFill>
        <p:spPr>
          <a:xfrm>
            <a:off x="672736" y="3645024"/>
            <a:ext cx="1297579" cy="21602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3501009"/>
            <a:ext cx="8280920" cy="2736304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66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проектов по доминирующей в   проекте деятельности:</a:t>
            </a: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исследовательские,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информационные,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творческие,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ориентированные (практические),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игровые ( ролевые)</a:t>
            </a:r>
          </a:p>
          <a:p>
            <a:pPr>
              <a:buFontTx/>
              <a:buChar char="-"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это шесть «П»: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необходимо наличие социально значимой задачи (проблемы) – исследовательской, информационной, практической)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( проектирование)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выполнение проекта начинается с планирования действий по разрешению проблемы, т.е. с проектирования самого проекта, в частности, с определения вида продукта, формы презентации, сроков реализации, ответственных)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оиск информации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каждыц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требует исследовательской работы учащихся: поиска информации, которая затем будет обработана, осмыслена и представлена участниками проектной группы)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родукт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результатом работы над проектом является продукт)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резентация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проекта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ортфолио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папка, в которой собраны все рабочие материалы проекта, в том числе черновики, записи результатов поисков, отчеты…)</a:t>
            </a: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29614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 метода проектов:</a:t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●креативность</a:t>
            </a:r>
          </a:p>
          <a:p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●умение ориентироваться в информационном пространстве</a:t>
            </a:r>
          </a:p>
          <a:p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●умение самостоятельно конструировать свои знания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7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учащихся: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 парная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  групповая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условия применения метода: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существование некой значимой проблемы, требующей решения путём исследовательского ( творческого) поиска и применения интегрированного знания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 значимость предполагаемых результатов (практическая, теоретическая, познавательная)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исследовательских (творческих) методов при проектировании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 структурирование этапов выполнения проекта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∙самостоятельная деятельность учащихся в ситуации выбора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как средство развития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Типологические признаки проекта</a:t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60851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метод, доминирующий в проекте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исследовательский, творческий, информационный, практико-ориентированный, игровой)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координации проекта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непосредственный, жесткий или гибкий, скрытый, имитирующий участника проекта)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–содержательная область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моно-проект в рамках одной области знаний или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межпредметный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проект)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характер контактов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среди участников одной школы, класса, города, региона…)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участников проекта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продолжительность проекта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–петля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алгоритм проектной деятельности</a:t>
            </a:r>
            <a:endParaRPr lang="ru-RU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5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 Design Yellow 16x9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_Design_Yellow_TP102900996" id="{5A6D7BCA-C9CF-452E-858B-1538BAA282ED}" vid="{365F969C-3B7F-41AB-85B2-7C40E7D6CF2F}"/>
    </a:ext>
  </a:extLst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541</TotalTime>
  <Words>1351</Words>
  <Application>Microsoft Office PowerPoint</Application>
  <PresentationFormat>Экран (4:3)</PresentationFormat>
  <Paragraphs>205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Аспект</vt:lpstr>
      <vt:lpstr>Banded Design Yellow 16x9</vt:lpstr>
      <vt:lpstr>Официальная</vt:lpstr>
      <vt:lpstr>Кнопка</vt:lpstr>
      <vt:lpstr>Начальная</vt:lpstr>
      <vt:lpstr>Книги в формате 16 x 9</vt:lpstr>
      <vt:lpstr>Метод проектов: сущность и условия применения в основной и средней школе </vt:lpstr>
      <vt:lpstr>Презентация PowerPoint</vt:lpstr>
      <vt:lpstr>Презентация PowerPoint</vt:lpstr>
      <vt:lpstr>Презентация PowerPoint</vt:lpstr>
      <vt:lpstr>Основа  метода проектов: </vt:lpstr>
      <vt:lpstr>Презентация PowerPoint</vt:lpstr>
      <vt:lpstr>Проектная деятельность как средство развития</vt:lpstr>
      <vt:lpstr>           Типологические признаки проекта </vt:lpstr>
      <vt:lpstr>                              Дизайн –петля –                алгоритм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«Что в имени тебе моём?» (истории наших фамилий) </vt:lpstr>
      <vt:lpstr>Муниципальный конкурс «Родное слово» Русские культурные коды (открытое сознание)</vt:lpstr>
      <vt:lpstr>МБОУ СОШ №12</vt:lpstr>
      <vt:lpstr>Забытые строки (вышневолоцкие писатели и поэты двадцатого века)</vt:lpstr>
      <vt:lpstr>Две Родины одного народа (взаимодействие русского и карельского языков на   территории Тверской области –фольклор)</vt:lpstr>
      <vt:lpstr>Влияние поэтов Серебряного века на современных рок-исполнителей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40</cp:revision>
  <dcterms:created xsi:type="dcterms:W3CDTF">2017-02-17T02:08:17Z</dcterms:created>
  <dcterms:modified xsi:type="dcterms:W3CDTF">2017-03-05T20:26:15Z</dcterms:modified>
</cp:coreProperties>
</file>