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93" r:id="rId4"/>
    <p:sldId id="267" r:id="rId5"/>
    <p:sldId id="300" r:id="rId6"/>
    <p:sldId id="292" r:id="rId7"/>
    <p:sldId id="298" r:id="rId8"/>
    <p:sldId id="268" r:id="rId9"/>
    <p:sldId id="294" r:id="rId10"/>
    <p:sldId id="297" r:id="rId11"/>
    <p:sldId id="296" r:id="rId12"/>
    <p:sldId id="295" r:id="rId13"/>
    <p:sldId id="299" r:id="rId14"/>
    <p:sldId id="266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FF00"/>
    <a:srgbClr val="0066FF"/>
    <a:srgbClr val="D83C52"/>
    <a:srgbClr val="993300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194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8D0DC-01AF-43F6-BBF6-9FDE20C039E7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FD3E2-AE16-4EA0-BCB5-2FB339E86C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FD3E2-AE16-4EA0-BCB5-2FB339E86C8B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5BACBE-9DC7-4F7D-AF44-1EEECA7F6F94}" type="datetimeFigureOut">
              <a:rPr lang="ru-RU" smtClean="0"/>
              <a:pPr/>
              <a:t>24.03.2017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C43205-9C97-48F8-B6A9-970C8DAEFC8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000240"/>
            <a:ext cx="8858280" cy="182880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/>
              <a:t>Использование элементов методики А. Г. Ривина на уроках литературы</a:t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4643446"/>
            <a:ext cx="676640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Разработка учителя русского языка</a:t>
            </a:r>
          </a:p>
          <a:p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и литературы МОУ СОШ №22, г.Твери</a:t>
            </a:r>
          </a:p>
          <a:p>
            <a:r>
              <a:rPr lang="ru-RU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Русецкой</a:t>
            </a:r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</a:rPr>
              <a:t> Наталии Викторовны</a:t>
            </a:r>
            <a:endParaRPr lang="ru-RU" sz="320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Работа в малой группе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12) После проработки всего текста для закрепления и систематизации полученных знаний ученик рассказывает весь текст в малой группе и прослушивает других;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12) Один учащийся от группы рассказывает текст перед всем классом (если того требует задание) или формулирует вывод.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РАБОТА С ХУДОЖЕСТВЕННЫМ ТЕКСТОМ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«Великий храм природы»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 в повести М. М. Пришвина «Кладовая солнца»</a:t>
            </a:r>
          </a:p>
          <a:p>
            <a:pPr lvl="0" algn="ctr">
              <a:buNone/>
            </a:pPr>
            <a:r>
              <a:rPr lang="ru-RU" dirty="0" smtClean="0"/>
              <a:t>ЭПИЗОДЫ</a:t>
            </a:r>
          </a:p>
          <a:p>
            <a:pPr lvl="0"/>
            <a:r>
              <a:rPr lang="ru-RU" dirty="0" smtClean="0"/>
              <a:t>Сосна и ель</a:t>
            </a:r>
          </a:p>
          <a:p>
            <a:pPr lvl="0"/>
            <a:r>
              <a:rPr lang="ru-RU" dirty="0" smtClean="0"/>
              <a:t>Восход</a:t>
            </a:r>
          </a:p>
          <a:p>
            <a:pPr lvl="0"/>
            <a:r>
              <a:rPr lang="ru-RU" dirty="0" smtClean="0"/>
              <a:t>Тетерев Косач</a:t>
            </a:r>
          </a:p>
          <a:p>
            <a:pPr lvl="0"/>
            <a:r>
              <a:rPr lang="ru-RU" dirty="0" smtClean="0"/>
              <a:t>«Горячее и чистое» солнце.</a:t>
            </a:r>
          </a:p>
          <a:p>
            <a:pPr>
              <a:buNone/>
            </a:pPr>
            <a:r>
              <a:rPr lang="ru-RU" dirty="0" smtClean="0"/>
              <a:t>    Появление облака.</a:t>
            </a:r>
          </a:p>
          <a:p>
            <a:pPr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4" name="Picture 2" descr="F:\Картинки, шаблоны, анимации\космические\Солнышки\солнышко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214686"/>
            <a:ext cx="292893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14348" y="2643182"/>
            <a:ext cx="2143140" cy="200026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86182" y="2500306"/>
            <a:ext cx="2214578" cy="2071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786578" y="2500306"/>
            <a:ext cx="2071702" cy="207170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1071538" y="3071810"/>
            <a:ext cx="500066" cy="414334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2000232" y="3071810"/>
            <a:ext cx="500066" cy="414334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1142976" y="3857628"/>
            <a:ext cx="500066" cy="414334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2000232" y="3786190"/>
            <a:ext cx="500066" cy="414334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571604" y="335756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643042" y="407194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5-конечная звезда 18"/>
          <p:cNvSpPr/>
          <p:nvPr/>
        </p:nvSpPr>
        <p:spPr>
          <a:xfrm>
            <a:off x="4071934" y="2786058"/>
            <a:ext cx="500066" cy="428628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4071934" y="3786190"/>
            <a:ext cx="500066" cy="414334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5072066" y="2857496"/>
            <a:ext cx="500066" cy="414334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143504" y="3786190"/>
            <a:ext cx="500066" cy="414334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4108447" y="3535363"/>
            <a:ext cx="35639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5108579" y="3535363"/>
            <a:ext cx="35639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5-конечная звезда 34"/>
          <p:cNvSpPr/>
          <p:nvPr/>
        </p:nvSpPr>
        <p:spPr>
          <a:xfrm>
            <a:off x="7072330" y="2857496"/>
            <a:ext cx="500066" cy="428628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>
            <a:off x="7072330" y="3714752"/>
            <a:ext cx="500066" cy="428628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8072462" y="2857496"/>
            <a:ext cx="500066" cy="428628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8072462" y="3714752"/>
            <a:ext cx="500066" cy="428628"/>
          </a:xfrm>
          <a:prstGeom prst="star5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/>
          <p:cNvCxnSpPr/>
          <p:nvPr/>
        </p:nvCxnSpPr>
        <p:spPr>
          <a:xfrm rot="16200000" flipH="1">
            <a:off x="7608115" y="3393281"/>
            <a:ext cx="428628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V="1">
            <a:off x="7679156" y="3250802"/>
            <a:ext cx="429422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7500959" y="3286124"/>
            <a:ext cx="714381" cy="5008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rot="10800000" flipV="1">
            <a:off x="7358082" y="3214686"/>
            <a:ext cx="714382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/>
              <a:t>Таблица  оценивания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ctr"/>
                      <a:r>
                        <a:rPr lang="ru-RU" sz="32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ru-RU" sz="32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Иванов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Петров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:\ШАБЛОНЫ\Учителя и ученики, школа\professor_0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4143380"/>
            <a:ext cx="1776417" cy="2214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/>
          <a:lstStyle/>
          <a:p>
            <a:pPr algn="ctr"/>
            <a:r>
              <a:rPr lang="ru-RU" dirty="0" smtClean="0"/>
              <a:t>Ян </a:t>
            </a:r>
            <a:r>
              <a:rPr lang="ru-RU" dirty="0" err="1" smtClean="0"/>
              <a:t>Амос</a:t>
            </a:r>
            <a:r>
              <a:rPr lang="ru-RU" dirty="0" smtClean="0"/>
              <a:t> Каменский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1643050"/>
            <a:ext cx="4543428" cy="438912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smtClean="0">
                <a:solidFill>
                  <a:schemeClr val="tx2"/>
                </a:solidFill>
              </a:rPr>
              <a:t>«</a:t>
            </a:r>
            <a:r>
              <a:rPr lang="ru-RU" sz="3200" dirty="0" smtClean="0">
                <a:solidFill>
                  <a:schemeClr val="tx2"/>
                </a:solidFill>
              </a:rPr>
              <a:t>Дети охотно всегда чем-</a:t>
            </a:r>
          </a:p>
          <a:p>
            <a:pPr algn="just"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>  </a:t>
            </a:r>
            <a:r>
              <a:rPr lang="ru-RU" sz="3200" dirty="0" err="1" smtClean="0">
                <a:solidFill>
                  <a:schemeClr val="tx2"/>
                </a:solidFill>
              </a:rPr>
              <a:t>нибудь</a:t>
            </a:r>
            <a:r>
              <a:rPr lang="ru-RU" sz="3200" dirty="0" smtClean="0">
                <a:solidFill>
                  <a:schemeClr val="tx2"/>
                </a:solidFill>
              </a:rPr>
              <a:t> занимаются. Это весьма полезно, а потому не только не следует этому мешать, но нужно принимать меры к тому, чтобы всегда у них было что делать».</a:t>
            </a:r>
          </a:p>
          <a:p>
            <a:pPr algn="r">
              <a:buNone/>
            </a:pPr>
            <a:endParaRPr lang="ru-RU" dirty="0"/>
          </a:p>
        </p:txBody>
      </p:sp>
      <p:pic>
        <p:nvPicPr>
          <p:cNvPr id="1026" name="Picture 2" descr="C:\Users\Сергей\Desktop\ПРОЕКТЫ\для презентухи\ян амос каменский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500174"/>
            <a:ext cx="3857652" cy="464347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бдагодарю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214422"/>
            <a:ext cx="51435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714612" y="4929198"/>
            <a:ext cx="3757953" cy="830997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</a:t>
            </a:r>
            <a:r>
              <a:rPr lang="ru-RU" sz="4800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а внимание </a:t>
            </a:r>
            <a:endParaRPr lang="ru-RU" sz="4800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5">
                  <a:lumMod val="5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785794"/>
            <a:ext cx="8429684" cy="535785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dirty="0" smtClean="0">
                <a:solidFill>
                  <a:schemeClr val="tx2"/>
                </a:solidFill>
              </a:rPr>
              <a:t> </a:t>
            </a:r>
            <a:r>
              <a:rPr lang="ru-RU" sz="3600" dirty="0" smtClean="0">
                <a:solidFill>
                  <a:schemeClr val="tx2"/>
                </a:solidFill>
              </a:rPr>
              <a:t>«Последовательное и интенсивное применение организованного интеллектуального диалогического общения, будь то в крупном городе или селе, решительно содействует кристаллизации в любом коллективе максимального количества талантов и гениев».</a:t>
            </a:r>
          </a:p>
          <a:p>
            <a:pPr algn="r"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А. Г. Ривин</a:t>
            </a:r>
          </a:p>
          <a:p>
            <a:pPr algn="r"/>
            <a:endParaRPr lang="ru-RU" sz="4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РАБОТА С ЛИРИЧЕСКИМ ТЕКСТОМ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«Все начинается с любви…»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(Б.Л. Пастернак «Никого не будет в доме»)</a:t>
            </a:r>
          </a:p>
          <a:p>
            <a:endParaRPr lang="ru-RU" dirty="0"/>
          </a:p>
        </p:txBody>
      </p:sp>
      <p:pic>
        <p:nvPicPr>
          <p:cNvPr id="2050" name="Picture 2" descr="H:\ШАБЛОНЫ\Книги, карандаши\чернильниц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143248"/>
            <a:ext cx="2857490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ИССЛЕДОВАТЕЛЬСКИЙ МЕТОД</a:t>
            </a:r>
            <a:endParaRPr lang="ru-RU" b="1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Таблица исследователя по теме</a:t>
            </a:r>
            <a:r>
              <a:rPr lang="en-US" dirty="0" smtClean="0">
                <a:solidFill>
                  <a:schemeClr val="tx2"/>
                </a:solidFill>
              </a:rPr>
              <a:t>:</a:t>
            </a:r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«Все начинается с любви…» (Б.Л. Пастернак «Никого не будет в доме»)</a:t>
            </a:r>
          </a:p>
          <a:p>
            <a:pPr algn="ctr">
              <a:buNone/>
            </a:pPr>
            <a:endParaRPr lang="ru-RU" dirty="0">
              <a:solidFill>
                <a:schemeClr val="tx2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5" y="3143248"/>
          <a:ext cx="8215369" cy="1442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06863"/>
                <a:gridCol w="3070050"/>
                <a:gridCol w="273845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ЦИТАТА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ХУДОЖЕСТВЕННОЕ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  СРЕДСТВО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МОИ   ВПЕЧАТЛЕНИЯ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Сергей\Desktop\пастернак смотрит в окно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-714404"/>
            <a:ext cx="9144000" cy="864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55263" y="2071678"/>
            <a:ext cx="5688737" cy="304698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Tx/>
              <a:buChar char="-"/>
            </a:pPr>
            <a:r>
              <a:rPr lang="ru-RU" sz="3200" b="1" cap="none" spc="0" dirty="0" smtClean="0">
                <a:ln w="10541" cmpd="sng">
                  <a:solidFill>
                    <a:srgbClr val="FFFF99"/>
                  </a:solidFill>
                  <a:prstDash val="solid"/>
                </a:ln>
                <a:solidFill>
                  <a:srgbClr val="FFFF99"/>
                </a:solidFill>
                <a:effectLst/>
              </a:rPr>
              <a:t>Почему лирический герой</a:t>
            </a:r>
          </a:p>
          <a:p>
            <a:r>
              <a:rPr lang="ru-RU" sz="3200" b="1" cap="none" spc="0" dirty="0" smtClean="0">
                <a:ln w="10541" cmpd="sng">
                  <a:solidFill>
                    <a:srgbClr val="FFFF99"/>
                  </a:solidFill>
                  <a:prstDash val="solid"/>
                </a:ln>
                <a:solidFill>
                  <a:srgbClr val="FFFF99"/>
                </a:solidFill>
                <a:effectLst/>
              </a:rPr>
              <a:t> одинок</a:t>
            </a:r>
            <a:r>
              <a:rPr lang="en-US" sz="3200" b="1" cap="none" spc="0" dirty="0" smtClean="0">
                <a:ln w="10541" cmpd="sng">
                  <a:solidFill>
                    <a:srgbClr val="FFFF99"/>
                  </a:solidFill>
                  <a:prstDash val="solid"/>
                </a:ln>
                <a:solidFill>
                  <a:srgbClr val="FFFF99"/>
                </a:solidFill>
                <a:effectLst/>
              </a:rPr>
              <a:t>?</a:t>
            </a:r>
            <a:endParaRPr lang="ru-RU" sz="3200" b="1" cap="none" spc="0" dirty="0" smtClean="0">
              <a:ln w="10541" cmpd="sng">
                <a:solidFill>
                  <a:srgbClr val="FFFF99"/>
                </a:solidFill>
                <a:prstDash val="solid"/>
              </a:ln>
              <a:solidFill>
                <a:srgbClr val="FFFF99"/>
              </a:solidFill>
              <a:effectLst/>
            </a:endParaRPr>
          </a:p>
          <a:p>
            <a:endParaRPr lang="ru-RU" sz="3200" b="1" cap="none" spc="0" dirty="0" smtClean="0">
              <a:ln w="10541" cmpd="sng">
                <a:solidFill>
                  <a:srgbClr val="FFFF99"/>
                </a:solidFill>
                <a:prstDash val="solid"/>
              </a:ln>
              <a:solidFill>
                <a:srgbClr val="FFFF99"/>
              </a:solidFill>
              <a:effectLst/>
            </a:endParaRPr>
          </a:p>
          <a:p>
            <a:pPr>
              <a:buFontTx/>
              <a:buChar char="-"/>
            </a:pPr>
            <a:r>
              <a:rPr lang="ru-RU" sz="3200" b="1" dirty="0" smtClean="0">
                <a:ln w="10541" cmpd="sng">
                  <a:solidFill>
                    <a:srgbClr val="FFFF99"/>
                  </a:solidFill>
                  <a:prstDash val="solid"/>
                </a:ln>
                <a:solidFill>
                  <a:srgbClr val="FFFF99"/>
                </a:solidFill>
              </a:rPr>
              <a:t>Кто его возлюбленная </a:t>
            </a:r>
          </a:p>
          <a:p>
            <a:r>
              <a:rPr lang="ru-RU" sz="3200" b="1" dirty="0" smtClean="0">
                <a:ln w="10541" cmpd="sng">
                  <a:solidFill>
                    <a:srgbClr val="FFFF99"/>
                  </a:solidFill>
                  <a:prstDash val="solid"/>
                </a:ln>
                <a:solidFill>
                  <a:srgbClr val="FFFF99"/>
                </a:solidFill>
              </a:rPr>
              <a:t>и встретится ли он с ней</a:t>
            </a:r>
            <a:r>
              <a:rPr lang="en-US" sz="3200" b="1" dirty="0" smtClean="0">
                <a:ln w="10541" cmpd="sng">
                  <a:solidFill>
                    <a:srgbClr val="FFFF99"/>
                  </a:solidFill>
                  <a:prstDash val="solid"/>
                </a:ln>
                <a:solidFill>
                  <a:srgbClr val="FFFF99"/>
                </a:solidFill>
              </a:rPr>
              <a:t>?</a:t>
            </a:r>
            <a:endParaRPr lang="ru-RU" sz="3200" b="1" dirty="0" smtClean="0">
              <a:ln w="10541" cmpd="sng">
                <a:solidFill>
                  <a:srgbClr val="FFFF99"/>
                </a:solidFill>
                <a:prstDash val="solid"/>
              </a:ln>
              <a:solidFill>
                <a:srgbClr val="FFFF99"/>
              </a:solidFill>
            </a:endParaRPr>
          </a:p>
          <a:p>
            <a:endParaRPr lang="ru-RU" sz="3200" b="1" cap="none" spc="0" dirty="0">
              <a:ln w="10541" cmpd="sng">
                <a:solidFill>
                  <a:schemeClr val="accent3"/>
                </a:solidFill>
                <a:prstDash val="solid"/>
              </a:ln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Работа с ассоциациями по методике Ривина (как один из этапов урока)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ПЛАН  РАБОТЫ</a:t>
            </a:r>
          </a:p>
          <a:p>
            <a:pPr algn="ctr">
              <a:buNone/>
            </a:pPr>
            <a:endParaRPr lang="ru-RU" dirty="0" smtClean="0"/>
          </a:p>
          <a:p>
            <a:pPr lvl="0"/>
            <a:r>
              <a:rPr lang="ru-RU" u="sng" dirty="0" smtClean="0"/>
              <a:t>Работа с ассоциациями </a:t>
            </a:r>
            <a:r>
              <a:rPr lang="ru-RU" dirty="0" smtClean="0"/>
              <a:t>(в парах)</a:t>
            </a:r>
          </a:p>
          <a:p>
            <a:pPr lvl="0"/>
            <a:r>
              <a:rPr lang="ru-RU" dirty="0" smtClean="0"/>
              <a:t>Прочитайте строфу напарнику, у которого  закрыты глаза.</a:t>
            </a:r>
          </a:p>
          <a:p>
            <a:pPr lvl="0"/>
            <a:r>
              <a:rPr lang="ru-RU" dirty="0" smtClean="0"/>
              <a:t>Выслушайте ассоциации своего напарника.</a:t>
            </a:r>
          </a:p>
          <a:p>
            <a:pPr lvl="0"/>
            <a:r>
              <a:rPr lang="ru-RU" dirty="0" smtClean="0"/>
              <a:t>Прослушайте чтение напарником той же строфы, закрыв глаза.</a:t>
            </a:r>
          </a:p>
          <a:p>
            <a:pPr lvl="0"/>
            <a:r>
              <a:rPr lang="ru-RU" dirty="0" smtClean="0"/>
              <a:t>Поделитесь с ним своими ассоциациями.</a:t>
            </a:r>
          </a:p>
          <a:p>
            <a:pPr lvl="0"/>
            <a:r>
              <a:rPr lang="ru-RU" u="sng" dirty="0" smtClean="0"/>
              <a:t>Проработка строфы</a:t>
            </a:r>
            <a:endParaRPr lang="ru-RU" dirty="0" smtClean="0"/>
          </a:p>
          <a:p>
            <a:pPr lvl="0"/>
            <a:r>
              <a:rPr lang="ru-RU" dirty="0" smtClean="0"/>
              <a:t>Прочитайте строфу, объясняя значение каждого слова, словосочетания, отвечая на вопросы:</a:t>
            </a:r>
          </a:p>
          <a:p>
            <a:r>
              <a:rPr lang="ru-RU" b="1" dirty="0" smtClean="0"/>
              <a:t>- Почему стоит это слово, а не другое?</a:t>
            </a:r>
            <a:endParaRPr lang="ru-RU" dirty="0" smtClean="0"/>
          </a:p>
          <a:p>
            <a:r>
              <a:rPr lang="ru-RU" b="1" dirty="0" smtClean="0"/>
              <a:t>- Что хотел автор сказать</a:t>
            </a:r>
            <a:r>
              <a:rPr lang="en-US" b="1" dirty="0" smtClean="0"/>
              <a:t>?</a:t>
            </a:r>
            <a:endParaRPr lang="ru-RU" dirty="0" smtClean="0"/>
          </a:p>
          <a:p>
            <a:r>
              <a:rPr lang="ru-RU" b="1" dirty="0" smtClean="0"/>
              <a:t>- Что хотел автор, чтобы почувствовали мы с вами?</a:t>
            </a:r>
            <a:endParaRPr lang="ru-RU" dirty="0" smtClean="0"/>
          </a:p>
          <a:p>
            <a:r>
              <a:rPr lang="ru-RU" dirty="0" smtClean="0"/>
              <a:t> Прочитайте выразительно свою строфу.</a:t>
            </a:r>
          </a:p>
          <a:p>
            <a:r>
              <a:rPr lang="ru-RU" dirty="0" smtClean="0"/>
              <a:t> Попытайтесь прочитать строфу наизусть.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F:\МЕТОДИЧЕСКАЯ  КОПИЛКА\ПОРТФОЛИО - РУСЕЦКАЯ Н. В\УРОКИ, МАСТЕР-КЛАССЫ, ВНЕКЛАССНЫЕ МЕРОПРИЯТИЯ и др\2017 муниц откр урок Пастернак (ПДО)\ФОТО\IMG_14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pPr algn="ctr"/>
            <a:endParaRPr lang="ru-RU" b="1" dirty="0"/>
          </a:p>
        </p:txBody>
      </p:sp>
      <p:pic>
        <p:nvPicPr>
          <p:cNvPr id="2050" name="Picture 2" descr="G:\МЕТОДИЧЕСКАЯ  КОПИЛКА\ПОРТФОЛИО - РУСЕЦКАЯ Н. В\УРОКИ, МАСТЕР-КЛАССЫ, ВНЕКЛАССНЫЕ МЕРОПРИЯТИЯ и др\2017 муниц откр урок Пастернак (ПДО)\ФОТО\IMG_142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3857652" cy="3000396"/>
          </a:xfrm>
          <a:prstGeom prst="rect">
            <a:avLst/>
          </a:prstGeom>
          <a:noFill/>
        </p:spPr>
      </p:pic>
      <p:pic>
        <p:nvPicPr>
          <p:cNvPr id="2051" name="Picture 3" descr="G:\МЕТОДИЧЕСКАЯ  КОПИЛКА\ПОРТФОЛИО - РУСЕЦКАЯ Н. В\УРОКИ, МАСТЕР-КЛАССЫ, ВНЕКЛАССНЫЕ МЕРОПРИЯТИЯ и др\2017 муниц откр урок Пастернак (ПДО)\ФОТО\IMG_143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714620"/>
            <a:ext cx="4857784" cy="3724284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5072066" y="1142984"/>
            <a:ext cx="29559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Кластер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5072074"/>
            <a:ext cx="39766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«Ромашка»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229600" cy="64295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Алгоритм </a:t>
            </a:r>
            <a:r>
              <a:rPr lang="ru-RU" sz="3600" b="1" dirty="0" err="1" smtClean="0"/>
              <a:t>поабзацной</a:t>
            </a:r>
            <a:r>
              <a:rPr lang="ru-RU" sz="3600" b="1" dirty="0" smtClean="0"/>
              <a:t> проработки текста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86478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I</a:t>
            </a:r>
            <a:r>
              <a:rPr lang="ru-RU" sz="2000" b="1" dirty="0" smtClean="0"/>
              <a:t> пара</a:t>
            </a:r>
            <a:endParaRPr lang="ru-RU" sz="2000" dirty="0" smtClean="0"/>
          </a:p>
          <a:p>
            <a:r>
              <a:rPr lang="ru-RU" sz="2000" dirty="0" smtClean="0"/>
              <a:t>1) Прочитать вместе с напарником свой абзац;</a:t>
            </a:r>
          </a:p>
          <a:p>
            <a:r>
              <a:rPr lang="ru-RU" sz="2000" dirty="0" smtClean="0"/>
              <a:t>2) Выписать незнакомые слова, объяснить значение по словарю;</a:t>
            </a:r>
          </a:p>
          <a:p>
            <a:r>
              <a:rPr lang="ru-RU" sz="2000" dirty="0" smtClean="0"/>
              <a:t>3) Записать в тетрадь 1-2 вопроса к абзацу или озаглавить его;</a:t>
            </a:r>
          </a:p>
          <a:p>
            <a:r>
              <a:rPr lang="ru-RU" sz="2000" dirty="0" smtClean="0"/>
              <a:t>5) Пересказать абзац;</a:t>
            </a:r>
          </a:p>
          <a:p>
            <a:r>
              <a:rPr lang="ru-RU" sz="2000" dirty="0" smtClean="0"/>
              <a:t>6) Проработать с напарником его абзац так, как работали вместе по первому абзацу;</a:t>
            </a:r>
          </a:p>
          <a:p>
            <a:r>
              <a:rPr lang="ru-RU" sz="2000" dirty="0" smtClean="0"/>
              <a:t>7) Сменить напарника.</a:t>
            </a:r>
          </a:p>
          <a:p>
            <a:r>
              <a:rPr lang="ru-RU" sz="2000" dirty="0" smtClean="0"/>
              <a:t>        </a:t>
            </a:r>
            <a:r>
              <a:rPr lang="en-US" sz="2000" b="1" dirty="0" smtClean="0"/>
              <a:t>II</a:t>
            </a:r>
            <a:r>
              <a:rPr lang="ru-RU" sz="2000" b="1" dirty="0" smtClean="0"/>
              <a:t> пара</a:t>
            </a:r>
            <a:endParaRPr lang="ru-RU" sz="2000" dirty="0" smtClean="0"/>
          </a:p>
          <a:p>
            <a:r>
              <a:rPr lang="ru-RU" sz="2000" dirty="0" smtClean="0"/>
              <a:t>8) Прослушать абзац напарника;</a:t>
            </a:r>
          </a:p>
          <a:p>
            <a:r>
              <a:rPr lang="ru-RU" sz="2000" dirty="0" smtClean="0"/>
              <a:t>9) Проработать очередной абзац;</a:t>
            </a:r>
          </a:p>
          <a:p>
            <a:r>
              <a:rPr lang="ru-RU" sz="2000" dirty="0" smtClean="0"/>
              <a:t>10) Сменить напарника.</a:t>
            </a:r>
          </a:p>
          <a:p>
            <a:r>
              <a:rPr lang="ru-RU" sz="2000" dirty="0" smtClean="0"/>
              <a:t>       </a:t>
            </a:r>
            <a:r>
              <a:rPr lang="en-US" sz="2000" b="1" dirty="0" smtClean="0"/>
              <a:t>III</a:t>
            </a:r>
            <a:r>
              <a:rPr lang="ru-RU" sz="2000" b="1" dirty="0" smtClean="0"/>
              <a:t> пара</a:t>
            </a:r>
            <a:endParaRPr lang="ru-RU" sz="2000" dirty="0" smtClean="0"/>
          </a:p>
          <a:p>
            <a:r>
              <a:rPr lang="ru-RU" sz="2000" dirty="0" smtClean="0"/>
              <a:t>11) Работаем аналогично как в 1-й и 2-й парах, но добавляя новый абзац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773</TotalTime>
  <Words>442</Words>
  <Application>Microsoft Office PowerPoint</Application>
  <PresentationFormat>Экран (4:3)</PresentationFormat>
  <Paragraphs>79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Использование элементов методики А. Г. Ривина на уроках литературы </vt:lpstr>
      <vt:lpstr>Слайд 2</vt:lpstr>
      <vt:lpstr>РАБОТА С ЛИРИЧЕСКИМ ТЕКСТОМ</vt:lpstr>
      <vt:lpstr>ИССЛЕДОВАТЕЛЬСКИЙ МЕТОД</vt:lpstr>
      <vt:lpstr>Слайд 5</vt:lpstr>
      <vt:lpstr>Работа с ассоциациями по методике Ривина (как один из этапов урока)</vt:lpstr>
      <vt:lpstr>Слайд 7</vt:lpstr>
      <vt:lpstr>Слайд 8</vt:lpstr>
      <vt:lpstr>Алгоритм поабзацной проработки текста</vt:lpstr>
      <vt:lpstr>Работа в малой группе</vt:lpstr>
      <vt:lpstr>РАБОТА С ХУДОЖЕСТВЕННЫМ ТЕКСТОМ</vt:lpstr>
      <vt:lpstr>Слайд 12</vt:lpstr>
      <vt:lpstr>Таблица  оценивания</vt:lpstr>
      <vt:lpstr>Ян Амос Каменский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 учителя  русского языка и литературы Ботоноговой М. В. в рамках аттестации  на вторую квалификационную категорию.</dc:title>
  <dc:creator>Русецкая Наталия Викторовна</dc:creator>
  <cp:lastModifiedBy>Сергей</cp:lastModifiedBy>
  <cp:revision>91</cp:revision>
  <dcterms:created xsi:type="dcterms:W3CDTF">2009-12-22T07:47:39Z</dcterms:created>
  <dcterms:modified xsi:type="dcterms:W3CDTF">2017-03-24T16:48:17Z</dcterms:modified>
</cp:coreProperties>
</file>