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1" r:id="rId4"/>
    <p:sldId id="262" r:id="rId5"/>
    <p:sldId id="269" r:id="rId6"/>
    <p:sldId id="259" r:id="rId7"/>
    <p:sldId id="268" r:id="rId8"/>
    <p:sldId id="267" r:id="rId9"/>
    <p:sldId id="270" r:id="rId10"/>
    <p:sldId id="266" r:id="rId11"/>
    <p:sldId id="27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5E3A"/>
    <a:srgbClr val="6D6137"/>
    <a:srgbClr val="C69D54"/>
    <a:srgbClr val="E3B836"/>
    <a:srgbClr val="D6D6D6"/>
    <a:srgbClr val="FFFFCC"/>
    <a:srgbClr val="5F5D52"/>
    <a:srgbClr val="EEDB6D"/>
    <a:srgbClr val="9B987D"/>
    <a:srgbClr val="7E5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92" autoAdjust="0"/>
    <p:restoredTop sz="96433" autoAdjust="0"/>
  </p:normalViewPr>
  <p:slideViewPr>
    <p:cSldViewPr snapToGrid="0">
      <p:cViewPr varScale="1">
        <p:scale>
          <a:sx n="74" d="100"/>
          <a:sy n="74" d="100"/>
        </p:scale>
        <p:origin x="11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08.03.2017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thnoboho.ru/slavyanskiy/drevnie-sekrety-russkogo-narodnogo-ornamenta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supernovum.ru/article/501" TargetMode="External"/><Relationship Id="rId4" Type="http://schemas.openxmlformats.org/officeDocument/2006/relationships/hyperlink" Target="http://perstni.com/magazine/history/naselenie-na-rysi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83311" y="714111"/>
            <a:ext cx="4283544" cy="2254463"/>
          </a:xfrm>
          <a:prstGeom prst="rect">
            <a:avLst/>
          </a:prstGeom>
          <a:effectLst>
            <a:glow rad="1028700">
              <a:schemeClr val="bg1">
                <a:alpha val="0"/>
              </a:schemeClr>
            </a:glow>
          </a:effectLst>
        </p:spPr>
        <p:txBody>
          <a:bodyPr wrap="none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72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Население </a:t>
            </a:r>
          </a:p>
          <a:p>
            <a:pPr algn="ctr">
              <a:lnSpc>
                <a:spcPts val="8400"/>
              </a:lnSpc>
            </a:pPr>
            <a:r>
              <a:rPr lang="ru-RU" sz="72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Древней Руси</a:t>
            </a:r>
            <a:endParaRPr lang="ru-RU" sz="7200" dirty="0">
              <a:ln w="19050">
                <a:solidFill>
                  <a:srgbClr val="251B02"/>
                </a:solidFill>
              </a:ln>
              <a:gradFill flip="none" rotWithShape="1">
                <a:gsLst>
                  <a:gs pos="4000">
                    <a:srgbClr val="7E5E3A"/>
                  </a:gs>
                  <a:gs pos="56000">
                    <a:srgbClr val="C69D54"/>
                  </a:gs>
                  <a:gs pos="100000">
                    <a:srgbClr val="6D6137"/>
                  </a:gs>
                </a:gsLst>
                <a:lin ang="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0202" y="4040114"/>
            <a:ext cx="4046653" cy="1631216"/>
          </a:xfrm>
          <a:prstGeom prst="rect">
            <a:avLst/>
          </a:prstGeom>
          <a:effectLst>
            <a:glow rad="1028700">
              <a:schemeClr val="bg1">
                <a:alpha val="0"/>
              </a:schemeClr>
            </a:glow>
          </a:effectLst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Работа ученика 6 «А» класса</a:t>
            </a:r>
          </a:p>
          <a:p>
            <a:pPr algn="r"/>
            <a:r>
              <a:rPr lang="ru-RU" sz="2000" dirty="0" err="1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СтанкевичНикиты</a:t>
            </a:r>
            <a:endParaRPr lang="ru-RU" sz="2000" dirty="0" smtClean="0">
              <a:ln w="19050">
                <a:solidFill>
                  <a:srgbClr val="251B02"/>
                </a:solidFill>
              </a:ln>
              <a:gradFill flip="none" rotWithShape="1">
                <a:gsLst>
                  <a:gs pos="4000">
                    <a:srgbClr val="7E5E3A"/>
                  </a:gs>
                  <a:gs pos="56000">
                    <a:srgbClr val="C69D54"/>
                  </a:gs>
                  <a:gs pos="100000">
                    <a:srgbClr val="6D6137"/>
                  </a:gs>
                </a:gsLst>
                <a:lin ang="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ru-RU" sz="2000" dirty="0">
              <a:ln w="19050">
                <a:solidFill>
                  <a:srgbClr val="251B02"/>
                </a:solidFill>
              </a:ln>
              <a:gradFill flip="none" rotWithShape="1">
                <a:gsLst>
                  <a:gs pos="4000">
                    <a:srgbClr val="7E5E3A"/>
                  </a:gs>
                  <a:gs pos="56000">
                    <a:srgbClr val="C69D54"/>
                  </a:gs>
                  <a:gs pos="100000">
                    <a:srgbClr val="6D6137"/>
                  </a:gs>
                </a:gsLst>
                <a:lin ang="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2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Руководитель</a:t>
            </a:r>
          </a:p>
          <a:p>
            <a:pPr algn="r"/>
            <a:r>
              <a:rPr lang="ru-RU" sz="20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Осипова Елена Яновна</a:t>
            </a:r>
            <a:endParaRPr lang="ru-RU" sz="2000" dirty="0">
              <a:ln w="19050">
                <a:solidFill>
                  <a:srgbClr val="251B02"/>
                </a:solidFill>
              </a:ln>
              <a:gradFill flip="none" rotWithShape="1">
                <a:gsLst>
                  <a:gs pos="4000">
                    <a:srgbClr val="7E5E3A"/>
                  </a:gs>
                  <a:gs pos="56000">
                    <a:srgbClr val="C69D54"/>
                  </a:gs>
                  <a:gs pos="100000">
                    <a:srgbClr val="6D6137"/>
                  </a:gs>
                </a:gsLst>
                <a:lin ang="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1169" y="2451797"/>
            <a:ext cx="36576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Спасибо за внимание.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8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38153" y="1213777"/>
            <a:ext cx="4554965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Использованные источники</a:t>
            </a:r>
            <a:endParaRPr lang="ru-RU" sz="28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11780" y="2086612"/>
            <a:ext cx="6507622" cy="2280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ethnoboho.ru/slavyanskiy/drevnie-sekrety-russkogo-narodnogo-ornamenta.html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perstni.com/magazine/history/naselenie-na-rysi.html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de-DE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supernovum.ru/article/501</a:t>
            </a: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endParaRPr lang="ru-RU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2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01695" y="1104577"/>
            <a:ext cx="64384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ea typeface="Tahoma" panose="020B0604030504040204" pitchFamily="34" charset="0"/>
                <a:cs typeface="Tahoma" panose="020B0604030504040204" pitchFamily="34" charset="0"/>
              </a:rPr>
              <a:t>Население Киевской Руси было одним из самых больших в Европе. В её главных городах – Киеве, Новгороде – проживало несколько десятков тысяч человек. Это и по современным меркам не маленькие городки, а, учитывая </a:t>
            </a:r>
            <a:r>
              <a:rPr lang="ru-RU" dirty="0" err="1">
                <a:ea typeface="Tahoma" panose="020B0604030504040204" pitchFamily="34" charset="0"/>
                <a:cs typeface="Tahoma" panose="020B0604030504040204" pitchFamily="34" charset="0"/>
              </a:rPr>
              <a:t>одноэтажность</a:t>
            </a:r>
            <a:r>
              <a:rPr lang="ru-RU" dirty="0">
                <a:ea typeface="Tahoma" panose="020B0604030504040204" pitchFamily="34" charset="0"/>
                <a:cs typeface="Tahoma" panose="020B0604030504040204" pitchFamily="34" charset="0"/>
              </a:rPr>
              <a:t> построек, и площадь эти города занимали не маленькую. Городское население играло важнейшую роль в политической жизни страны – все свободные мужчины участвовали в вече.</a:t>
            </a:r>
          </a:p>
          <a:p>
            <a:pPr>
              <a:lnSpc>
                <a:spcPct val="150000"/>
              </a:lnSpc>
            </a:pPr>
            <a:endParaRPr lang="ru-RU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55" y="532803"/>
            <a:ext cx="6538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Население Киевской Руси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471" y="4313255"/>
            <a:ext cx="2523811" cy="1892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01695" y="752885"/>
            <a:ext cx="6438437" cy="378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Tahoma" panose="020B0604030504040204" pitchFamily="34" charset="0"/>
                <a:cs typeface="Tahoma" panose="020B0604030504040204" pitchFamily="34" charset="0"/>
              </a:rPr>
              <a:t>На основании археологических данных легко определить число и площадь дворов, а соответственно и количество жителей. Вот что получается по статистике: число жителей сельского поселения на 10-13вв – от 10 до 50 человек – это 1-5дворов в каждой. 50 человек это практически село– большое селение по тем временам, которое должно было располагаться в хорошем месте – большая река, оживлённая дорога и пр. Селения с числом душ 15-20 это средняя статистика деревень для </a:t>
            </a:r>
            <a:r>
              <a:rPr lang="ru-RU" dirty="0" err="1">
                <a:ea typeface="Tahoma" panose="020B0604030504040204" pitchFamily="34" charset="0"/>
                <a:cs typeface="Tahoma" panose="020B0604030504040204" pitchFamily="34" charset="0"/>
              </a:rPr>
              <a:t>домонгольского</a:t>
            </a:r>
            <a:r>
              <a:rPr lang="ru-RU" dirty="0">
                <a:ea typeface="Tahoma" panose="020B0604030504040204" pitchFamily="34" charset="0"/>
                <a:cs typeface="Tahoma" panose="020B0604030504040204" pitchFamily="34" charset="0"/>
              </a:rPr>
              <a:t> времени. Меньше 15 человек </a:t>
            </a:r>
            <a:r>
              <a:rPr lang="ru-RU" dirty="0" err="1">
                <a:ea typeface="Tahoma" panose="020B0604030504040204" pitchFamily="34" charset="0"/>
                <a:cs typeface="Tahoma" panose="020B0604030504040204" pitchFamily="34" charset="0"/>
              </a:rPr>
              <a:t>т.е</a:t>
            </a:r>
            <a:r>
              <a:rPr lang="ru-RU" dirty="0">
                <a:ea typeface="Tahoma" panose="020B0604030504040204" pitchFamily="34" charset="0"/>
                <a:cs typeface="Tahoma" panose="020B0604030504040204" pitchFamily="34" charset="0"/>
              </a:rPr>
              <a:t> 1-2 двора – периферийные деревушки, находящиеся вдали от торговых путей, крупных рек и оживлённых дорог. Для них характерен чрезвычайно низкий уровень жизни.</a:t>
            </a:r>
          </a:p>
          <a:p>
            <a:pPr>
              <a:lnSpc>
                <a:spcPct val="150000"/>
              </a:lnSpc>
            </a:pPr>
            <a:endParaRPr lang="ru-RU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55" y="179100"/>
            <a:ext cx="6538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Деревни и села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744" y="4144581"/>
            <a:ext cx="3412881" cy="2472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30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16699" y="452176"/>
            <a:ext cx="2729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Перепись населения Древней Руси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08890" y="948456"/>
            <a:ext cx="384038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Первая перепись населения на Руси произошла во второй половине 13 века благодаря монголам. Им было необходимо знать, сколько точно людей находится под их покровительством для удобства сбора дани – как обычно, всё объясняется интересом выгоды, а не простым любопытством</a:t>
            </a:r>
            <a:r>
              <a:rPr lang="ru-RU" dirty="0" smtClean="0"/>
              <a:t>.</a:t>
            </a:r>
          </a:p>
          <a:p>
            <a:pPr algn="just"/>
            <a:r>
              <a:rPr lang="ru-RU" dirty="0"/>
              <a:t>До этого же, по мнению исследователей Вернадского и Тихомирова, на территории Руси проживало с 10 по 13 века приблизительно 4-5 миллионов человек. Свои выводы историки построили на основе найденных архитектурных памятников.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89" y="3305908"/>
            <a:ext cx="3204913" cy="23588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7240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4631" y="424638"/>
            <a:ext cx="7289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Перепись населения Древней Руси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9629" y="945215"/>
            <a:ext cx="709916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Однако именно монголам мы должны быть, как уже говорилось выше, благодарны за первый документальный учёт количества населения. На момент набегов на нашу территорию основной массой населения в Древней Руси являлись подневольные люди, которые не вели самостоятельно никаких учётов. Уже позже, на примере поданном завоевателями, начали появляться первые писцовые книги с упоминанием категорий населения Киевской Руси. Самое интересное, что в них были не только цифры, но и ценные сведения о церквях, поместьях, деревнях</a:t>
            </a:r>
            <a:r>
              <a:rPr lang="ru-RU" dirty="0" smtClean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222" y="3252185"/>
            <a:ext cx="2823568" cy="2309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8890" y="3530538"/>
            <a:ext cx="4747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Благодаря сведениям о поселениях мы можем рассуждать и о том, какие группы населения были в древнерусском государстве. Превосходным документом служит также родоначальник правовых документов на территории нашей страны – сборник «Русская правда».</a:t>
            </a:r>
          </a:p>
        </p:txBody>
      </p:sp>
    </p:spTree>
    <p:extLst>
      <p:ext uri="{BB962C8B-B14F-4D97-AF65-F5344CB8AC3E}">
        <p14:creationId xmlns:p14="http://schemas.microsoft.com/office/powerpoint/2010/main" val="1433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  <a:solidFill>
            <a:srgbClr val="C69D54"/>
          </a:solidFill>
        </p:spPr>
      </p:pic>
      <p:sp>
        <p:nvSpPr>
          <p:cNvPr id="3" name="TextBox 2"/>
          <p:cNvSpPr txBox="1"/>
          <p:nvPr/>
        </p:nvSpPr>
        <p:spPr>
          <a:xfrm>
            <a:off x="653143" y="203423"/>
            <a:ext cx="8119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Социальная структура и основные категории населения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94987" y="773723"/>
            <a:ext cx="3954027" cy="472273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Высшие</a:t>
            </a:r>
            <a:r>
              <a:rPr lang="ru-RU" sz="2400" dirty="0" smtClean="0"/>
              <a:t> </a:t>
            </a:r>
            <a:r>
              <a:rPr lang="ru-RU" sz="2400" b="1" dirty="0" smtClean="0"/>
              <a:t>сословия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86476" y="1607735"/>
            <a:ext cx="1977013" cy="472273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Служители культа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72778" y="1607734"/>
            <a:ext cx="1977013" cy="472273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Князья</a:t>
            </a:r>
            <a:endParaRPr lang="ru-RU" b="1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220686" y="1245996"/>
            <a:ext cx="842803" cy="36173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848141" y="1245996"/>
            <a:ext cx="700873" cy="36173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823965" y="2461845"/>
            <a:ext cx="1326381" cy="1436915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Волхвы (языческие жрецы до принятия христианства)</a:t>
            </a:r>
            <a:endParaRPr lang="ru-RU" sz="14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400298" y="2461845"/>
            <a:ext cx="1326381" cy="1436915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Православное духовенство</a:t>
            </a:r>
          </a:p>
          <a:p>
            <a:pPr algn="ctr"/>
            <a:r>
              <a:rPr lang="ru-RU" sz="1400" b="1" dirty="0" smtClean="0"/>
              <a:t>(с Х в.)</a:t>
            </a:r>
            <a:endParaRPr lang="ru-RU" sz="1400" b="1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487155" y="2080008"/>
            <a:ext cx="0" cy="38183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823586" y="2080008"/>
            <a:ext cx="0" cy="38183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5044274" y="2270926"/>
            <a:ext cx="3396342" cy="502419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Вожди племен, позже – правители государственных образований</a:t>
            </a:r>
            <a:endParaRPr lang="ru-RU" sz="14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4221565" y="2969283"/>
            <a:ext cx="1315078" cy="472273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Бояре</a:t>
            </a:r>
            <a:endParaRPr lang="ru-RU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272684" y="2971795"/>
            <a:ext cx="1607736" cy="472273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Дружинники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4078373" y="3717889"/>
            <a:ext cx="1326381" cy="1678076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Потомки  </a:t>
            </a:r>
            <a:r>
              <a:rPr lang="ru-RU" sz="1400" b="1" dirty="0" err="1" smtClean="0"/>
              <a:t>родоплемен</a:t>
            </a:r>
            <a:r>
              <a:rPr lang="ru-RU" sz="1400" b="1" dirty="0" smtClean="0"/>
              <a:t>-ной знати, воеводы, наместники областей </a:t>
            </a:r>
            <a:endParaRPr lang="ru-RU" sz="1400" b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098093" y="3717889"/>
            <a:ext cx="1326381" cy="1678076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Воины княжеских отрядов, выполняющие также </a:t>
            </a:r>
            <a:r>
              <a:rPr lang="ru-RU" sz="1400" b="1" dirty="0" err="1" smtClean="0"/>
              <a:t>управленчес</a:t>
            </a:r>
            <a:r>
              <a:rPr lang="ru-RU" sz="1400" b="1" dirty="0" smtClean="0"/>
              <a:t>-кие функции</a:t>
            </a:r>
            <a:endParaRPr lang="ru-RU" sz="1400" b="1" dirty="0"/>
          </a:p>
        </p:txBody>
      </p:sp>
      <p:cxnSp>
        <p:nvCxnSpPr>
          <p:cNvPr id="34" name="Прямая со стрелкой 33"/>
          <p:cNvCxnSpPr>
            <a:endCxn id="25" idx="0"/>
          </p:cNvCxnSpPr>
          <p:nvPr/>
        </p:nvCxnSpPr>
        <p:spPr>
          <a:xfrm flipH="1">
            <a:off x="6742445" y="2080008"/>
            <a:ext cx="18839" cy="19091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5184949" y="2773345"/>
            <a:ext cx="219805" cy="195938"/>
          </a:xfrm>
          <a:prstGeom prst="straightConnector1">
            <a:avLst/>
          </a:prstGeom>
          <a:ln>
            <a:solidFill>
              <a:srgbClr val="7E5E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933363" y="2773345"/>
            <a:ext cx="143189" cy="195938"/>
          </a:xfrm>
          <a:prstGeom prst="straightConnector1">
            <a:avLst/>
          </a:prstGeom>
          <a:ln>
            <a:solidFill>
              <a:srgbClr val="6D613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4741563" y="3444068"/>
            <a:ext cx="0" cy="273821"/>
          </a:xfrm>
          <a:prstGeom prst="straightConnector1">
            <a:avLst/>
          </a:prstGeom>
          <a:ln>
            <a:solidFill>
              <a:srgbClr val="7E5E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6933363" y="3444068"/>
            <a:ext cx="0" cy="273821"/>
          </a:xfrm>
          <a:prstGeom prst="straightConnector1">
            <a:avLst/>
          </a:prstGeom>
          <a:ln>
            <a:solidFill>
              <a:srgbClr val="7E5E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45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  <a:solidFill>
            <a:srgbClr val="C69D54"/>
          </a:solidFill>
        </p:spPr>
      </p:pic>
      <p:sp>
        <p:nvSpPr>
          <p:cNvPr id="3" name="TextBox 2"/>
          <p:cNvSpPr txBox="1"/>
          <p:nvPr/>
        </p:nvSpPr>
        <p:spPr>
          <a:xfrm>
            <a:off x="695460" y="203423"/>
            <a:ext cx="8087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Социальная структура и основные категории населения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94985" y="773722"/>
            <a:ext cx="3954027" cy="472273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Низшие</a:t>
            </a:r>
            <a:r>
              <a:rPr lang="ru-RU" sz="2400" dirty="0" smtClean="0"/>
              <a:t> </a:t>
            </a:r>
            <a:r>
              <a:rPr lang="ru-RU" sz="2400" b="1" dirty="0" smtClean="0"/>
              <a:t>сословия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86476" y="1607735"/>
            <a:ext cx="1977013" cy="472273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Люди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72778" y="1607734"/>
            <a:ext cx="1977013" cy="472273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Градские люди</a:t>
            </a:r>
            <a:endParaRPr lang="ru-RU" b="1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220686" y="1245996"/>
            <a:ext cx="842803" cy="36173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848141" y="1245996"/>
            <a:ext cx="700873" cy="36173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086475" y="2451794"/>
            <a:ext cx="1977013" cy="401938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Свободные крестьяне - общинники)</a:t>
            </a:r>
            <a:endParaRPr lang="ru-RU" sz="1400" b="1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074981" y="2080006"/>
            <a:ext cx="0" cy="381837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3528227" y="1607733"/>
            <a:ext cx="1977013" cy="472273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Холопы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086473" y="3054695"/>
            <a:ext cx="1977013" cy="894308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Смерды</a:t>
            </a:r>
          </a:p>
          <a:p>
            <a:pPr algn="ctr"/>
            <a:r>
              <a:rPr lang="ru-RU" sz="1400" b="1" dirty="0" smtClean="0"/>
              <a:t>Зависимые крестьяне,  несшие повинность в отношении князя</a:t>
            </a:r>
            <a:endParaRPr lang="ru-RU" sz="14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086472" y="4109771"/>
            <a:ext cx="1977013" cy="1698176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Закупы</a:t>
            </a:r>
          </a:p>
          <a:p>
            <a:pPr algn="ctr"/>
            <a:r>
              <a:rPr lang="ru-RU" sz="1400" b="1" dirty="0" smtClean="0"/>
              <a:t>Смерды, взявшие у другого землевладельца ссуду («купу») скотом, орудиями труда и т.п. и обязанные отработать этот долг</a:t>
            </a:r>
            <a:endParaRPr lang="ru-RU" sz="1400" b="1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528226" y="2461843"/>
            <a:ext cx="1977013" cy="592852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Зависимая социальная группа, близкая к рабам</a:t>
            </a:r>
            <a:endParaRPr lang="ru-RU" sz="14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27743" y="3205423"/>
            <a:ext cx="862904" cy="472274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Долговые холопы</a:t>
            </a:r>
            <a:endParaRPr lang="ru-RU" sz="1100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572000" y="3228032"/>
            <a:ext cx="862904" cy="472274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/>
              <a:t>Челядь (военно-пленные)</a:t>
            </a:r>
            <a:endParaRPr lang="ru-RU" sz="1100" b="1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3496824" y="4029384"/>
            <a:ext cx="1977013" cy="1698176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Рядовичи</a:t>
            </a:r>
          </a:p>
          <a:p>
            <a:pPr algn="ctr"/>
            <a:r>
              <a:rPr lang="ru-RU" sz="1400" b="1" dirty="0" smtClean="0"/>
              <a:t>Смерды, заключившие с землевладельцами договор («ряд») об условиях своей работы на него</a:t>
            </a:r>
            <a:endParaRPr lang="ru-RU" sz="14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5772777" y="2451794"/>
            <a:ext cx="1977013" cy="592852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Горожане</a:t>
            </a:r>
            <a:endParaRPr lang="ru-RU" sz="1400" b="1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465422" y="4019335"/>
            <a:ext cx="1977013" cy="1698176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Рядовичи</a:t>
            </a:r>
          </a:p>
          <a:p>
            <a:pPr algn="ctr"/>
            <a:r>
              <a:rPr lang="ru-RU" sz="1400" b="1" dirty="0" smtClean="0"/>
              <a:t>Смерды, заключившие с землевладельцами договор («ряд») об условиях своей работы на него</a:t>
            </a:r>
            <a:endParaRPr lang="ru-RU" sz="140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5772779" y="3205423"/>
            <a:ext cx="895150" cy="592852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Купцы (гости)</a:t>
            </a:r>
            <a:endParaRPr lang="ru-RU" sz="14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854639" y="3235794"/>
            <a:ext cx="1035913" cy="592852"/>
          </a:xfrm>
          <a:prstGeom prst="rect">
            <a:avLst/>
          </a:prstGeom>
          <a:solidFill>
            <a:srgbClr val="C69D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Ремеслен-ники</a:t>
            </a:r>
            <a:endParaRPr lang="ru-RU" sz="14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572000" y="1245996"/>
            <a:ext cx="0" cy="361737"/>
          </a:xfrm>
          <a:prstGeom prst="straightConnector1">
            <a:avLst/>
          </a:prstGeom>
          <a:ln>
            <a:solidFill>
              <a:srgbClr val="7E5E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571998" y="2080008"/>
            <a:ext cx="2" cy="381835"/>
          </a:xfrm>
          <a:prstGeom prst="straightConnector1">
            <a:avLst/>
          </a:prstGeom>
          <a:ln>
            <a:solidFill>
              <a:srgbClr val="7E5E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761283" y="2080008"/>
            <a:ext cx="1" cy="371786"/>
          </a:xfrm>
          <a:prstGeom prst="straightConnector1">
            <a:avLst/>
          </a:prstGeom>
          <a:ln>
            <a:solidFill>
              <a:srgbClr val="7E5E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859195" y="3054695"/>
            <a:ext cx="0" cy="150728"/>
          </a:xfrm>
          <a:prstGeom prst="straightConnector1">
            <a:avLst/>
          </a:prstGeom>
          <a:ln>
            <a:solidFill>
              <a:srgbClr val="7E5E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074982" y="2853732"/>
            <a:ext cx="0" cy="190914"/>
          </a:xfrm>
          <a:prstGeom prst="straightConnector1">
            <a:avLst/>
          </a:prstGeom>
          <a:ln>
            <a:solidFill>
              <a:srgbClr val="7E5E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endCxn id="27" idx="0"/>
          </p:cNvCxnSpPr>
          <p:nvPr/>
        </p:nvCxnSpPr>
        <p:spPr>
          <a:xfrm flipH="1">
            <a:off x="2074979" y="3949003"/>
            <a:ext cx="3" cy="160768"/>
          </a:xfrm>
          <a:prstGeom prst="straightConnector1">
            <a:avLst/>
          </a:prstGeom>
          <a:ln>
            <a:solidFill>
              <a:srgbClr val="7E5E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3063489" y="3798275"/>
            <a:ext cx="795706" cy="221060"/>
          </a:xfrm>
          <a:prstGeom prst="straightConnector1">
            <a:avLst/>
          </a:prstGeom>
          <a:ln>
            <a:solidFill>
              <a:srgbClr val="7E5E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>
            <a:off x="6198577" y="3054695"/>
            <a:ext cx="0" cy="113046"/>
          </a:xfrm>
          <a:prstGeom prst="straightConnector1">
            <a:avLst/>
          </a:prstGeom>
          <a:ln>
            <a:solidFill>
              <a:srgbClr val="7E5E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endCxn id="48" idx="0"/>
          </p:cNvCxnSpPr>
          <p:nvPr/>
        </p:nvCxnSpPr>
        <p:spPr>
          <a:xfrm>
            <a:off x="7372595" y="3054695"/>
            <a:ext cx="1" cy="181099"/>
          </a:xfrm>
          <a:prstGeom prst="straightConnector1">
            <a:avLst/>
          </a:prstGeom>
          <a:ln>
            <a:solidFill>
              <a:srgbClr val="7E5E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5003452" y="3054695"/>
            <a:ext cx="0" cy="150728"/>
          </a:xfrm>
          <a:prstGeom prst="straightConnector1">
            <a:avLst/>
          </a:prstGeom>
          <a:ln>
            <a:solidFill>
              <a:srgbClr val="7E5E3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5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397" y="924727"/>
            <a:ext cx="7850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Мировоззрение населения Древней Руси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1740" y="1509502"/>
            <a:ext cx="46423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Несмотря на то, что наши предки по занимаемому положению имели значительные отличия, общую характеристику мировоззрения древнерусского населения привести можно. Так, исходя из литературных памяток, можно сделать вывод о том, что испокон веков русский народ старался, несмотря на все перипетии, объединиться для борьбы с общим внешним врагом. При этом жители Руси никогда сами ни на кого не нападали, не пытались завоевать. Тем не менее, своих героев, павших за защиту родины, увековечивали в литературных памятниках. Примером тому служит «Слово о полку Игореве».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09" y="1509502"/>
            <a:ext cx="3336053" cy="4353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537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743" y="924727"/>
            <a:ext cx="7839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Мировоззрение населения Древней Руси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1740" y="1509502"/>
            <a:ext cx="82195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Основную </a:t>
            </a:r>
            <a:r>
              <a:rPr lang="ru-RU" dirty="0"/>
              <a:t>часть населения древнерусского государства составляли подневольные люди, среди которых читать и писать умели не все. Однако их с более зажиточными жителями объединяла любовь к фольклору, где ещё присутствовали языческие мотивы. Даже в вышеназванном «Слове о полку Игореве» встречаются эти мотивы. Песни, заговоры на тот момент были широко распространены, несмотря на долгие старания церкви искоренить «кощунство». В дальнейшем обряды просто превратились в народные игры.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43" y="3540827"/>
            <a:ext cx="3202346" cy="2369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097" y="3469989"/>
            <a:ext cx="3197259" cy="2440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3630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473</TotalTime>
  <Words>755</Words>
  <Application>Microsoft Office PowerPoint</Application>
  <PresentationFormat>Экран (4:3)</PresentationFormat>
  <Paragraphs>58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Izhitza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Елена</cp:lastModifiedBy>
  <cp:revision>58</cp:revision>
  <dcterms:created xsi:type="dcterms:W3CDTF">2013-11-19T05:52:05Z</dcterms:created>
  <dcterms:modified xsi:type="dcterms:W3CDTF">2017-03-08T16:40:25Z</dcterms:modified>
</cp:coreProperties>
</file>