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31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9" r:id="rId15"/>
    <p:sldId id="298" r:id="rId16"/>
    <p:sldId id="299" r:id="rId17"/>
    <p:sldId id="302" r:id="rId18"/>
    <p:sldId id="281" r:id="rId19"/>
    <p:sldId id="282" r:id="rId20"/>
    <p:sldId id="283" r:id="rId21"/>
    <p:sldId id="284" r:id="rId22"/>
    <p:sldId id="285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7310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2" autoAdjust="0"/>
    <p:restoredTop sz="94660"/>
  </p:normalViewPr>
  <p:slideViewPr>
    <p:cSldViewPr>
      <p:cViewPr varScale="1">
        <p:scale>
          <a:sx n="66" d="100"/>
          <a:sy n="66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FCCB9-5637-4212-BED0-3457BE8C65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63A44-3E3E-439E-A609-12AFEA23E2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19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DCD94-7FDB-4116-8FB6-E8918CA94B0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B0CEF-7D2B-4768-85BC-B1C3D5649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92696"/>
            <a:ext cx="8496944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71600" y="1916832"/>
            <a:ext cx="7704856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Методика подготовки 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и  проведения уроков  В СООТВЕТСТВИИ С ТРЕБОВАНИЯМИ  ФГОС</a:t>
            </a:r>
            <a:endParaRPr lang="ru-RU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06489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2-й этап —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изучение</a:t>
            </a:r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методической литературы</a:t>
            </a:r>
          </a:p>
          <a:p>
            <a:endPara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очередной учебной темы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 программе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учитель просматривает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соответствующие 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разделы учебника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методических  руководств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статьи в методических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журналах, собирает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материал для общего плана изучения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темы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3-й этап —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материала  конкретного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урока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 учебнику</a:t>
            </a:r>
          </a:p>
          <a:p>
            <a:endPara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учебник,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мысленно соотносит  характер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логику изложения в нем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учебного  материала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 достигнутым уровнем подготовки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своих учеников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большое внимание он уделяет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доступности  изложения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учебного материала, отмечает </a:t>
            </a:r>
            <a:r>
              <a:rPr lang="ru-RU" sz="2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то, что 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учебнике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изложено просто и доступно, с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тем чтобы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часть материала поручить учащимся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самостоятельного </a:t>
            </a:r>
            <a:r>
              <a:rPr lang="ru-RU" sz="2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изучения.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тщательно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продумывается методика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изложения 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труднодоступных для учащихся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вопросов.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4-й этап —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 подготовка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имеющихся в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школе  средств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обучения по теме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Cambria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Учитель </a:t>
            </a:r>
            <a:r>
              <a:rPr lang="ru-RU" sz="2400" dirty="0">
                <a:latin typeface="Cambria" pitchFamily="18" charset="0"/>
                <a:cs typeface="Times New Roman" pitchFamily="18" charset="0"/>
              </a:rPr>
              <a:t>знакомится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с имеющимися пособиями </a:t>
            </a:r>
            <a:endParaRPr lang="ru-RU" sz="2400" dirty="0">
              <a:latin typeface="Cambria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Cambria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Особое </a:t>
            </a:r>
            <a:r>
              <a:rPr lang="ru-RU" sz="2400" dirty="0">
                <a:latin typeface="Cambria" pitchFamily="18" charset="0"/>
                <a:cs typeface="Times New Roman" pitchFamily="18" charset="0"/>
              </a:rPr>
              <a:t>внимание необходимо уделить учебным демонстрационным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и лабораторным работам</a:t>
            </a:r>
          </a:p>
          <a:p>
            <a:pPr algn="just"/>
            <a:endParaRPr lang="ru-RU" sz="1400" dirty="0">
              <a:latin typeface="Cambria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Определяя </a:t>
            </a:r>
            <a:r>
              <a:rPr lang="ru-RU" sz="2400" dirty="0">
                <a:latin typeface="Cambria" pitchFamily="18" charset="0"/>
                <a:cs typeface="Times New Roman" pitchFamily="18" charset="0"/>
              </a:rPr>
              <a:t>цели,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необходимо учитывать </a:t>
            </a:r>
            <a:r>
              <a:rPr lang="ru-RU" sz="2400" dirty="0">
                <a:latin typeface="Cambria" pitchFamily="18" charset="0"/>
                <a:cs typeface="Times New Roman" pitchFamily="18" charset="0"/>
              </a:rPr>
              <a:t>четыре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возможные </a:t>
            </a:r>
            <a:r>
              <a:rPr lang="ru-RU" sz="2400" b="1" dirty="0" smtClean="0">
                <a:latin typeface="Cambria" pitchFamily="18" charset="0"/>
                <a:cs typeface="Times New Roman" pitchFamily="18" charset="0"/>
              </a:rPr>
              <a:t>— </a:t>
            </a:r>
            <a:r>
              <a:rPr lang="ru-RU" sz="2400" b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усвоение знаний, привитие навыков и умений, </a:t>
            </a: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развитие творческого </a:t>
            </a:r>
            <a:r>
              <a:rPr lang="ru-RU" sz="2400" b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опыта и </a:t>
            </a: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воспитание</a:t>
            </a:r>
            <a:endParaRPr lang="ru-RU" sz="2400" b="1" dirty="0" smtClean="0">
              <a:latin typeface="Cambria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Cambria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Сообразно </a:t>
            </a:r>
            <a:r>
              <a:rPr lang="ru-RU" sz="2400" dirty="0">
                <a:latin typeface="Cambria" pitchFamily="18" charset="0"/>
                <a:cs typeface="Times New Roman" pitchFamily="18" charset="0"/>
              </a:rPr>
              <a:t>целям темы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следует намечать </a:t>
            </a:r>
            <a:r>
              <a:rPr lang="ru-RU" sz="2400" dirty="0">
                <a:latin typeface="Cambria" pitchFamily="18" charset="0"/>
                <a:cs typeface="Times New Roman" pitchFamily="18" charset="0"/>
              </a:rPr>
              <a:t>упражнения, творческие задачи, конструируя их, если их нет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в  пособиях</a:t>
            </a:r>
            <a:r>
              <a:rPr lang="ru-RU" sz="2400" dirty="0">
                <a:latin typeface="Cambria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5-й этап —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разработка плана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endParaRPr lang="ru-RU" sz="2300" b="1" i="1" dirty="0">
              <a:latin typeface="Cambria" pitchFamily="18" charset="0"/>
              <a:cs typeface="Times New Roman" pitchFamily="18" charset="0"/>
            </a:endParaRPr>
          </a:p>
          <a:p>
            <a:r>
              <a:rPr lang="ru-RU" sz="2300" b="1" dirty="0" smtClean="0">
                <a:latin typeface="Cambria" pitchFamily="18" charset="0"/>
                <a:cs typeface="Times New Roman" pitchFamily="18" charset="0"/>
              </a:rPr>
              <a:t>В </a:t>
            </a:r>
            <a:r>
              <a:rPr lang="ru-RU" sz="2300" b="1" dirty="0">
                <a:latin typeface="Cambria" pitchFamily="18" charset="0"/>
                <a:cs typeface="Times New Roman" pitchFamily="18" charset="0"/>
              </a:rPr>
              <a:t>плане урока указывают:</a:t>
            </a:r>
          </a:p>
          <a:p>
            <a:r>
              <a:rPr lang="ru-RU" sz="2300" dirty="0">
                <a:latin typeface="Cambria" pitchFamily="18" charset="0"/>
                <a:cs typeface="Times New Roman" pitchFamily="18" charset="0"/>
              </a:rPr>
              <a:t>• тему и номер урока в теме;</a:t>
            </a:r>
          </a:p>
          <a:p>
            <a:r>
              <a:rPr lang="ru-RU" sz="2300" dirty="0" smtClean="0">
                <a:latin typeface="Cambria" pitchFamily="18" charset="0"/>
                <a:cs typeface="Times New Roman" pitchFamily="18" charset="0"/>
              </a:rPr>
              <a:t>• </a:t>
            </a:r>
            <a:r>
              <a:rPr lang="ru-RU" sz="2300" dirty="0">
                <a:latin typeface="Cambria" pitchFamily="18" charset="0"/>
                <a:cs typeface="Times New Roman" pitchFamily="18" charset="0"/>
              </a:rPr>
              <a:t>цель;</a:t>
            </a:r>
          </a:p>
          <a:p>
            <a:r>
              <a:rPr lang="ru-RU" sz="2300" dirty="0">
                <a:latin typeface="Cambria" pitchFamily="18" charset="0"/>
                <a:cs typeface="Times New Roman" pitchFamily="18" charset="0"/>
              </a:rPr>
              <a:t>• задачи урока (обучающие, </a:t>
            </a:r>
            <a:r>
              <a:rPr lang="ru-RU" sz="2300" dirty="0" smtClean="0">
                <a:latin typeface="Cambria" pitchFamily="18" charset="0"/>
                <a:cs typeface="Times New Roman" pitchFamily="18" charset="0"/>
              </a:rPr>
              <a:t>развивающие, воспитательные</a:t>
            </a:r>
            <a:r>
              <a:rPr lang="ru-RU" sz="2300" dirty="0">
                <a:latin typeface="Cambria" pitchFamily="18" charset="0"/>
                <a:cs typeface="Times New Roman" pitchFamily="18" charset="0"/>
              </a:rPr>
              <a:t>);</a:t>
            </a:r>
          </a:p>
          <a:p>
            <a:r>
              <a:rPr lang="ru-RU" sz="2300" dirty="0">
                <a:latin typeface="Cambria" pitchFamily="18" charset="0"/>
                <a:cs typeface="Times New Roman" pitchFamily="18" charset="0"/>
              </a:rPr>
              <a:t>• тип урока;</a:t>
            </a:r>
          </a:p>
          <a:p>
            <a:r>
              <a:rPr lang="ru-RU" sz="2300" dirty="0">
                <a:latin typeface="Cambria" pitchFamily="18" charset="0"/>
                <a:cs typeface="Times New Roman" pitchFamily="18" charset="0"/>
              </a:rPr>
              <a:t>• формы работы учащихся (групповая, индивидуальная и т.д.)</a:t>
            </a:r>
          </a:p>
          <a:p>
            <a:r>
              <a:rPr lang="ru-RU" sz="2300" dirty="0">
                <a:latin typeface="Cambria" pitchFamily="18" charset="0"/>
                <a:cs typeface="Times New Roman" pitchFamily="18" charset="0"/>
              </a:rPr>
              <a:t>• перечень и место учебных демонстраций</a:t>
            </a:r>
            <a:r>
              <a:rPr lang="ru-RU" sz="2300" dirty="0" smtClean="0">
                <a:latin typeface="Cambria" pitchFamily="18" charset="0"/>
                <a:cs typeface="Times New Roman" pitchFamily="18" charset="0"/>
              </a:rPr>
              <a:t>; необходимое для проведения урока оборудование и учебные пособия;</a:t>
            </a:r>
            <a:endParaRPr lang="ru-RU" sz="2300" dirty="0">
              <a:latin typeface="Cambria" pitchFamily="18" charset="0"/>
              <a:cs typeface="Times New Roman" pitchFamily="18" charset="0"/>
            </a:endParaRPr>
          </a:p>
          <a:p>
            <a:r>
              <a:rPr lang="ru-RU" sz="2300" dirty="0">
                <a:latin typeface="Cambria" pitchFamily="18" charset="0"/>
                <a:cs typeface="Times New Roman" pitchFamily="18" charset="0"/>
              </a:rPr>
              <a:t>• время на каждый этап урока;</a:t>
            </a:r>
          </a:p>
          <a:p>
            <a:r>
              <a:rPr lang="ru-RU" sz="2300" dirty="0" smtClean="0">
                <a:latin typeface="Cambria" pitchFamily="18" charset="0"/>
                <a:cs typeface="Times New Roman" pitchFamily="18" charset="0"/>
              </a:rPr>
              <a:t>• </a:t>
            </a:r>
            <a:r>
              <a:rPr lang="ru-RU" sz="2300" dirty="0">
                <a:latin typeface="Cambria" pitchFamily="18" charset="0"/>
                <a:cs typeface="Times New Roman" pitchFamily="18" charset="0"/>
              </a:rPr>
              <a:t>структуру урока — последовательность учебных ситуаций при </a:t>
            </a:r>
            <a:r>
              <a:rPr lang="ru-RU" sz="2300" dirty="0" smtClean="0">
                <a:latin typeface="Cambria" pitchFamily="18" charset="0"/>
                <a:cs typeface="Times New Roman" pitchFamily="18" charset="0"/>
              </a:rPr>
              <a:t>изложении  учебного </a:t>
            </a:r>
            <a:r>
              <a:rPr lang="ru-RU" sz="2300" dirty="0">
                <a:latin typeface="Cambria" pitchFamily="18" charset="0"/>
                <a:cs typeface="Times New Roman" pitchFamily="18" charset="0"/>
              </a:rPr>
              <a:t>материала и проведении самостоятельной работы учащихся.</a:t>
            </a: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556792"/>
          <a:ext cx="8784976" cy="4663440"/>
        </p:xfrm>
        <a:graphic>
          <a:graphicData uri="http://schemas.openxmlformats.org/drawingml/2006/table">
            <a:tbl>
              <a:tblPr/>
              <a:tblGrid>
                <a:gridCol w="4392488"/>
                <a:gridCol w="4392488"/>
              </a:tblGrid>
              <a:tr h="413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Старая формулировка</a:t>
                      </a:r>
                      <a:endParaRPr lang="ru-RU" sz="2400" b="1" dirty="0">
                        <a:solidFill>
                          <a:srgbClr val="8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Новая формулировка (ФГОС)</a:t>
                      </a:r>
                      <a:endParaRPr lang="ru-RU" sz="2400" b="1" dirty="0">
                        <a:solidFill>
                          <a:srgbClr val="8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изучения нового материала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Уроки "открытия нового знания"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закрепления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повторения материала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Уроки рефлексии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обобщения и систематизации знаний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Уроки методологической направленности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контроля знаний, умений,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навыков. Урок коррекции знаний, умений, навыков</a:t>
                      </a:r>
                      <a:endParaRPr lang="ru-RU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Уроки развивающего контроля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62068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Типология уроков на основе системно - </a:t>
            </a:r>
            <a:r>
              <a:rPr lang="ru-RU" sz="2400" b="1" dirty="0" err="1" smtClean="0">
                <a:solidFill>
                  <a:srgbClr val="800000"/>
                </a:solidFill>
                <a:latin typeface="Cambria" pitchFamily="18" charset="0"/>
              </a:rPr>
              <a:t>деятельностного</a:t>
            </a: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 подхода</a:t>
            </a:r>
            <a:endParaRPr lang="ru-RU" sz="24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5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052736"/>
          <a:ext cx="8280920" cy="5494391"/>
        </p:xfrm>
        <a:graphic>
          <a:graphicData uri="http://schemas.openxmlformats.org/drawingml/2006/table">
            <a:tbl>
              <a:tblPr/>
              <a:tblGrid>
                <a:gridCol w="1728192"/>
                <a:gridCol w="2736304"/>
                <a:gridCol w="3816424"/>
              </a:tblGrid>
              <a:tr h="648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solidFill>
                          <a:srgbClr val="8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solidFill>
                          <a:srgbClr val="8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 dirty="0">
                        <a:solidFill>
                          <a:srgbClr val="8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к уроку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Учитель пользуется жестко структурированным конспектом урока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Учитель пользуется сценарным планом урока, предоставляющим ему свободу в выборе форм, способов и приемов обучения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 подготовке к уроку учитель использует учебник и методические рекомендации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 подготовке к уроку учитель использует учебник и методические рекомендации, интернет-ресурсы, материалы коллег. Обменивается конспектами с коллегами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этапы урока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Объяснение и закрепление учебного материала. Большое количество времени занимает речь учителя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учащихся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(более половины времени урока)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755576" y="260648"/>
            <a:ext cx="80283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Характеристика изменений в деятельности педагога, работающего по ФГОС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764704"/>
          <a:ext cx="8496943" cy="2529840"/>
        </p:xfrm>
        <a:graphic>
          <a:graphicData uri="http://schemas.openxmlformats.org/drawingml/2006/table">
            <a:tbl>
              <a:tblPr/>
              <a:tblGrid>
                <a:gridCol w="1663479"/>
                <a:gridCol w="2080937"/>
                <a:gridCol w="4752527"/>
              </a:tblGrid>
              <a:tr h="1232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Главная цель учителя на уроке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Успеть выполнить все, что запланировано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деятельность детей: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• по поиску и обработке информации;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• обобщению способов действия;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• постановке учебной задачи и т. д.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урока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Преимущественно фронтальная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Преимущественно групповая и/или индивидуальная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908720"/>
          <a:ext cx="8064896" cy="3931920"/>
        </p:xfrm>
        <a:graphic>
          <a:graphicData uri="http://schemas.openxmlformats.org/drawingml/2006/table">
            <a:tbl>
              <a:tblPr/>
              <a:tblGrid>
                <a:gridCol w="2235458"/>
                <a:gridCol w="2914719"/>
                <a:gridCol w="2914719"/>
              </a:tblGrid>
              <a:tr h="88209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обучения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Предметные результаты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только предметные результаты, но и личностные, метапредметные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Нет портфолио обучающегося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Создание портфолио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Важны положительные оценки учеников по итогам контрольных работ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Учет динамики результатов обучения детей относительно самих себя. Оценка промежуточных результатов обучения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153400" cy="620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ФГОС ООО к современному уроку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73" name="Group 21"/>
          <p:cNvGraphicFramePr>
            <a:graphicFrameLocks noGrp="1"/>
          </p:cNvGraphicFramePr>
          <p:nvPr/>
        </p:nvGraphicFramePr>
        <p:xfrm>
          <a:off x="251520" y="692696"/>
          <a:ext cx="8712968" cy="5523016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4356484"/>
                <a:gridCol w="4356484"/>
              </a:tblGrid>
              <a:tr h="2808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Целеполагание</a:t>
                      </a: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конкретные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измеримые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достижимые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реалистичные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определенные по времени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 должны знать, какие конкретно знания и умения (способы деятельности) они освоят в процессе деятельности на  уроке (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левополушарные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Они должны знать и план (способы) достижения поставленных задач (правополушарные)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формирует интерес как к процессу учебной деятельности, так и к достижению конечного результата. Эффективные мотивы – решение актуальной проблемы, практическая направленность содержания, краеведческая составляющая содержания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442648" cy="45415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21324"/>
                <a:gridCol w="4221324"/>
              </a:tblGrid>
              <a:tr h="1422837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800000"/>
                          </a:solidFill>
                          <a:latin typeface="Cambria" pitchFamily="18" charset="0"/>
                        </a:rPr>
                        <a:t>Практическая значимость  знаний и способов деятельности</a:t>
                      </a:r>
                      <a:endParaRPr lang="ru-RU" sz="2000" b="0" dirty="0">
                        <a:solidFill>
                          <a:srgbClr val="800000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Учитель должен показать обучающимся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возможности применения осваиваемых знаний и умений в их практической деятельности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28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800000"/>
                          </a:solidFill>
                          <a:latin typeface="Cambria" pitchFamily="18" charset="0"/>
                        </a:rPr>
                        <a:t>Отбор содержания</a:t>
                      </a:r>
                      <a:endParaRPr lang="ru-RU" sz="2000" b="1" dirty="0">
                        <a:solidFill>
                          <a:srgbClr val="800000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Качественно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отработаны планируемые результаты урока, определенные программой. Только эти знания могут быть подвергнуты контролю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6774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800000"/>
                          </a:solidFill>
                          <a:latin typeface="Cambria" pitchFamily="18" charset="0"/>
                        </a:rPr>
                        <a:t>Интегративность</a:t>
                      </a:r>
                      <a:r>
                        <a:rPr lang="ru-RU" sz="2000" dirty="0" smtClean="0">
                          <a:solidFill>
                            <a:srgbClr val="800000"/>
                          </a:solidFill>
                          <a:latin typeface="Cambria" pitchFamily="18" charset="0"/>
                        </a:rPr>
                        <a:t> знаний, отработка</a:t>
                      </a:r>
                      <a:r>
                        <a:rPr lang="ru-RU" sz="2000" baseline="0" dirty="0" smtClean="0">
                          <a:solidFill>
                            <a:srgbClr val="8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rgbClr val="800000"/>
                          </a:solidFill>
                          <a:latin typeface="Cambria" pitchFamily="18" charset="0"/>
                        </a:rPr>
                        <a:t>метапредметных</a:t>
                      </a:r>
                      <a:r>
                        <a:rPr lang="ru-RU" sz="2000" baseline="0" dirty="0" smtClean="0">
                          <a:solidFill>
                            <a:srgbClr val="800000"/>
                          </a:solidFill>
                          <a:latin typeface="Cambria" pitchFamily="18" charset="0"/>
                        </a:rPr>
                        <a:t> универсальных способов образовательной деятельности</a:t>
                      </a:r>
                      <a:endParaRPr lang="ru-RU" sz="2000" b="1" dirty="0">
                        <a:solidFill>
                          <a:srgbClr val="800000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53400" cy="620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ФГОС ООО к современному уроку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ФГОС нового поколения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характер обучения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достижение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главной задачи –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личности  учащегося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Современный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должен  отражать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владение классической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структурой  урока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 фоне активного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применения  собственных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творческих наработок, как в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смысле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построения, так и в подборе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содержания  учебного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материала, технологии его подачи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 тренинга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5229200"/>
            <a:ext cx="972698" cy="1163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5" name="Group 15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8153400" cy="5149529"/>
        </p:xfrm>
        <a:graphic>
          <a:graphicData uri="http://schemas.openxmlformats.org/drawingml/2006/table">
            <a:tbl>
              <a:tblPr/>
              <a:tblGrid>
                <a:gridCol w="3168352"/>
                <a:gridCol w="4985048"/>
              </a:tblGrid>
              <a:tr h="1528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Построение каждого этапа урока по схеме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Постановка учебного задания – деятельность учащихся по его выполнению – подведение итога деятельности – контроль процесса и степени выполнения - рефлексия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4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разнообразных эффективных приёмов организации результативной образовательной деятельности обучающихся с учетом их возрастных и индивидуальных особенностей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 задача учителя – создать условия, инициирующие деятельность учащихся посредством учебных заданий: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характеристика задания;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мотивационная часть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содержание (условия, вопрос)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инструкция по выполнению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время выполнения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образец или описание ответа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критерии оценки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методический комментарий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2775" y="692697"/>
          <a:ext cx="8153400" cy="5752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804239"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каждого этапа урока учащимися, наличие обратной связи на каждом этапе урока</a:t>
                      </a:r>
                      <a:endParaRPr lang="ru-RU" sz="2200" b="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Выполнение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каждого учебного задания должно быть подвергнуто контролю учителя в целях обеспечения текущей коррекции процесса учения каждого ученика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2119"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блоков самостоятельного получения знаний</a:t>
                      </a:r>
                      <a:endParaRPr lang="ru-RU" sz="2200" b="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с различными источниками информации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9873"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парной или групповой работы</a:t>
                      </a:r>
                      <a:endParaRPr lang="ru-RU" sz="2200" b="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коммуникативной компетенции и освоение нормы работы в коллективе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9873"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Использование системы контроля и взаимоконтроля</a:t>
                      </a:r>
                      <a:endParaRPr lang="ru-RU" sz="2200" b="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Средство рефлексии и формирования ответственности за результаты своей деятельности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153400" cy="17526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данных требований определяет роль учителя как управленца, а обучающихся – как активных субъектов деятельности, что становится решающими предпосылками реализации целевых установок 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2775" y="980727"/>
          <a:ext cx="8153400" cy="169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846571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endParaRPr lang="ru-RU" sz="2400" b="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Осознание себя в процессе деятельности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6571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Психологический комфорт и условия </a:t>
                      </a:r>
                      <a:r>
                        <a:rPr lang="ru-RU" sz="2400" b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здоровьесбережения</a:t>
                      </a:r>
                      <a:endParaRPr lang="ru-RU" sz="2400" b="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800000"/>
                </a:solidFill>
                <a:latin typeface="Cambria" pitchFamily="18" charset="0"/>
              </a:rPr>
              <a:t>Технологическая карта </a:t>
            </a:r>
            <a:r>
              <a:rPr lang="ru-RU" sz="2800" b="1" dirty="0" smtClean="0">
                <a:solidFill>
                  <a:srgbClr val="800000"/>
                </a:solidFill>
                <a:latin typeface="Cambria" pitchFamily="18" charset="0"/>
              </a:rPr>
              <a:t>урока</a:t>
            </a:r>
          </a:p>
          <a:p>
            <a:endParaRPr lang="ru-RU" sz="2800" b="1" dirty="0">
              <a:latin typeface="Cambria" pitchFamily="18" charset="0"/>
            </a:endParaRPr>
          </a:p>
          <a:p>
            <a:pPr algn="just"/>
            <a:r>
              <a:rPr lang="ru-RU" sz="2800" b="1" dirty="0" smtClean="0">
                <a:latin typeface="Cambria" pitchFamily="18" charset="0"/>
              </a:rPr>
              <a:t>Технологическая </a:t>
            </a:r>
            <a:r>
              <a:rPr lang="ru-RU" sz="2800" b="1" dirty="0">
                <a:latin typeface="Cambria" pitchFamily="18" charset="0"/>
              </a:rPr>
              <a:t>карта урока - это новый </a:t>
            </a:r>
            <a:r>
              <a:rPr lang="ru-RU" sz="2800" b="1" dirty="0" smtClean="0">
                <a:latin typeface="Cambria" pitchFamily="18" charset="0"/>
              </a:rPr>
              <a:t>вид  методической продукции</a:t>
            </a:r>
            <a:r>
              <a:rPr lang="ru-RU" sz="2800" b="1" dirty="0">
                <a:latin typeface="Cambria" pitchFamily="18" charset="0"/>
              </a:rPr>
              <a:t>, </a:t>
            </a:r>
            <a:r>
              <a:rPr lang="ru-RU" sz="2800" b="1" dirty="0" smtClean="0">
                <a:latin typeface="Cambria" pitchFamily="18" charset="0"/>
              </a:rPr>
              <a:t>обеспечивающей  </a:t>
            </a:r>
            <a:r>
              <a:rPr lang="ru-RU" sz="2800" dirty="0" smtClean="0">
                <a:latin typeface="Cambria" pitchFamily="18" charset="0"/>
              </a:rPr>
              <a:t>эффективное </a:t>
            </a:r>
            <a:r>
              <a:rPr lang="ru-RU" sz="2800" dirty="0">
                <a:latin typeface="Cambria" pitchFamily="18" charset="0"/>
              </a:rPr>
              <a:t>и качественное </a:t>
            </a:r>
            <a:r>
              <a:rPr lang="ru-RU" sz="2800" dirty="0" smtClean="0">
                <a:latin typeface="Cambria" pitchFamily="18" charset="0"/>
              </a:rPr>
              <a:t>преподавание  учебных </a:t>
            </a:r>
            <a:r>
              <a:rPr lang="ru-RU" sz="2800" dirty="0">
                <a:latin typeface="Cambria" pitchFamily="18" charset="0"/>
              </a:rPr>
              <a:t>курсов в школе и </a:t>
            </a:r>
            <a:r>
              <a:rPr lang="ru-RU" sz="2800" dirty="0" smtClean="0">
                <a:latin typeface="Cambria" pitchFamily="18" charset="0"/>
              </a:rPr>
              <a:t>возможность  достижения </a:t>
            </a:r>
            <a:r>
              <a:rPr lang="ru-RU" sz="2800" dirty="0">
                <a:latin typeface="Cambria" pitchFamily="18" charset="0"/>
              </a:rPr>
              <a:t>планируемых </a:t>
            </a:r>
            <a:r>
              <a:rPr lang="ru-RU" sz="2800" dirty="0" smtClean="0">
                <a:latin typeface="Cambria" pitchFamily="18" charset="0"/>
              </a:rPr>
              <a:t>результатов  освоения </a:t>
            </a:r>
            <a:r>
              <a:rPr lang="ru-RU" sz="2800" dirty="0">
                <a:latin typeface="Cambria" pitchFamily="18" charset="0"/>
              </a:rPr>
              <a:t>основных </a:t>
            </a:r>
            <a:r>
              <a:rPr lang="ru-RU" sz="2800" dirty="0" smtClean="0">
                <a:latin typeface="Cambria" pitchFamily="18" charset="0"/>
              </a:rPr>
              <a:t> образовательных  программ </a:t>
            </a:r>
            <a:r>
              <a:rPr lang="ru-RU" sz="2800" dirty="0">
                <a:latin typeface="Cambria" pitchFamily="18" charset="0"/>
              </a:rPr>
              <a:t>в соответствии с </a:t>
            </a:r>
            <a:r>
              <a:rPr lang="ru-RU" sz="2800" dirty="0" smtClean="0">
                <a:latin typeface="Cambria" pitchFamily="18" charset="0"/>
              </a:rPr>
              <a:t>ФГОС</a:t>
            </a:r>
            <a:endParaRPr lang="ru-RU" sz="2800" dirty="0">
              <a:latin typeface="Cambria" pitchFamily="18" charset="0"/>
            </a:endParaRP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44824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Обучение с использованием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технологической  карты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позволяет организовать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эффективный  учебный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процесс, обеспечить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реализацию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предметных,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личностных умений -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универсальных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действий  (УУД)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требованиями  ФГОС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существенно сократить время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 подготовку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учителя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836712"/>
            <a:ext cx="5029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endParaRPr lang="ru-RU" sz="2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5729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Сущность проектной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педагогической  деятельности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применением  технологической  карты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заключается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использовании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инновационной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технологии работы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 информацией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описании заданий для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ученика  по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освоению темы,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оформлении  предполагаемых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образовательных результатов.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Технологическую карту отличают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интерактивность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структурированность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алгоритмичность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технологичность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 обобщенность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информации.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</a:rPr>
              <a:t>Технологическая карта урока</a:t>
            </a:r>
            <a:r>
              <a:rPr lang="ru-RU" sz="2400" b="1" dirty="0" smtClean="0">
                <a:solidFill>
                  <a:srgbClr val="800000"/>
                </a:solidFill>
              </a:rPr>
              <a:t>,   соответствующая </a:t>
            </a:r>
            <a:r>
              <a:rPr lang="ru-RU" sz="2400" b="1" dirty="0">
                <a:solidFill>
                  <a:srgbClr val="800000"/>
                </a:solidFill>
              </a:rPr>
              <a:t>требованиям ФГОС</a:t>
            </a:r>
            <a:endParaRPr lang="ru-RU" sz="2400" dirty="0">
              <a:solidFill>
                <a:srgbClr val="8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124744"/>
            <a:ext cx="839241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64096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8964488" cy="539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26802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 главная составная часть учебного</a:t>
            </a:r>
          </a:p>
          <a:p>
            <a:pPr algn="just"/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процесса.</a:t>
            </a:r>
          </a:p>
          <a:p>
            <a:pPr algn="just"/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подготовки учащихся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предмету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многом определяется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уровнем проведения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урока,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содержательной и методической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наполненностью, его атмосферой.</a:t>
            </a:r>
          </a:p>
          <a:p>
            <a:pPr algn="just"/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ранее, и теперь, должен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заранее  спланировать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урок, продумать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его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провести урок,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осуществить  коррекцию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своих действий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действий  учащихся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учётом анализа (самоанализа)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 контроля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(самоконтроля).</a:t>
            </a: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5229200"/>
            <a:ext cx="972698" cy="1163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640959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позволяет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увидеть учебный материал целостно и системно;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проектировать образовательный процесс по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освоению темы с учетом цели освоения курса;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гибко использовать эффективные приемы и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формы работы с обучающимися на уроке;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согласовывать действия учителя и учащихся;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организовывать самостоятельную деятельность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школьников в процессе обучения,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осуществлять интегративный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контроль результатов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учебной деятельности.</a:t>
            </a:r>
          </a:p>
        </p:txBody>
      </p:sp>
      <p:pic>
        <p:nvPicPr>
          <p:cNvPr id="3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0"/>
            <a:ext cx="777686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800000"/>
                </a:solidFill>
              </a:rPr>
              <a:t>Отличия традиционного урока </a:t>
            </a:r>
            <a:r>
              <a:rPr lang="ru-RU" sz="2400" b="1" i="1" dirty="0" smtClean="0">
                <a:solidFill>
                  <a:srgbClr val="800000"/>
                </a:solidFill>
              </a:rPr>
              <a:t>от   урока </a:t>
            </a:r>
            <a:r>
              <a:rPr lang="ru-RU" sz="2400" b="1" i="1" dirty="0">
                <a:solidFill>
                  <a:srgbClr val="800000"/>
                </a:solidFill>
              </a:rPr>
              <a:t>по ФГОС</a:t>
            </a:r>
            <a:endParaRPr lang="ru-RU" sz="2400" dirty="0">
              <a:solidFill>
                <a:srgbClr val="8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1041522"/>
              </p:ext>
            </p:extLst>
          </p:nvPr>
        </p:nvGraphicFramePr>
        <p:xfrm>
          <a:off x="295961" y="548680"/>
          <a:ext cx="8848039" cy="545582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817706"/>
                <a:gridCol w="3099678"/>
                <a:gridCol w="3930655"/>
              </a:tblGrid>
              <a:tr h="3352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 к уроку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Традиционный урок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Современный урок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</a:rPr>
                        <a:t>Основные этапы урока</a:t>
                      </a:r>
                    </a:p>
                    <a:p>
                      <a:endParaRPr lang="ru-RU" dirty="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Основное время отводится этапу объяснения и закрепления (80% - говорение учителя)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Объяснение занимает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20-30% урока, закрепление 5-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10%; большая часть времени на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самостоятельную деятельность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4928">
                <a:tc>
                  <a:txBody>
                    <a:bodyPr/>
                    <a:lstStyle/>
                    <a:p>
                      <a:pPr marL="82550" indent="0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</a:rPr>
                        <a:t>Объявление темы урока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Учитель сообщает учащимся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Формулируют сами учащиеся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(учитель подводит учащихся к осознанию темы)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141">
                <a:tc>
                  <a:txBody>
                    <a:bodyPr/>
                    <a:lstStyle/>
                    <a:p>
                      <a:pPr marL="82550" indent="0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</a:rPr>
                        <a:t>Сообщение целей и задач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Формулируют сами учащиеся,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определив границы знания и незнания (учитель подводит учащихся к осознанию целей и задач)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1026">
                <a:tc>
                  <a:txBody>
                    <a:bodyPr/>
                    <a:lstStyle/>
                    <a:p>
                      <a:pPr marL="82550" indent="0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</a:rPr>
                        <a:t>Планирование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Планирование учащимися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способов достижения намеченной цели (учитель помогает, советует)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1302" y="5517232"/>
            <a:ext cx="972698" cy="1163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8056868"/>
              </p:ext>
            </p:extLst>
          </p:nvPr>
        </p:nvGraphicFramePr>
        <p:xfrm>
          <a:off x="251520" y="980728"/>
          <a:ext cx="8568953" cy="571627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490253"/>
                <a:gridCol w="2758219"/>
                <a:gridCol w="4320481"/>
              </a:tblGrid>
              <a:tr h="1546054">
                <a:tc>
                  <a:txBody>
                    <a:bodyPr/>
                    <a:lstStyle/>
                    <a:p>
                      <a:pPr marL="82550" indent="0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Реши, спеши, сравни, найди, выпиши, выполни.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93% - репродуктивные задания, 7% - исследуй (чаще для сильных учащихся)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Проанализируй,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докажите(объясните), сравните,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выразите символом, создайте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схему или модель, продолжите,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обобщите (сделайте вывод),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выберите решение или способ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решения, исследуйте, оцените,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измените, придумайте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5008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Осуществление контроля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Учащиеся осуществляют контроль </a:t>
                      </a:r>
                      <a:r>
                        <a:rPr lang="ru-RU" sz="1800" dirty="0"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(применяются формы самоконтроля, взаимоконтроля), учитель консультирует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5265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Осуществление коррекции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Учащиеся формулируют затруднения и осуществляют коррекцию самостоятельно, </a:t>
                      </a:r>
                      <a:r>
                        <a:rPr lang="ru-RU" sz="1800" dirty="0"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учитель консультирует, советует, помогает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2176532"/>
              </p:ext>
            </p:extLst>
          </p:nvPr>
        </p:nvGraphicFramePr>
        <p:xfrm>
          <a:off x="251520" y="620688"/>
          <a:ext cx="8568951" cy="3657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512168"/>
                <a:gridCol w="2736304"/>
                <a:gridCol w="4320479"/>
              </a:tblGrid>
              <a:tr h="335256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Традиционный урок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Современный урок</a:t>
                      </a: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6523" y="171584"/>
            <a:ext cx="777686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800000"/>
                </a:solidFill>
              </a:rPr>
              <a:t>Отличия традиционного урока </a:t>
            </a:r>
            <a:r>
              <a:rPr lang="ru-RU" sz="2400" b="1" i="1" dirty="0" smtClean="0">
                <a:solidFill>
                  <a:srgbClr val="800000"/>
                </a:solidFill>
              </a:rPr>
              <a:t>от   урока </a:t>
            </a:r>
            <a:r>
              <a:rPr lang="ru-RU" sz="2400" b="1" i="1" dirty="0">
                <a:solidFill>
                  <a:srgbClr val="800000"/>
                </a:solidFill>
              </a:rPr>
              <a:t>по ФГОС</a:t>
            </a:r>
            <a:endParaRPr lang="ru-RU" sz="2400" dirty="0">
              <a:solidFill>
                <a:srgbClr val="800000"/>
              </a:solidFill>
            </a:endParaRPr>
          </a:p>
        </p:txBody>
      </p:sp>
      <p:pic>
        <p:nvPicPr>
          <p:cNvPr id="7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5984611"/>
              </p:ext>
            </p:extLst>
          </p:nvPr>
        </p:nvGraphicFramePr>
        <p:xfrm>
          <a:off x="539552" y="1988840"/>
          <a:ext cx="8136904" cy="42679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775325"/>
                <a:gridCol w="2810931"/>
                <a:gridCol w="3550648"/>
              </a:tblGrid>
              <a:tr h="1348735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Оценивание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Times New Roman" pitchFamily="18" charset="0"/>
                        </a:rPr>
                        <a:t>Учитель осуществляет оценивание работы учащихся на уроке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Times New Roman" pitchFamily="18" charset="0"/>
                        </a:rPr>
                        <a:t>Учащиеся дают оценку деятельности по её результатам (самооценка, оценивание результатов деятельности товарищей), учитель консультирует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6104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Итог урока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Учитель выясняет у учащихся, что они запомнили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Проводится </a:t>
                      </a:r>
                      <a:r>
                        <a:rPr lang="ru-RU" sz="1800" i="1" dirty="0" smtClean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рефлексия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Times New Roman" pitchFamily="18" charset="0"/>
                        </a:rPr>
                        <a:t>Я знаю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Times New Roman" pitchFamily="18" charset="0"/>
                        </a:rPr>
                        <a:t> Я запомнил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Times New Roman" pitchFamily="18" charset="0"/>
                        </a:rPr>
                        <a:t> Я смог</a:t>
                      </a:r>
                      <a:endParaRPr lang="ru-RU" sz="1800" i="1" dirty="0"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1857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Домашнее задание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Учащиеся могут выбирать задание из предложенных </a:t>
                      </a:r>
                      <a:r>
                        <a:rPr lang="ru-RU" sz="1800" dirty="0"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учителем с учётом индивидуальных возможностей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5177592"/>
              </p:ext>
            </p:extLst>
          </p:nvPr>
        </p:nvGraphicFramePr>
        <p:xfrm>
          <a:off x="467544" y="1340768"/>
          <a:ext cx="8280920" cy="54864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798676"/>
                <a:gridCol w="2861532"/>
                <a:gridCol w="3620712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 к уроку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Традиционный урок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Современный урок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692696"/>
            <a:ext cx="777686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800000"/>
                </a:solidFill>
              </a:rPr>
              <a:t>Отличия традиционного урока </a:t>
            </a:r>
            <a:r>
              <a:rPr lang="ru-RU" sz="2400" b="1" i="1" dirty="0" smtClean="0">
                <a:solidFill>
                  <a:srgbClr val="800000"/>
                </a:solidFill>
              </a:rPr>
              <a:t>от   урока </a:t>
            </a:r>
            <a:r>
              <a:rPr lang="ru-RU" sz="2400" b="1" i="1" dirty="0">
                <a:solidFill>
                  <a:srgbClr val="800000"/>
                </a:solidFill>
              </a:rPr>
              <a:t>по ФГОС</a:t>
            </a:r>
            <a:endParaRPr lang="ru-RU" sz="2400" dirty="0">
              <a:solidFill>
                <a:srgbClr val="800000"/>
              </a:solidFill>
            </a:endParaRPr>
          </a:p>
        </p:txBody>
      </p:sp>
      <p:pic>
        <p:nvPicPr>
          <p:cNvPr id="8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Подготовка учителя к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уроку</a:t>
            </a:r>
          </a:p>
          <a:p>
            <a:pPr algn="ctr"/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современных условиях, когда объем научной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информации огромен, а время обучения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ограничено</a:t>
            </a:r>
            <a:r>
              <a:rPr lang="ru-RU" sz="2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одним из самых актуальных</a:t>
            </a:r>
          </a:p>
          <a:p>
            <a:pPr algn="just"/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требований становится нахождение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оптимального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первую очередь с точки зрения затрат времени</a:t>
            </a: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изложения  содержания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выбора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методов  обучения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Это требование относится к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каждому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800000"/>
                </a:solidFill>
                <a:latin typeface="Cambria" pitchFamily="18" charset="0"/>
              </a:rPr>
              <a:t>Подготовка учителя к уроку</a:t>
            </a:r>
            <a:endParaRPr lang="ru-RU" sz="2800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Качество любого урока в значительной мере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определяется тщательностью подготовки к нему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учителя. Выделим несколько основных этапов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1-й этап — изучение учебной программы.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2-й этап — изучение методической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литературы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3-й этап — изучение материала конкретного урока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стабильном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учебнике.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4-й этап — изучение и подготовка имеющихся в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школе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обучения по теме урока.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5-й этап — разработка плана урока.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4345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800000"/>
                </a:solidFill>
                <a:latin typeface="Cambria" pitchFamily="18" charset="0"/>
              </a:rPr>
              <a:t>1-й этап — </a:t>
            </a:r>
            <a:r>
              <a:rPr lang="ru-RU" sz="2400" b="1" dirty="0">
                <a:solidFill>
                  <a:srgbClr val="800000"/>
                </a:solidFill>
                <a:latin typeface="Cambria" pitchFamily="18" charset="0"/>
              </a:rPr>
              <a:t>изучение </a:t>
            </a: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учебной  программы</a:t>
            </a:r>
          </a:p>
          <a:p>
            <a:pPr algn="ctr"/>
            <a:r>
              <a:rPr lang="ru-RU" sz="2400" dirty="0" smtClean="0">
                <a:latin typeface="Cambria" pitchFamily="18" charset="0"/>
              </a:rPr>
              <a:t>(</a:t>
            </a:r>
            <a:r>
              <a:rPr lang="ru-RU" sz="2400" dirty="0">
                <a:latin typeface="Cambria" pitchFamily="18" charset="0"/>
              </a:rPr>
              <a:t>эта часть работы выполняется в ходе подготовки</a:t>
            </a:r>
          </a:p>
          <a:p>
            <a:pPr algn="ctr"/>
            <a:r>
              <a:rPr lang="ru-RU" sz="2400" dirty="0">
                <a:latin typeface="Cambria" pitchFamily="18" charset="0"/>
              </a:rPr>
              <a:t>к учебному году</a:t>
            </a:r>
            <a:r>
              <a:rPr lang="ru-RU" sz="2400" dirty="0" smtClean="0">
                <a:latin typeface="Cambria" pitchFamily="18" charset="0"/>
              </a:rPr>
              <a:t>)</a:t>
            </a:r>
          </a:p>
          <a:p>
            <a:pPr algn="just"/>
            <a:endParaRPr lang="ru-RU" sz="2400" dirty="0">
              <a:latin typeface="Cambria" pitchFamily="18" charset="0"/>
            </a:endParaRPr>
          </a:p>
          <a:p>
            <a:pPr algn="just"/>
            <a:r>
              <a:rPr lang="ru-RU" sz="2400" dirty="0" smtClean="0">
                <a:latin typeface="Cambria" pitchFamily="18" charset="0"/>
              </a:rPr>
              <a:t>При </a:t>
            </a:r>
            <a:r>
              <a:rPr lang="ru-RU" sz="2400" dirty="0">
                <a:latin typeface="Cambria" pitchFamily="18" charset="0"/>
              </a:rPr>
              <a:t>этом </a:t>
            </a:r>
            <a:r>
              <a:rPr lang="ru-RU" sz="2400" b="1" dirty="0">
                <a:solidFill>
                  <a:srgbClr val="800000"/>
                </a:solidFill>
                <a:latin typeface="Cambria" pitchFamily="18" charset="0"/>
              </a:rPr>
              <a:t>особое внимание обращают на основные </a:t>
            </a: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цели  и </a:t>
            </a:r>
            <a:r>
              <a:rPr lang="ru-RU" sz="2400" b="1" dirty="0">
                <a:solidFill>
                  <a:srgbClr val="800000"/>
                </a:solidFill>
                <a:latin typeface="Cambria" pitchFamily="18" charset="0"/>
              </a:rPr>
              <a:t>задачи учебного предмета в целом и на цели и задачи</a:t>
            </a: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,  </a:t>
            </a:r>
            <a:r>
              <a:rPr lang="ru-RU" sz="2400" dirty="0" smtClean="0">
                <a:latin typeface="Cambria" pitchFamily="18" charset="0"/>
              </a:rPr>
              <a:t>стоящие </a:t>
            </a:r>
            <a:r>
              <a:rPr lang="ru-RU" sz="2400" dirty="0">
                <a:latin typeface="Cambria" pitchFamily="18" charset="0"/>
              </a:rPr>
              <a:t>перед каждой учебной темой.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Изучая </a:t>
            </a:r>
            <a:r>
              <a:rPr lang="ru-RU" sz="2400" dirty="0">
                <a:latin typeface="Cambria" pitchFamily="18" charset="0"/>
              </a:rPr>
              <a:t>содержание конкретной учебной темы, учитель</a:t>
            </a:r>
          </a:p>
          <a:p>
            <a:pPr algn="just"/>
            <a:r>
              <a:rPr lang="ru-RU" sz="2400" dirty="0">
                <a:latin typeface="Cambria" pitchFamily="18" charset="0"/>
              </a:rPr>
              <a:t>уяснит </a:t>
            </a:r>
            <a:r>
              <a:rPr lang="ru-RU" sz="2400" b="1" dirty="0">
                <a:solidFill>
                  <a:srgbClr val="800000"/>
                </a:solidFill>
                <a:latin typeface="Cambria" pitchFamily="18" charset="0"/>
              </a:rPr>
              <a:t>логическую взаимосвязь учебного материала с</a:t>
            </a:r>
          </a:p>
          <a:p>
            <a:pPr algn="just"/>
            <a:r>
              <a:rPr lang="ru-RU" sz="2400" b="1" dirty="0">
                <a:solidFill>
                  <a:srgbClr val="800000"/>
                </a:solidFill>
                <a:latin typeface="Cambria" pitchFamily="18" charset="0"/>
              </a:rPr>
              <a:t>ранее изученным, а также с материалом, который</a:t>
            </a:r>
          </a:p>
          <a:p>
            <a:pPr algn="just"/>
            <a:r>
              <a:rPr lang="ru-RU" sz="2400" b="1" dirty="0">
                <a:solidFill>
                  <a:srgbClr val="800000"/>
                </a:solidFill>
                <a:latin typeface="Cambria" pitchFamily="18" charset="0"/>
              </a:rPr>
              <a:t>предстоит изучить позже.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Это </a:t>
            </a:r>
            <a:r>
              <a:rPr lang="ru-RU" sz="2400" dirty="0">
                <a:latin typeface="Cambria" pitchFamily="18" charset="0"/>
              </a:rPr>
              <a:t>позволит более глубоко и </a:t>
            </a:r>
            <a:r>
              <a:rPr lang="ru-RU" sz="2400" b="1" dirty="0">
                <a:solidFill>
                  <a:srgbClr val="800000"/>
                </a:solidFill>
                <a:latin typeface="Cambria" pitchFamily="18" charset="0"/>
              </a:rPr>
              <a:t>четко сформулировать</a:t>
            </a:r>
          </a:p>
          <a:p>
            <a:pPr algn="just"/>
            <a:r>
              <a:rPr lang="ru-RU" sz="2400" b="1" dirty="0">
                <a:solidFill>
                  <a:srgbClr val="800000"/>
                </a:solidFill>
                <a:latin typeface="Cambria" pitchFamily="18" charset="0"/>
              </a:rPr>
              <a:t>ближние и дальние цели изучения учебного материала.</a:t>
            </a:r>
            <a:endParaRPr lang="ru-RU" sz="2400" dirty="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4" name="Picture 8" descr="http://ds1-kam.my1.ru/foto/4956_html_m52316f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5868444"/>
            <a:ext cx="827584" cy="989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презентации - 3">
  <a:themeElements>
    <a:clrScheme name="Другая 1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FFC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- 3</Template>
  <TotalTime>1012</TotalTime>
  <Words>1689</Words>
  <Application>Microsoft Office PowerPoint</Application>
  <PresentationFormat>Экран (4:3)</PresentationFormat>
  <Paragraphs>223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Фокина Л. П. Шаблон презентации - 3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Требования ФГОС ООО к современному уроку</vt:lpstr>
      <vt:lpstr>Требования ФГОС ООО к современному уроку</vt:lpstr>
      <vt:lpstr>Слайд 20</vt:lpstr>
      <vt:lpstr>Слайд 21</vt:lpstr>
      <vt:lpstr>Выполнение данных требований определяет роль учителя как управленца, а обучающихся – как активных субъектов деятельности, что становится решающими предпосылками реализации целевых установок Стандарта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33</dc:creator>
  <cp:lastModifiedBy>x64</cp:lastModifiedBy>
  <cp:revision>99</cp:revision>
  <dcterms:created xsi:type="dcterms:W3CDTF">2016-01-19T17:34:51Z</dcterms:created>
  <dcterms:modified xsi:type="dcterms:W3CDTF">2016-10-09T18:27:36Z</dcterms:modified>
</cp:coreProperties>
</file>