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8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822960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ВЛИЯНИЕ КУЛЬТУРОЛОГИЧЕСКИХ ПРЕДМЕТОВ НА ДУХОВНО-нравственное развитие школьников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4429132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Презентацию подготовила учитель высшей категории ОДНКНР МОУ СОШ № 39 </a:t>
            </a:r>
          </a:p>
          <a:p>
            <a:pPr algn="r"/>
            <a:r>
              <a:rPr lang="ru-RU" sz="2000" dirty="0" smtClean="0"/>
              <a:t>М.Н. Борщ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Мини-сочинения</a:t>
            </a:r>
            <a:endParaRPr lang="ru-RU" dirty="0"/>
          </a:p>
        </p:txBody>
      </p:sp>
      <p:pic>
        <p:nvPicPr>
          <p:cNvPr id="4" name="Содержимое 3" descr="SAM_7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Олимпиада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очка\Desktop\На презентацию\SAM_7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3116"/>
            <a:ext cx="2143064" cy="3214596"/>
          </a:xfrm>
          <a:prstGeom prst="rect">
            <a:avLst/>
          </a:prstGeom>
          <a:noFill/>
        </p:spPr>
      </p:pic>
      <p:pic>
        <p:nvPicPr>
          <p:cNvPr id="7171" name="Picture 3" descr="C:\Users\Мариночка\Desktop\На презентацию\SAM_7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162150" cy="3243226"/>
          </a:xfrm>
          <a:prstGeom prst="rect">
            <a:avLst/>
          </a:prstGeom>
          <a:noFill/>
        </p:spPr>
      </p:pic>
      <p:pic>
        <p:nvPicPr>
          <p:cNvPr id="7172" name="Picture 4" descr="C:\Users\Мариночка\Desktop\На презентацию\SAM_7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428868"/>
            <a:ext cx="4243322" cy="2828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Внеурочная деятельность</a:t>
            </a:r>
            <a:br>
              <a:rPr lang="ru-RU" sz="2800" dirty="0" smtClean="0"/>
            </a:br>
            <a:r>
              <a:rPr lang="ru-RU" sz="2800" dirty="0" smtClean="0"/>
              <a:t>Посещение тверской епархиальной школы во имя святителя Тихона Задонского</a:t>
            </a:r>
            <a:endParaRPr lang="ru-RU" sz="2800" dirty="0"/>
          </a:p>
        </p:txBody>
      </p:sp>
      <p:pic>
        <p:nvPicPr>
          <p:cNvPr id="4" name="Picture 2" descr="F:\О.П.К Фото\DSC0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32653"/>
            <a:ext cx="3500462" cy="2625348"/>
          </a:xfrm>
          <a:prstGeom prst="rect">
            <a:avLst/>
          </a:prstGeom>
          <a:noFill/>
        </p:spPr>
      </p:pic>
      <p:pic>
        <p:nvPicPr>
          <p:cNvPr id="5" name="Picture 3" descr="F:\О.П.К Фото\DSC02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619493" cy="2714620"/>
          </a:xfrm>
          <a:prstGeom prst="rect">
            <a:avLst/>
          </a:prstGeom>
          <a:noFill/>
        </p:spPr>
      </p:pic>
      <p:pic>
        <p:nvPicPr>
          <p:cNvPr id="6" name="Picture 4" descr="F:\О.П.К Фото\DSC01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3595713" cy="2696785"/>
          </a:xfrm>
          <a:prstGeom prst="rect">
            <a:avLst/>
          </a:prstGeom>
          <a:noFill/>
        </p:spPr>
      </p:pic>
      <p:pic>
        <p:nvPicPr>
          <p:cNvPr id="12" name="Picture 11" descr="F:\О.П.К Фото\DSC02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71612"/>
            <a:ext cx="3500462" cy="262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F:\О.П.К Фото\DSC0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786050" cy="2089537"/>
          </a:xfrm>
          <a:prstGeom prst="rect">
            <a:avLst/>
          </a:prstGeom>
          <a:noFill/>
        </p:spPr>
      </p:pic>
      <p:pic>
        <p:nvPicPr>
          <p:cNvPr id="5" name="Picture 7" descr="F:\О.П.К Фото\DSC0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8934"/>
            <a:ext cx="2928957" cy="2196718"/>
          </a:xfrm>
          <a:prstGeom prst="rect">
            <a:avLst/>
          </a:prstGeom>
          <a:noFill/>
        </p:spPr>
      </p:pic>
      <p:pic>
        <p:nvPicPr>
          <p:cNvPr id="6" name="Picture 8" descr="F:\О.П.К Фото\DSC0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60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9" descr="F:\О.П.К Фото\DSC02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450" y="1643050"/>
            <a:ext cx="2571830" cy="2143164"/>
          </a:xfrm>
          <a:prstGeom prst="rect">
            <a:avLst/>
          </a:prstGeom>
          <a:noFill/>
        </p:spPr>
      </p:pic>
      <p:pic>
        <p:nvPicPr>
          <p:cNvPr id="8" name="Picture 10" descr="F:\О.П.К Фото\DSC02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2775971" cy="208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Учащиеся Тверской епархиальной школы в гостях у учащихся МОУ </a:t>
            </a:r>
            <a:r>
              <a:rPr lang="ru-RU" sz="3200" dirty="0" err="1" smtClean="0"/>
              <a:t>сош</a:t>
            </a:r>
            <a:r>
              <a:rPr lang="ru-RU" sz="3200" dirty="0" smtClean="0"/>
              <a:t> № 39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очка\Desktop\На презентацию\SAM_7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679453" cy="4452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Небо отметило</a:t>
            </a:r>
            <a:endParaRPr lang="ru-RU" dirty="0"/>
          </a:p>
        </p:txBody>
      </p:sp>
      <p:pic>
        <p:nvPicPr>
          <p:cNvPr id="4" name="Содержимое 3" descr="SAM_7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Пасхальная творческая мастерская</a:t>
            </a:r>
            <a:endParaRPr lang="ru-RU" dirty="0"/>
          </a:p>
        </p:txBody>
      </p:sp>
      <p:pic>
        <p:nvPicPr>
          <p:cNvPr id="4" name="Содержимое 3" descr="SAM_7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9546" y="1554163"/>
            <a:ext cx="3017308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1.Культурологические предметы оказывают большое положительное влияние на воспитание подрастающего поколения, включая предметную и внеурочную деятельность.</a:t>
            </a:r>
          </a:p>
          <a:p>
            <a:r>
              <a:rPr lang="ru-RU" dirty="0" smtClean="0"/>
              <a:t>2.Предметы расширяют кругозор учащихся и побуждают  их изучать жизнь в разных её проявлениях.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2874970"/>
          </a:xfrm>
        </p:spPr>
        <p:txBody>
          <a:bodyPr/>
          <a:lstStyle/>
          <a:p>
            <a:r>
              <a:rPr lang="ru-RU" dirty="0" smtClean="0"/>
              <a:t>В наше непростое время, когда умами людей овладевает власть денег, назрела необходимость обратиться к  духовно-нравственным ценностям и разобраться как </a:t>
            </a:r>
            <a:r>
              <a:rPr lang="ru-RU" dirty="0" smtClean="0"/>
              <a:t>взаимодействуют </a:t>
            </a:r>
            <a:r>
              <a:rPr lang="ru-RU" dirty="0" smtClean="0"/>
              <a:t>эти категории. </a:t>
            </a:r>
            <a:endParaRPr lang="ru-RU" dirty="0"/>
          </a:p>
        </p:txBody>
      </p:sp>
      <p:pic>
        <p:nvPicPr>
          <p:cNvPr id="17410" name="Picture 2" descr="Картинки по запросу колокольчики"/>
          <p:cNvPicPr>
            <a:picLocks noChangeAspect="1" noChangeArrowheads="1"/>
          </p:cNvPicPr>
          <p:nvPr/>
        </p:nvPicPr>
        <p:blipFill>
          <a:blip r:embed="rId2"/>
          <a:srcRect t="7857" b="14999"/>
          <a:stretch>
            <a:fillRect/>
          </a:stretch>
        </p:blipFill>
        <p:spPr bwMode="auto">
          <a:xfrm>
            <a:off x="2857488" y="4071942"/>
            <a:ext cx="333375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 значимость влияния культурологических предметов на духовно-нравственное развитие подрастающего поколения.</a:t>
            </a:r>
            <a:endParaRPr lang="ru-RU" dirty="0"/>
          </a:p>
        </p:txBody>
      </p:sp>
      <p:pic>
        <p:nvPicPr>
          <p:cNvPr id="16386" name="Picture 2" descr="Картинки по запросу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43314"/>
            <a:ext cx="65341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3446474"/>
          </a:xfrm>
        </p:spPr>
        <p:txBody>
          <a:bodyPr/>
          <a:lstStyle/>
          <a:p>
            <a:r>
              <a:rPr lang="ru-RU" dirty="0" smtClean="0"/>
              <a:t>1. Рассказать о введении и преподавании культурологических предметов.</a:t>
            </a:r>
          </a:p>
          <a:p>
            <a:r>
              <a:rPr lang="ru-RU" dirty="0" smtClean="0"/>
              <a:t>2. Рассказать об их значении в предметной деятельности.</a:t>
            </a:r>
          </a:p>
          <a:p>
            <a:r>
              <a:rPr lang="ru-RU" dirty="0" smtClean="0"/>
              <a:t>3. Показать их влияние во внеурочной деятельности</a:t>
            </a:r>
            <a:endParaRPr lang="ru-RU" dirty="0"/>
          </a:p>
        </p:txBody>
      </p:sp>
      <p:pic>
        <p:nvPicPr>
          <p:cNvPr id="15364" name="Picture 4" descr="Картинки по запросу мусульмане и христи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4"/>
            <a:ext cx="4024291" cy="260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54382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ОРКСЭ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ОПК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ОДНКНР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                                                                     </a:t>
            </a:r>
            <a:endParaRPr lang="ru-RU" b="1" i="1" dirty="0"/>
          </a:p>
        </p:txBody>
      </p:sp>
      <p:pic>
        <p:nvPicPr>
          <p:cNvPr id="14338" name="Picture 2" descr="Картинки по запросу культура россии колл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43815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 - МЕТОДИЧЕСКИЕ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очка\Desktop\На презентацию\SAM_7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71744"/>
            <a:ext cx="3452778" cy="2301852"/>
          </a:xfrm>
          <a:prstGeom prst="rect">
            <a:avLst/>
          </a:prstGeom>
          <a:noFill/>
        </p:spPr>
      </p:pic>
      <p:pic>
        <p:nvPicPr>
          <p:cNvPr id="1027" name="Picture 3" descr="C:\Users\Мариночка\Desktop\На презентацию\SAM_7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214578" cy="3353550"/>
          </a:xfrm>
          <a:prstGeom prst="rect">
            <a:avLst/>
          </a:prstGeom>
          <a:noFill/>
        </p:spPr>
      </p:pic>
      <p:pic>
        <p:nvPicPr>
          <p:cNvPr id="1028" name="Picture 4" descr="C:\Users\Мариночка\Desktop\На презентацию\SAM_7352.JPG"/>
          <p:cNvPicPr>
            <a:picLocks noChangeAspect="1" noChangeArrowheads="1"/>
          </p:cNvPicPr>
          <p:nvPr/>
        </p:nvPicPr>
        <p:blipFill>
          <a:blip r:embed="rId4" cstate="print"/>
          <a:srcRect l="7801" t="3509" b="17543"/>
          <a:stretch>
            <a:fillRect/>
          </a:stretch>
        </p:blipFill>
        <p:spPr bwMode="auto">
          <a:xfrm>
            <a:off x="3000364" y="2214554"/>
            <a:ext cx="2138377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Выбор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очка\Desktop\На презентацию\SAM_7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85992"/>
            <a:ext cx="2257446" cy="3386169"/>
          </a:xfrm>
          <a:prstGeom prst="rect">
            <a:avLst/>
          </a:prstGeom>
          <a:noFill/>
        </p:spPr>
      </p:pic>
      <p:pic>
        <p:nvPicPr>
          <p:cNvPr id="2051" name="Picture 3" descr="C:\Users\Мариночка\Desktop\На презентацию\SAM_7356.JPG"/>
          <p:cNvPicPr>
            <a:picLocks noChangeAspect="1" noChangeArrowheads="1"/>
          </p:cNvPicPr>
          <p:nvPr/>
        </p:nvPicPr>
        <p:blipFill>
          <a:blip r:embed="rId3" cstate="print"/>
          <a:srcRect l="4695"/>
          <a:stretch>
            <a:fillRect/>
          </a:stretch>
        </p:blipFill>
        <p:spPr bwMode="auto">
          <a:xfrm>
            <a:off x="5857884" y="4357694"/>
            <a:ext cx="2900374" cy="2028833"/>
          </a:xfrm>
          <a:prstGeom prst="rect">
            <a:avLst/>
          </a:prstGeom>
          <a:noFill/>
        </p:spPr>
      </p:pic>
      <p:pic>
        <p:nvPicPr>
          <p:cNvPr id="2052" name="Picture 4" descr="C:\Users\Мариночка\Desktop\На презентацию\SAM_7357.JPG"/>
          <p:cNvPicPr>
            <a:picLocks noChangeAspect="1" noChangeArrowheads="1"/>
          </p:cNvPicPr>
          <p:nvPr/>
        </p:nvPicPr>
        <p:blipFill>
          <a:blip r:embed="rId4" cstate="print"/>
          <a:srcRect l="3125" r="10937"/>
          <a:stretch>
            <a:fillRect/>
          </a:stretch>
        </p:blipFill>
        <p:spPr bwMode="auto">
          <a:xfrm>
            <a:off x="5572132" y="1643050"/>
            <a:ext cx="3143240" cy="2438385"/>
          </a:xfrm>
          <a:prstGeom prst="rect">
            <a:avLst/>
          </a:prstGeom>
          <a:noFill/>
        </p:spPr>
      </p:pic>
      <p:pic>
        <p:nvPicPr>
          <p:cNvPr id="2053" name="Picture 5" descr="C:\Users\Мариночка\Desktop\На презентацию\SAM_7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2309845" cy="346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Песни-притчи Светланы Копыловой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ночка\Desktop\На презентацию\SAM_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14686"/>
            <a:ext cx="2209800" cy="3314700"/>
          </a:xfrm>
          <a:prstGeom prst="rect">
            <a:avLst/>
          </a:prstGeom>
          <a:noFill/>
        </p:spPr>
      </p:pic>
      <p:pic>
        <p:nvPicPr>
          <p:cNvPr id="3075" name="Picture 3" descr="C:\Users\Мариночка\Desktop\На презентацию\SAM_7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2654975" cy="1769983"/>
          </a:xfrm>
          <a:prstGeom prst="rect">
            <a:avLst/>
          </a:prstGeom>
          <a:noFill/>
        </p:spPr>
      </p:pic>
      <p:pic>
        <p:nvPicPr>
          <p:cNvPr id="3076" name="Picture 4" descr="C:\Users\Мариночка\Desktop\На презентацию\SAM_7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571736" cy="1714491"/>
          </a:xfrm>
          <a:prstGeom prst="rect">
            <a:avLst/>
          </a:prstGeom>
          <a:noFill/>
        </p:spPr>
      </p:pic>
      <p:pic>
        <p:nvPicPr>
          <p:cNvPr id="3077" name="Picture 5" descr="C:\Users\Мариночка\Desktop\На презентацию\SAM_7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214554"/>
            <a:ext cx="2607429" cy="1738286"/>
          </a:xfrm>
          <a:prstGeom prst="rect">
            <a:avLst/>
          </a:prstGeom>
          <a:noFill/>
        </p:spPr>
      </p:pic>
      <p:pic>
        <p:nvPicPr>
          <p:cNvPr id="3078" name="Picture 6" descr="C:\Users\Мариночка\Desktop\На презентацию\SAM_7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285992"/>
            <a:ext cx="2428860" cy="1619240"/>
          </a:xfrm>
          <a:prstGeom prst="rect">
            <a:avLst/>
          </a:prstGeom>
          <a:noFill/>
        </p:spPr>
      </p:pic>
      <p:pic>
        <p:nvPicPr>
          <p:cNvPr id="9" name="Picture 3" descr="C:\Users\Мариночка\Desktop\На презентацию\SAM_73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285860"/>
            <a:ext cx="2643206" cy="176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в глубь веков</a:t>
            </a:r>
            <a:endParaRPr lang="ru-RU" dirty="0"/>
          </a:p>
        </p:txBody>
      </p:sp>
      <p:pic>
        <p:nvPicPr>
          <p:cNvPr id="4" name="Содержимое 3" descr="SAM_7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4845873" cy="3230582"/>
          </a:xfrm>
        </p:spPr>
      </p:pic>
      <p:pic>
        <p:nvPicPr>
          <p:cNvPr id="5" name="Рисунок 4" descr="SAM_7370.JPG"/>
          <p:cNvPicPr>
            <a:picLocks noChangeAspect="1"/>
          </p:cNvPicPr>
          <p:nvPr/>
        </p:nvPicPr>
        <p:blipFill>
          <a:blip r:embed="rId3" cstate="print"/>
          <a:srcRect t="10025" b="9774"/>
          <a:stretch>
            <a:fillRect/>
          </a:stretch>
        </p:blipFill>
        <p:spPr>
          <a:xfrm>
            <a:off x="6215074" y="4357694"/>
            <a:ext cx="1900232" cy="2286016"/>
          </a:xfrm>
          <a:prstGeom prst="rect">
            <a:avLst/>
          </a:prstGeom>
        </p:spPr>
      </p:pic>
      <p:pic>
        <p:nvPicPr>
          <p:cNvPr id="6" name="Рисунок 5" descr="SAM_7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736"/>
            <a:ext cx="1762105" cy="26431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166</Words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ВЛИЯНИЕ КУЛЬТУРОЛОГИЧЕСКИХ ПРЕДМЕТОВ НА ДУХОВНО-нравственное развитие школьников   </vt:lpstr>
      <vt:lpstr>Актуальность</vt:lpstr>
      <vt:lpstr>Цели</vt:lpstr>
      <vt:lpstr>Задачи</vt:lpstr>
      <vt:lpstr>Предметная деятельность</vt:lpstr>
      <vt:lpstr>УЧЕБНО - МЕТОДИЧЕСКИЕ КОМПЛЕКСЫ</vt:lpstr>
      <vt:lpstr>       Выбор домашнего задания</vt:lpstr>
      <vt:lpstr>Песни-притчи Светланы Копыловой</vt:lpstr>
      <vt:lpstr>Письма в глубь веков</vt:lpstr>
      <vt:lpstr>Мини-сочинения</vt:lpstr>
      <vt:lpstr>                          Олимпиада</vt:lpstr>
      <vt:lpstr>Внеурочная деятельность Посещение тверской епархиальной школы во имя святителя Тихона Задонского</vt:lpstr>
      <vt:lpstr>Экскурсия по школе</vt:lpstr>
      <vt:lpstr>Учащиеся Тверской епархиальной школы в гостях у учащихся МОУ сош № 39</vt:lpstr>
      <vt:lpstr>Небо отметило</vt:lpstr>
      <vt:lpstr>Пасхальная творческая мастерская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воспитательного потенциала образовательной среды в духовно-нравственном развитии личности школьника</dc:title>
  <dc:creator>Мариночка</dc:creator>
  <cp:lastModifiedBy>Мариночка</cp:lastModifiedBy>
  <cp:revision>20</cp:revision>
  <dcterms:created xsi:type="dcterms:W3CDTF">2016-11-28T10:09:31Z</dcterms:created>
  <dcterms:modified xsi:type="dcterms:W3CDTF">2016-12-12T17:23:28Z</dcterms:modified>
</cp:coreProperties>
</file>