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656" autoAdjust="0"/>
  </p:normalViewPr>
  <p:slideViewPr>
    <p:cSldViewPr>
      <p:cViewPr varScale="1">
        <p:scale>
          <a:sx n="74" d="100"/>
          <a:sy n="74" d="100"/>
        </p:scale>
        <p:origin x="-1038" y="-102"/>
      </p:cViewPr>
      <p:guideLst>
        <p:guide orient="horz" pos="2160"/>
        <p:guide pos="2880"/>
      </p:guideLst>
    </p:cSldViewPr>
  </p:slideViewPr>
  <p:notesTextViewPr>
    <p:cViewPr>
      <p:scale>
        <a:sx n="100" d="100"/>
        <a:sy n="100" d="100"/>
      </p:scale>
      <p:origin x="0" y="978"/>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E1C239-CFBD-482D-83A8-64B3FA3A535D}" type="datetimeFigureOut">
              <a:rPr lang="ru-RU" smtClean="0"/>
              <a:pPr/>
              <a:t>25.11.2016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993A34-EDD6-4AA8-8876-9F8AEA20D15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i="0" kern="1200" dirty="0" smtClean="0">
                <a:solidFill>
                  <a:schemeClr val="tx1"/>
                </a:solidFill>
                <a:latin typeface="+mn-lt"/>
                <a:ea typeface="+mn-ea"/>
                <a:cs typeface="+mn-cs"/>
              </a:rPr>
              <a:t>Спасибо Вам за то, что вы пришли на эту встречу. Это означает, что нас всех объединяет интерес к теме родительского собрания, а она действительно заслуживает внимания. Будет ли школьная жизнь наших детей радостной или, наоборот, омрачится неудачами, плохим самочувствием, во многом зависит от нас, взрослых.</a:t>
            </a:r>
          </a:p>
          <a:p>
            <a:endParaRPr lang="ru-RU" dirty="0"/>
          </a:p>
        </p:txBody>
      </p:sp>
      <p:sp>
        <p:nvSpPr>
          <p:cNvPr id="4" name="Номер слайда 3"/>
          <p:cNvSpPr>
            <a:spLocks noGrp="1"/>
          </p:cNvSpPr>
          <p:nvPr>
            <p:ph type="sldNum" sz="quarter" idx="10"/>
          </p:nvPr>
        </p:nvSpPr>
        <p:spPr/>
        <p:txBody>
          <a:bodyPr/>
          <a:lstStyle/>
          <a:p>
            <a:fld id="{87993A34-EDD6-4AA8-8876-9F8AEA20D15D}"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0" i="0" kern="1200" dirty="0" smtClean="0">
                <a:solidFill>
                  <a:schemeClr val="tx1"/>
                </a:solidFill>
                <a:latin typeface="+mn-lt"/>
                <a:ea typeface="+mn-ea"/>
                <a:cs typeface="+mn-cs"/>
              </a:rPr>
              <a:t>А-это процесс</a:t>
            </a:r>
            <a:r>
              <a:rPr lang="ru-RU" sz="1200" b="0" i="0" kern="1200" baseline="0" dirty="0" smtClean="0">
                <a:solidFill>
                  <a:schemeClr val="tx1"/>
                </a:solidFill>
                <a:latin typeface="+mn-lt"/>
                <a:ea typeface="+mn-ea"/>
                <a:cs typeface="+mn-cs"/>
              </a:rPr>
              <a:t> приспособления, в данном случае- это переход ребенка к систематическому обучению и   привыкание к школьным условиям</a:t>
            </a:r>
            <a:endParaRPr lang="ru-RU" sz="1200" b="0" i="0" kern="1200" dirty="0" smtClean="0">
              <a:solidFill>
                <a:schemeClr val="tx1"/>
              </a:solidFill>
              <a:latin typeface="+mn-lt"/>
              <a:ea typeface="+mn-ea"/>
              <a:cs typeface="+mn-cs"/>
            </a:endParaRPr>
          </a:p>
          <a:p>
            <a:r>
              <a:rPr lang="ru-RU" sz="1200" b="0" i="0" kern="1200" dirty="0" smtClean="0">
                <a:solidFill>
                  <a:schemeClr val="tx1"/>
                </a:solidFill>
                <a:latin typeface="+mn-lt"/>
                <a:ea typeface="+mn-ea"/>
                <a:cs typeface="+mn-cs"/>
              </a:rPr>
              <a:t>Начало обучения в школе – один из наиболее сложных и ответственных моментов в жизни детей как в социально – психологическом, так и в физиологическом плане. Изменяется вся жизнь ребёнка: всё подчиняется учёбе, школе, школьным делам и заботам, которые требуют максимальной мобилизации интеллектуальных и физических сил.</a:t>
            </a:r>
          </a:p>
          <a:p>
            <a:r>
              <a:rPr lang="ru-RU" sz="1200" b="0" i="0" kern="1200" dirty="0" smtClean="0">
                <a:solidFill>
                  <a:schemeClr val="tx1"/>
                </a:solidFill>
                <a:latin typeface="+mn-lt"/>
                <a:ea typeface="+mn-ea"/>
                <a:cs typeface="+mn-cs"/>
              </a:rPr>
              <a:t>Приспособление (адаптация) ребёнка к школе происходит не сразу. Это длительный процесс, связанный со значительным напряжением всех систем. </a:t>
            </a:r>
          </a:p>
          <a:p>
            <a:r>
              <a:rPr lang="ru-RU" sz="1200" b="0" i="0" kern="1200" dirty="0" smtClean="0">
                <a:solidFill>
                  <a:schemeClr val="tx1"/>
                </a:solidFill>
                <a:latin typeface="+mn-lt"/>
                <a:ea typeface="+mn-ea"/>
                <a:cs typeface="+mn-cs"/>
              </a:rPr>
              <a:t>В норме процесс</a:t>
            </a:r>
            <a:r>
              <a:rPr lang="ru-RU" sz="1200" b="0" i="0" kern="1200" baseline="0" dirty="0" smtClean="0">
                <a:solidFill>
                  <a:schemeClr val="tx1"/>
                </a:solidFill>
                <a:latin typeface="+mn-lt"/>
                <a:ea typeface="+mn-ea"/>
                <a:cs typeface="+mn-cs"/>
              </a:rPr>
              <a:t> адаптации длится  6 недель</a:t>
            </a:r>
            <a:endParaRPr lang="ru-RU" sz="1200" b="0" i="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87993A34-EDD6-4AA8-8876-9F8AEA20D15D}"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Первый год обучения является одним из существенных переломных периодов в жизни ребёнка. Ведь от того, как пойдёт привыкание к школе, во многом зависят эмоциональное состояние, работоспособность, успешность учёбы в начальной школе к во все последующие годы и, конечно же, здоровье.</a:t>
            </a:r>
          </a:p>
          <a:p>
            <a:r>
              <a:rPr lang="ru-RU" sz="1200" kern="1200" dirty="0" smtClean="0">
                <a:solidFill>
                  <a:schemeClr val="tx1"/>
                </a:solidFill>
                <a:latin typeface="+mn-lt"/>
                <a:ea typeface="+mn-ea"/>
                <a:cs typeface="+mn-cs"/>
              </a:rPr>
              <a:t>Ребёнок, поступивший в школу, попадает в непривычную для него среду. Изменяется весь уклад жизни. Ежедневные учебные занятия требуют напряжённого умственного труда, активации внимания, сосредоточенной работы на уроках и, кроме того, относительно неподвижного положения тела, удержания правильной рабочей позы.</a:t>
            </a:r>
          </a:p>
          <a:p>
            <a:endParaRPr lang="ru-RU" dirty="0"/>
          </a:p>
        </p:txBody>
      </p:sp>
      <p:sp>
        <p:nvSpPr>
          <p:cNvPr id="4" name="Номер слайда 3"/>
          <p:cNvSpPr>
            <a:spLocks noGrp="1"/>
          </p:cNvSpPr>
          <p:nvPr>
            <p:ph type="sldNum" sz="quarter" idx="10"/>
          </p:nvPr>
        </p:nvSpPr>
        <p:spPr/>
        <p:txBody>
          <a:bodyPr/>
          <a:lstStyle/>
          <a:p>
            <a:fld id="{87993A34-EDD6-4AA8-8876-9F8AEA20D15D}"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0" i="0" kern="1200" dirty="0" smtClean="0">
                <a:solidFill>
                  <a:schemeClr val="tx1"/>
                </a:solidFill>
                <a:latin typeface="+mn-lt"/>
                <a:ea typeface="+mn-ea"/>
                <a:cs typeface="+mn-cs"/>
              </a:rPr>
              <a:t>Выделяют три фазы адаптации:</a:t>
            </a:r>
            <a:r>
              <a:rPr lang="ru-RU" dirty="0" smtClean="0"/>
              <a:t/>
            </a:r>
            <a:br>
              <a:rPr lang="ru-RU" dirty="0" smtClean="0"/>
            </a:br>
            <a:r>
              <a:rPr lang="ru-RU" sz="1200" b="0" i="0" kern="1200" dirty="0" smtClean="0">
                <a:solidFill>
                  <a:schemeClr val="tx1"/>
                </a:solidFill>
                <a:latin typeface="+mn-lt"/>
                <a:ea typeface="+mn-ea"/>
                <a:cs typeface="+mn-cs"/>
              </a:rPr>
              <a:t>1) </a:t>
            </a:r>
            <a:r>
              <a:rPr lang="ru-RU" sz="1200" b="0" i="0" kern="1200" dirty="0" err="1" smtClean="0">
                <a:solidFill>
                  <a:schemeClr val="tx1"/>
                </a:solidFill>
                <a:latin typeface="+mn-lt"/>
                <a:ea typeface="+mn-ea"/>
                <a:cs typeface="+mn-cs"/>
              </a:rPr>
              <a:t>генерализованная</a:t>
            </a:r>
            <a:r>
              <a:rPr lang="ru-RU" sz="1200" b="0" i="0" kern="1200" dirty="0" smtClean="0">
                <a:solidFill>
                  <a:schemeClr val="tx1"/>
                </a:solidFill>
                <a:latin typeface="+mn-lt"/>
                <a:ea typeface="+mn-ea"/>
                <a:cs typeface="+mn-cs"/>
              </a:rPr>
              <a:t> реакция, когда в ответ на новое воздействие практически все системы организма ребенка отвечают бурной реакцией и значительным напряжением. Эта «физиологическая буря» длится две-три недели;</a:t>
            </a:r>
            <a:r>
              <a:rPr lang="ru-RU" dirty="0" smtClean="0"/>
              <a:t/>
            </a:r>
            <a:br>
              <a:rPr lang="ru-RU" dirty="0" smtClean="0"/>
            </a:br>
            <a:r>
              <a:rPr lang="ru-RU" sz="1200" b="0" i="0" kern="1200" dirty="0" smtClean="0">
                <a:solidFill>
                  <a:schemeClr val="tx1"/>
                </a:solidFill>
                <a:latin typeface="+mn-lt"/>
                <a:ea typeface="+mn-ea"/>
                <a:cs typeface="+mn-cs"/>
              </a:rPr>
              <a:t>2) неустойчивое приспособление, когда организм ищет и находит какие-то оптимальные (или близкие к оптимальным) варианты реакций на непривычное воздействие;</a:t>
            </a:r>
            <a:r>
              <a:rPr lang="ru-RU" dirty="0" smtClean="0"/>
              <a:t/>
            </a:r>
            <a:br>
              <a:rPr lang="ru-RU" dirty="0" smtClean="0"/>
            </a:br>
            <a:r>
              <a:rPr lang="ru-RU" sz="1200" b="0" i="0" kern="1200" dirty="0" smtClean="0">
                <a:solidFill>
                  <a:schemeClr val="tx1"/>
                </a:solidFill>
                <a:latin typeface="+mn-lt"/>
                <a:ea typeface="+mn-ea"/>
                <a:cs typeface="+mn-cs"/>
              </a:rPr>
              <a:t>3) относительно устойчивое приспособление, когда организм находит наиболее подходящие, адекватные новые нагрузки, варианты реагирования, то есть собственно адаптация. Наблюдения показывают, что относительно устойчивое приспособление к школе происходит на 5–6-й неделе обучения.</a:t>
            </a:r>
            <a:r>
              <a:rPr lang="ru-RU" dirty="0" smtClean="0"/>
              <a:t/>
            </a:r>
            <a:br>
              <a:rPr lang="ru-RU" dirty="0" smtClean="0"/>
            </a:br>
            <a:r>
              <a:rPr lang="ru-RU" sz="1200" b="0" i="0" kern="1200" dirty="0" smtClean="0">
                <a:solidFill>
                  <a:schemeClr val="tx1"/>
                </a:solidFill>
                <a:latin typeface="+mn-lt"/>
                <a:ea typeface="+mn-ea"/>
                <a:cs typeface="+mn-cs"/>
              </a:rPr>
              <a:t>Адаптация к школе далеко не у всех детей протекает безболезненно. У некоторых она не наступает совсем, и тогда приходится говорить о социально-психологической дезадаптации, которая ведет к серьезным последствиям (вплоть до невозможности получить полноценное образование и найти свое место в жизни).</a:t>
            </a:r>
            <a:endParaRPr lang="ru-RU" dirty="0"/>
          </a:p>
        </p:txBody>
      </p:sp>
      <p:sp>
        <p:nvSpPr>
          <p:cNvPr id="4" name="Номер слайда 3"/>
          <p:cNvSpPr>
            <a:spLocks noGrp="1"/>
          </p:cNvSpPr>
          <p:nvPr>
            <p:ph type="sldNum" sz="quarter" idx="10"/>
          </p:nvPr>
        </p:nvSpPr>
        <p:spPr/>
        <p:txBody>
          <a:bodyPr/>
          <a:lstStyle/>
          <a:p>
            <a:fld id="{87993A34-EDD6-4AA8-8876-9F8AEA20D15D}"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Трудности в адаптации связаны:</a:t>
            </a:r>
          </a:p>
          <a:p>
            <a:pPr marL="228600" indent="-228600">
              <a:buAutoNum type="arabicParenR"/>
            </a:pPr>
            <a:r>
              <a:rPr lang="ru-RU" baseline="0" dirty="0" smtClean="0"/>
              <a:t>С нарушением мелкой моторики, зрительного восприятия, речевого развития-все это не способствует усвоению школьной программы;</a:t>
            </a:r>
          </a:p>
          <a:p>
            <a:pPr marL="228600" indent="-228600">
              <a:buAutoNum type="arabicParenR"/>
            </a:pPr>
            <a:r>
              <a:rPr lang="ru-RU" baseline="0" dirty="0" smtClean="0"/>
              <a:t>Низкая и неустойчивая работоспособность, низкий темп деятельности, отсутствий концентрации внимания</a:t>
            </a:r>
          </a:p>
          <a:p>
            <a:pPr marL="228600" indent="-228600">
              <a:buAutoNum type="arabicParenR"/>
            </a:pPr>
            <a:r>
              <a:rPr lang="ru-RU" baseline="0" dirty="0" smtClean="0"/>
              <a:t>Трудно познакомится и подружиться с ребятами, найти свое место в коллективе</a:t>
            </a:r>
          </a:p>
          <a:p>
            <a:pPr marL="228600" indent="-228600">
              <a:buAutoNum type="arabicParenR"/>
            </a:pPr>
            <a:r>
              <a:rPr lang="ru-RU" baseline="0" dirty="0" smtClean="0"/>
              <a:t>Вызывают неприятие,  страх, </a:t>
            </a:r>
            <a:r>
              <a:rPr lang="ru-RU" baseline="0" dirty="0" smtClean="0"/>
              <a:t>напряжение </a:t>
            </a:r>
            <a:r>
              <a:rPr lang="ru-RU" baseline="0" dirty="0" smtClean="0"/>
              <a:t>отношения с учителем</a:t>
            </a:r>
            <a:endParaRPr lang="ru-RU" baseline="0" dirty="0" smtClean="0"/>
          </a:p>
          <a:p>
            <a:pPr marL="228600" indent="-228600">
              <a:buAutoNum type="arabicParenR"/>
            </a:pPr>
            <a:r>
              <a:rPr lang="ru-RU" baseline="0" dirty="0" smtClean="0"/>
              <a:t>Завышенный уровень требований к ребенку в семье или , наоборот –попустительство, невнимание, отсутствие заинтересованности, либо </a:t>
            </a:r>
            <a:r>
              <a:rPr lang="ru-RU" baseline="0" dirty="0" err="1" smtClean="0"/>
              <a:t>гиперопека</a:t>
            </a:r>
            <a:r>
              <a:rPr lang="ru-RU" baseline="0" dirty="0" smtClean="0"/>
              <a:t>, когда все бытовые дела за ребенка выполняют родители и бабушки</a:t>
            </a:r>
            <a:endParaRPr lang="ru-RU" dirty="0" smtClean="0"/>
          </a:p>
          <a:p>
            <a:endParaRPr lang="ru-RU" dirty="0"/>
          </a:p>
        </p:txBody>
      </p:sp>
      <p:sp>
        <p:nvSpPr>
          <p:cNvPr id="4" name="Номер слайда 3"/>
          <p:cNvSpPr>
            <a:spLocks noGrp="1"/>
          </p:cNvSpPr>
          <p:nvPr>
            <p:ph type="sldNum" sz="quarter" idx="10"/>
          </p:nvPr>
        </p:nvSpPr>
        <p:spPr/>
        <p:txBody>
          <a:bodyPr/>
          <a:lstStyle/>
          <a:p>
            <a:fld id="{87993A34-EDD6-4AA8-8876-9F8AEA20D15D}"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0" i="0" kern="1200" dirty="0" smtClean="0">
                <a:solidFill>
                  <a:schemeClr val="tx1"/>
                </a:solidFill>
                <a:latin typeface="+mn-lt"/>
                <a:ea typeface="+mn-ea"/>
                <a:cs typeface="+mn-cs"/>
              </a:rPr>
              <a:t>Проявлениями трудностей привыкания и перенапряжения организма могут стать также капризность детей дома, снижение способности к саморегуляции поведения, частая смена</a:t>
            </a:r>
            <a:r>
              <a:rPr lang="ru-RU" sz="1200" b="0" i="0" kern="1200" baseline="0" dirty="0" smtClean="0">
                <a:solidFill>
                  <a:schemeClr val="tx1"/>
                </a:solidFill>
                <a:latin typeface="+mn-lt"/>
                <a:ea typeface="+mn-ea"/>
                <a:cs typeface="+mn-cs"/>
              </a:rPr>
              <a:t> настроения</a:t>
            </a:r>
            <a:r>
              <a:rPr lang="ru-RU" sz="1200" b="0" i="0" kern="1200" dirty="0" smtClean="0">
                <a:solidFill>
                  <a:schemeClr val="tx1"/>
                </a:solidFill>
                <a:latin typeface="+mn-lt"/>
                <a:ea typeface="+mn-ea"/>
                <a:cs typeface="+mn-cs"/>
              </a:rPr>
              <a:t>. Все</a:t>
            </a:r>
            <a:r>
              <a:rPr lang="ru-RU" sz="1200" b="0" i="0" kern="1200" baseline="0" dirty="0" smtClean="0">
                <a:solidFill>
                  <a:schemeClr val="tx1"/>
                </a:solidFill>
                <a:latin typeface="+mn-lt"/>
                <a:ea typeface="+mn-ea"/>
                <a:cs typeface="+mn-cs"/>
              </a:rPr>
              <a:t> это надо обсуждать с  учителем, психологом, </a:t>
            </a:r>
            <a:r>
              <a:rPr lang="ru-RU" sz="1200" b="0" i="0" kern="1200" baseline="0" dirty="0" smtClean="0">
                <a:solidFill>
                  <a:schemeClr val="tx1"/>
                </a:solidFill>
                <a:latin typeface="+mn-lt"/>
                <a:ea typeface="+mn-ea"/>
                <a:cs typeface="+mn-cs"/>
              </a:rPr>
              <a:t>выяснять </a:t>
            </a:r>
            <a:r>
              <a:rPr lang="ru-RU" sz="1200" b="0" i="0" kern="1200" baseline="0" dirty="0" smtClean="0">
                <a:solidFill>
                  <a:schemeClr val="tx1"/>
                </a:solidFill>
                <a:latin typeface="+mn-lt"/>
                <a:ea typeface="+mn-ea"/>
                <a:cs typeface="+mn-cs"/>
              </a:rPr>
              <a:t>причины </a:t>
            </a:r>
            <a:r>
              <a:rPr lang="ru-RU" sz="1200" b="0" i="0" kern="1200" baseline="0" dirty="0" smtClean="0">
                <a:solidFill>
                  <a:schemeClr val="tx1"/>
                </a:solidFill>
                <a:latin typeface="+mn-lt"/>
                <a:ea typeface="+mn-ea"/>
                <a:cs typeface="+mn-cs"/>
              </a:rPr>
              <a:t> трудностей и </a:t>
            </a:r>
            <a:r>
              <a:rPr lang="ru-RU" sz="1200" b="0" i="0" kern="1200" baseline="0" dirty="0" smtClean="0">
                <a:solidFill>
                  <a:schemeClr val="tx1"/>
                </a:solidFill>
                <a:latin typeface="+mn-lt"/>
                <a:ea typeface="+mn-ea"/>
                <a:cs typeface="+mn-cs"/>
              </a:rPr>
              <a:t>устранять </a:t>
            </a:r>
            <a:r>
              <a:rPr lang="ru-RU" sz="1200" b="0" i="0" kern="1200" baseline="0" dirty="0" smtClean="0">
                <a:solidFill>
                  <a:schemeClr val="tx1"/>
                </a:solidFill>
                <a:latin typeface="+mn-lt"/>
                <a:ea typeface="+mn-ea"/>
                <a:cs typeface="+mn-cs"/>
              </a:rPr>
              <a:t>их.</a:t>
            </a:r>
            <a:endParaRPr lang="ru-RU" dirty="0"/>
          </a:p>
        </p:txBody>
      </p:sp>
      <p:sp>
        <p:nvSpPr>
          <p:cNvPr id="4" name="Номер слайда 3"/>
          <p:cNvSpPr>
            <a:spLocks noGrp="1"/>
          </p:cNvSpPr>
          <p:nvPr>
            <p:ph type="sldNum" sz="quarter" idx="10"/>
          </p:nvPr>
        </p:nvSpPr>
        <p:spPr/>
        <p:txBody>
          <a:bodyPr/>
          <a:lstStyle/>
          <a:p>
            <a:fld id="{87993A34-EDD6-4AA8-8876-9F8AEA20D15D}"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r>
              <a:rPr lang="ru-RU" sz="1200" b="0" i="0" kern="1200" dirty="0" smtClean="0">
                <a:solidFill>
                  <a:schemeClr val="tx1"/>
                </a:solidFill>
                <a:latin typeface="+mn-lt"/>
                <a:ea typeface="+mn-ea"/>
                <a:cs typeface="+mn-cs"/>
              </a:rPr>
              <a:t>И напоследок, несколько рекомендаций </a:t>
            </a:r>
            <a:r>
              <a:rPr lang="ru-RU" sz="1200" b="1" i="0" kern="1200" dirty="0" smtClean="0">
                <a:solidFill>
                  <a:schemeClr val="tx1"/>
                </a:solidFill>
                <a:latin typeface="+mn-lt"/>
                <a:ea typeface="+mn-ea"/>
                <a:cs typeface="+mn-cs"/>
              </a:rPr>
              <a:t>  «Как прожить день</a:t>
            </a:r>
            <a:r>
              <a:rPr lang="ru-RU" sz="1200" b="1" i="0" kern="1200" baseline="0" dirty="0" smtClean="0">
                <a:solidFill>
                  <a:schemeClr val="tx1"/>
                </a:solidFill>
                <a:latin typeface="+mn-lt"/>
                <a:ea typeface="+mn-ea"/>
                <a:cs typeface="+mn-cs"/>
              </a:rPr>
              <a:t> спокойно</a:t>
            </a:r>
            <a:r>
              <a:rPr lang="ru-RU" sz="1200" b="1" i="0" kern="1200" dirty="0" smtClean="0">
                <a:solidFill>
                  <a:schemeClr val="tx1"/>
                </a:solidFill>
                <a:latin typeface="+mn-lt"/>
                <a:ea typeface="+mn-ea"/>
                <a:cs typeface="+mn-cs"/>
              </a:rPr>
              <a:t>»</a:t>
            </a:r>
            <a:endParaRPr lang="ru-RU" sz="1200" b="0" i="0" kern="1200" dirty="0" smtClean="0">
              <a:solidFill>
                <a:schemeClr val="tx1"/>
              </a:solidFill>
              <a:latin typeface="+mn-lt"/>
              <a:ea typeface="+mn-ea"/>
              <a:cs typeface="+mn-cs"/>
            </a:endParaRPr>
          </a:p>
          <a:p>
            <a:r>
              <a:rPr lang="ru-RU" sz="1200" b="0" i="0" kern="1200" dirty="0" smtClean="0">
                <a:solidFill>
                  <a:schemeClr val="tx1"/>
                </a:solidFill>
                <a:latin typeface="+mn-lt"/>
                <a:ea typeface="+mn-ea"/>
                <a:cs typeface="+mn-cs"/>
              </a:rPr>
              <a:t>Будите ребенка спокойно. Проснувшись, он должен увидеть Вашу улыбку и услышать ваш голос.</a:t>
            </a:r>
          </a:p>
          <a:p>
            <a:r>
              <a:rPr lang="ru-RU" sz="1200" b="0" i="0" kern="1200" dirty="0" smtClean="0">
                <a:solidFill>
                  <a:schemeClr val="tx1"/>
                </a:solidFill>
                <a:latin typeface="+mn-lt"/>
                <a:ea typeface="+mn-ea"/>
                <a:cs typeface="+mn-cs"/>
              </a:rPr>
              <a:t>Не торопитесь. Умение рассчитать время — ваша задача. Если вам это плохо удается, вины ребенка в этом нет.</a:t>
            </a:r>
          </a:p>
          <a:p>
            <a:r>
              <a:rPr lang="ru-RU" sz="1200" b="0" i="0" kern="1200" dirty="0" smtClean="0">
                <a:solidFill>
                  <a:schemeClr val="tx1"/>
                </a:solidFill>
                <a:latin typeface="+mn-lt"/>
                <a:ea typeface="+mn-ea"/>
                <a:cs typeface="+mn-cs"/>
              </a:rPr>
              <a:t>Не прощайтесь, предупреждая и направляя: "Смотри, не балуйся!", "Чтобы сегодня не было плохих отметок!". Пожелайте удачи, найдите несколько ласковых слов.</a:t>
            </a:r>
          </a:p>
          <a:p>
            <a:r>
              <a:rPr lang="ru-RU" sz="1200" b="0" i="0" kern="1200" dirty="0" smtClean="0">
                <a:solidFill>
                  <a:schemeClr val="tx1"/>
                </a:solidFill>
                <a:latin typeface="+mn-lt"/>
                <a:ea typeface="+mn-ea"/>
                <a:cs typeface="+mn-cs"/>
              </a:rPr>
              <a:t>Забудьте фразу: "Что ты сегодня получил?". Встречая ребенка после школы, не обрушивайте на него тысячу вопросов, дайте немного расслабиться, вспомните, как вы сами чувствуете себя после рабочего дня.</a:t>
            </a:r>
          </a:p>
          <a:p>
            <a:r>
              <a:rPr lang="ru-RU" sz="1200" b="0" i="0" kern="1200" dirty="0" smtClean="0">
                <a:solidFill>
                  <a:schemeClr val="tx1"/>
                </a:solidFill>
                <a:latin typeface="+mn-lt"/>
                <a:ea typeface="+mn-ea"/>
                <a:cs typeface="+mn-cs"/>
              </a:rPr>
              <a:t>Если вы видите, что ребенок огорчен, молчит — не допытывайтесь; пусть успокоится и тогда расскажет все сам.</a:t>
            </a:r>
          </a:p>
          <a:p>
            <a:r>
              <a:rPr lang="ru-RU" sz="1200" b="0" i="0" kern="1200" dirty="0" smtClean="0">
                <a:solidFill>
                  <a:schemeClr val="tx1"/>
                </a:solidFill>
                <a:latin typeface="+mn-lt"/>
                <a:ea typeface="+mn-ea"/>
                <a:cs typeface="+mn-cs"/>
              </a:rPr>
              <a:t>Выслушав замечания учителя, не торопитесь устраивать взбучку. Постарайтесь, чтобы Ваш разговор с учителем проходил без ребёнка.</a:t>
            </a:r>
          </a:p>
          <a:p>
            <a:r>
              <a:rPr lang="ru-RU" sz="1200" b="0" i="0" kern="1200" dirty="0" smtClean="0">
                <a:solidFill>
                  <a:schemeClr val="tx1"/>
                </a:solidFill>
                <a:latin typeface="+mn-lt"/>
                <a:ea typeface="+mn-ea"/>
                <a:cs typeface="+mn-cs"/>
              </a:rPr>
              <a:t>После школы не торопитесь садиться за уроки. Ребенку необходимо два часа отдыха. Занятия вечерами бесполезны.</a:t>
            </a:r>
          </a:p>
          <a:p>
            <a:r>
              <a:rPr lang="ru-RU" sz="1200" b="0" i="0" kern="1200" dirty="0" smtClean="0">
                <a:solidFill>
                  <a:schemeClr val="tx1"/>
                </a:solidFill>
                <a:latin typeface="+mn-lt"/>
                <a:ea typeface="+mn-ea"/>
                <a:cs typeface="+mn-cs"/>
              </a:rPr>
              <a:t>Не заставляйте делать все упражнения сразу: 20 минут занятий — 10 минут перерыв.</a:t>
            </a:r>
          </a:p>
          <a:p>
            <a:r>
              <a:rPr lang="ru-RU" sz="1200" b="0" i="0" kern="1200" dirty="0" smtClean="0">
                <a:solidFill>
                  <a:schemeClr val="tx1"/>
                </a:solidFill>
                <a:latin typeface="+mn-lt"/>
                <a:ea typeface="+mn-ea"/>
                <a:cs typeface="+mn-cs"/>
              </a:rPr>
              <a:t>Во время приготовления уроков не сидите «над душой». Дайте ребенку работать самому. Если нужна ваша помощь — наберитесь терпения: спокойный тон, поддержка необходимы.</a:t>
            </a:r>
          </a:p>
          <a:p>
            <a:r>
              <a:rPr lang="ru-RU" sz="1200" b="0" i="0" kern="1200" dirty="0" smtClean="0">
                <a:solidFill>
                  <a:schemeClr val="tx1"/>
                </a:solidFill>
                <a:latin typeface="+mn-lt"/>
                <a:ea typeface="+mn-ea"/>
                <a:cs typeface="+mn-cs"/>
              </a:rPr>
              <a:t>В общении с ребенком старайтесь избегать условий: "Если ты сделаешь, то...".</a:t>
            </a:r>
          </a:p>
          <a:p>
            <a:r>
              <a:rPr lang="ru-RU" sz="1200" b="0" i="0" kern="1200" dirty="0" smtClean="0">
                <a:solidFill>
                  <a:schemeClr val="tx1"/>
                </a:solidFill>
                <a:latin typeface="+mn-lt"/>
                <a:ea typeface="+mn-ea"/>
                <a:cs typeface="+mn-cs"/>
              </a:rPr>
              <a:t>Найдите в течение дня хотя бы полчаса, когда будете принадлежать только ребенку.</a:t>
            </a:r>
          </a:p>
          <a:p>
            <a:r>
              <a:rPr lang="ru-RU" sz="1200" b="0" i="0" kern="1200" dirty="0" smtClean="0">
                <a:solidFill>
                  <a:schemeClr val="tx1"/>
                </a:solidFill>
                <a:latin typeface="+mn-lt"/>
                <a:ea typeface="+mn-ea"/>
                <a:cs typeface="+mn-cs"/>
              </a:rPr>
              <a:t>Выбирайте единую тактику общения с ребенком всех взрослых в семье. Все разногласия по поводу тактики решайте без него.</a:t>
            </a:r>
          </a:p>
          <a:p>
            <a:r>
              <a:rPr lang="ru-RU" sz="1200" b="0" i="0" kern="1200" dirty="0" smtClean="0">
                <a:solidFill>
                  <a:schemeClr val="tx1"/>
                </a:solidFill>
                <a:latin typeface="+mn-lt"/>
                <a:ea typeface="+mn-ea"/>
                <a:cs typeface="+mn-cs"/>
              </a:rPr>
              <a:t>Будьте внимательны к жалобам ребенка на головную боль, усталость, плохое самочувствие. Чаще всего это объективные показатели</a:t>
            </a:r>
            <a:r>
              <a:rPr lang="ru-RU" sz="1200" b="0" i="0" kern="1200" smtClean="0">
                <a:solidFill>
                  <a:schemeClr val="tx1"/>
                </a:solidFill>
                <a:latin typeface="+mn-lt"/>
                <a:ea typeface="+mn-ea"/>
                <a:cs typeface="+mn-cs"/>
              </a:rPr>
              <a:t> </a:t>
            </a:r>
            <a:r>
              <a:rPr lang="ru-RU" sz="1200" b="0" i="0" kern="1200" smtClean="0">
                <a:solidFill>
                  <a:schemeClr val="tx1"/>
                </a:solidFill>
                <a:latin typeface="+mn-lt"/>
                <a:ea typeface="+mn-ea"/>
                <a:cs typeface="+mn-cs"/>
              </a:rPr>
              <a:t>переутомления.</a:t>
            </a:r>
            <a:endParaRPr lang="ru-RU" sz="1200" b="0" i="0" kern="1200" dirty="0" smtClean="0">
              <a:solidFill>
                <a:schemeClr val="tx1"/>
              </a:solidFill>
              <a:latin typeface="+mn-lt"/>
              <a:ea typeface="+mn-ea"/>
              <a:cs typeface="+mn-cs"/>
            </a:endParaRPr>
          </a:p>
          <a:p>
            <a:r>
              <a:rPr lang="ru-RU" sz="1200" b="0" i="0" kern="1200" dirty="0" smtClean="0">
                <a:solidFill>
                  <a:schemeClr val="tx1"/>
                </a:solidFill>
                <a:latin typeface="+mn-lt"/>
                <a:ea typeface="+mn-ea"/>
                <a:cs typeface="+mn-cs"/>
              </a:rPr>
              <a:t>Учтите, что даже «большие дети» очень любят сказку перед сном, песенку, ласковое поглаживание. Все это успокоит ребенка и поможет снять напряжение, накопившееся за день.</a:t>
            </a:r>
          </a:p>
          <a:p>
            <a:endParaRPr lang="ru-RU" dirty="0"/>
          </a:p>
        </p:txBody>
      </p:sp>
      <p:sp>
        <p:nvSpPr>
          <p:cNvPr id="4" name="Номер слайда 3"/>
          <p:cNvSpPr>
            <a:spLocks noGrp="1"/>
          </p:cNvSpPr>
          <p:nvPr>
            <p:ph type="sldNum" sz="quarter" idx="10"/>
          </p:nvPr>
        </p:nvSpPr>
        <p:spPr/>
        <p:txBody>
          <a:bodyPr/>
          <a:lstStyle/>
          <a:p>
            <a:fld id="{87993A34-EDD6-4AA8-8876-9F8AEA20D15D}"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Адаптация первоклассников</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Адаптация </a:t>
            </a:r>
            <a:endParaRPr lang="ru-RU" dirty="0"/>
          </a:p>
        </p:txBody>
      </p:sp>
      <p:sp>
        <p:nvSpPr>
          <p:cNvPr id="3" name="Содержимое 2"/>
          <p:cNvSpPr>
            <a:spLocks noGrp="1"/>
          </p:cNvSpPr>
          <p:nvPr>
            <p:ph idx="1"/>
          </p:nvPr>
        </p:nvSpPr>
        <p:spPr/>
        <p:txBody>
          <a:bodyPr/>
          <a:lstStyle/>
          <a:p>
            <a:r>
              <a:rPr lang="ru-RU" dirty="0" smtClean="0"/>
              <a:t>Процесс приспособления  к изменяющимся условиям жизни</a:t>
            </a:r>
          </a:p>
          <a:p>
            <a:r>
              <a:rPr lang="ru-RU" dirty="0" smtClean="0"/>
              <a:t>Школьная адаптация может длиться от 10-15 дней до года</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 изменилось в жизни Ваших детей</a:t>
            </a:r>
            <a:endParaRPr lang="ru-RU" dirty="0"/>
          </a:p>
        </p:txBody>
      </p:sp>
      <p:sp>
        <p:nvSpPr>
          <p:cNvPr id="3" name="Содержимое 2"/>
          <p:cNvSpPr>
            <a:spLocks noGrp="1"/>
          </p:cNvSpPr>
          <p:nvPr>
            <p:ph idx="1"/>
          </p:nvPr>
        </p:nvSpPr>
        <p:spPr/>
        <p:txBody>
          <a:bodyPr/>
          <a:lstStyle/>
          <a:p>
            <a:r>
              <a:rPr lang="ru-RU" dirty="0" smtClean="0"/>
              <a:t>Режим дня</a:t>
            </a:r>
          </a:p>
          <a:p>
            <a:r>
              <a:rPr lang="ru-RU" dirty="0" smtClean="0"/>
              <a:t>Обязанности</a:t>
            </a:r>
          </a:p>
          <a:p>
            <a:r>
              <a:rPr lang="ru-RU" dirty="0" smtClean="0"/>
              <a:t>Двигательный режим</a:t>
            </a:r>
          </a:p>
          <a:p>
            <a:r>
              <a:rPr lang="ru-RU" dirty="0" smtClean="0"/>
              <a:t>Коллектив сверстников</a:t>
            </a:r>
          </a:p>
          <a:p>
            <a:r>
              <a:rPr lang="ru-RU" dirty="0" smtClean="0"/>
              <a:t>Педагог</a:t>
            </a:r>
          </a:p>
          <a:p>
            <a:r>
              <a:rPr lang="ru-RU" dirty="0" smtClean="0"/>
              <a:t>Ведущая деятельность</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Фаз</a:t>
            </a:r>
            <a:r>
              <a:rPr lang="ru-RU" dirty="0" smtClean="0"/>
              <a:t>ы </a:t>
            </a:r>
            <a:r>
              <a:rPr lang="ru-RU" dirty="0" smtClean="0"/>
              <a:t>адаптации</a:t>
            </a:r>
            <a:endParaRPr lang="ru-RU" dirty="0"/>
          </a:p>
        </p:txBody>
      </p:sp>
      <p:sp>
        <p:nvSpPr>
          <p:cNvPr id="3" name="Содержимое 2"/>
          <p:cNvSpPr>
            <a:spLocks noGrp="1"/>
          </p:cNvSpPr>
          <p:nvPr>
            <p:ph idx="1"/>
          </p:nvPr>
        </p:nvSpPr>
        <p:spPr/>
        <p:txBody>
          <a:bodyPr>
            <a:normAutofit/>
          </a:bodyPr>
          <a:lstStyle/>
          <a:p>
            <a:r>
              <a:rPr lang="ru-RU" sz="4400" dirty="0" err="1" smtClean="0"/>
              <a:t>Генерализованная</a:t>
            </a:r>
            <a:r>
              <a:rPr lang="ru-RU" sz="4400" dirty="0" smtClean="0"/>
              <a:t> реакция</a:t>
            </a:r>
          </a:p>
          <a:p>
            <a:r>
              <a:rPr lang="ru-RU" sz="4400" dirty="0" smtClean="0"/>
              <a:t>Неустойчивое приспособление</a:t>
            </a:r>
          </a:p>
          <a:p>
            <a:r>
              <a:rPr lang="ru-RU" sz="4400" dirty="0" smtClean="0"/>
              <a:t>Относительно устойчивое приспособление</a:t>
            </a:r>
            <a:endParaRPr lang="ru-RU"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Причины дезадаптации</a:t>
            </a:r>
            <a:endParaRPr lang="ru-RU" dirty="0"/>
          </a:p>
        </p:txBody>
      </p:sp>
      <p:sp>
        <p:nvSpPr>
          <p:cNvPr id="3" name="Содержимое 2"/>
          <p:cNvSpPr>
            <a:spLocks noGrp="1"/>
          </p:cNvSpPr>
          <p:nvPr>
            <p:ph idx="1"/>
          </p:nvPr>
        </p:nvSpPr>
        <p:spPr/>
        <p:txBody>
          <a:bodyPr/>
          <a:lstStyle/>
          <a:p>
            <a:r>
              <a:rPr lang="ru-RU" dirty="0" smtClean="0"/>
              <a:t>Учебные трудности в освоении программы</a:t>
            </a:r>
          </a:p>
          <a:p>
            <a:r>
              <a:rPr lang="ru-RU" dirty="0" smtClean="0"/>
              <a:t>Низкие и неустойчивые работоспособность,</a:t>
            </a:r>
          </a:p>
          <a:p>
            <a:pPr>
              <a:buNone/>
            </a:pPr>
            <a:r>
              <a:rPr lang="ru-RU" dirty="0"/>
              <a:t>	</a:t>
            </a:r>
            <a:r>
              <a:rPr lang="ru-RU" dirty="0" smtClean="0"/>
              <a:t>темп деятельности , внимание</a:t>
            </a:r>
          </a:p>
          <a:p>
            <a:r>
              <a:rPr lang="ru-RU" dirty="0" smtClean="0"/>
              <a:t>Взаимоотношения с одноклассниками</a:t>
            </a:r>
          </a:p>
          <a:p>
            <a:r>
              <a:rPr lang="ru-RU" dirty="0" smtClean="0"/>
              <a:t>Взаимоотношения с учителем</a:t>
            </a:r>
          </a:p>
          <a:p>
            <a:r>
              <a:rPr lang="ru-RU" dirty="0" smtClean="0"/>
              <a:t>Стиль воспитания</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проявляется </a:t>
            </a:r>
            <a:r>
              <a:rPr lang="ru-RU" dirty="0" err="1" smtClean="0"/>
              <a:t>дезадаптация</a:t>
            </a:r>
            <a:r>
              <a:rPr lang="ru-RU" dirty="0" smtClean="0"/>
              <a:t>?</a:t>
            </a:r>
            <a:endParaRPr lang="ru-RU" dirty="0"/>
          </a:p>
        </p:txBody>
      </p:sp>
      <p:sp>
        <p:nvSpPr>
          <p:cNvPr id="3" name="Содержимое 2"/>
          <p:cNvSpPr>
            <a:spLocks noGrp="1"/>
          </p:cNvSpPr>
          <p:nvPr>
            <p:ph idx="1"/>
          </p:nvPr>
        </p:nvSpPr>
        <p:spPr/>
        <p:txBody>
          <a:bodyPr/>
          <a:lstStyle/>
          <a:p>
            <a:r>
              <a:rPr lang="ru-RU" dirty="0" smtClean="0"/>
              <a:t>Капризы, частые слезы</a:t>
            </a:r>
          </a:p>
          <a:p>
            <a:r>
              <a:rPr lang="ru-RU" dirty="0" smtClean="0"/>
              <a:t>Резкая смена настроений</a:t>
            </a:r>
          </a:p>
          <a:p>
            <a:r>
              <a:rPr lang="ru-RU" dirty="0" smtClean="0"/>
              <a:t>Нежелание идти в школу</a:t>
            </a:r>
          </a:p>
          <a:p>
            <a:r>
              <a:rPr lang="ru-RU" dirty="0" smtClean="0"/>
              <a:t>Частые болезни</a:t>
            </a:r>
          </a:p>
          <a:p>
            <a:r>
              <a:rPr lang="ru-RU" dirty="0" smtClean="0"/>
              <a:t>Плохой сон, потеря аппетита</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помочь  ребенку</a:t>
            </a:r>
            <a:endParaRPr lang="ru-RU" dirty="0"/>
          </a:p>
        </p:txBody>
      </p:sp>
      <p:sp>
        <p:nvSpPr>
          <p:cNvPr id="3" name="Содержимое 2"/>
          <p:cNvSpPr>
            <a:spLocks noGrp="1"/>
          </p:cNvSpPr>
          <p:nvPr>
            <p:ph idx="1"/>
          </p:nvPr>
        </p:nvSpPr>
        <p:spPr>
          <a:xfrm>
            <a:off x="457200" y="1600200"/>
            <a:ext cx="8363272" cy="4709120"/>
          </a:xfrm>
        </p:spPr>
        <p:txBody>
          <a:bodyPr/>
          <a:lstStyle/>
          <a:p>
            <a:r>
              <a:rPr lang="ru-RU" dirty="0" smtClean="0"/>
              <a:t>Установить и соблюдать режим дня</a:t>
            </a:r>
          </a:p>
          <a:p>
            <a:r>
              <a:rPr lang="ru-RU" dirty="0" smtClean="0"/>
              <a:t>Помогать с выполнением домашних заданий, но не делать их за ребенка</a:t>
            </a:r>
          </a:p>
          <a:p>
            <a:r>
              <a:rPr lang="ru-RU" dirty="0" smtClean="0"/>
              <a:t>Хвалить, </a:t>
            </a:r>
            <a:r>
              <a:rPr lang="ru-RU" dirty="0" smtClean="0"/>
              <a:t>поощрять , поддерживать</a:t>
            </a:r>
            <a:endParaRPr lang="ru-RU" dirty="0" smtClean="0"/>
          </a:p>
          <a:p>
            <a:r>
              <a:rPr lang="ru-RU" dirty="0" smtClean="0"/>
              <a:t>Помочь найти в школе </a:t>
            </a:r>
            <a:r>
              <a:rPr lang="ru-RU" dirty="0" smtClean="0"/>
              <a:t>друга</a:t>
            </a:r>
          </a:p>
          <a:p>
            <a:endParaRPr lang="ru-RU" dirty="0" smtClean="0"/>
          </a:p>
          <a:p>
            <a:pPr>
              <a:buNone/>
            </a:pPr>
            <a:r>
              <a:rPr lang="ru-RU" dirty="0" smtClean="0"/>
              <a:t>Помните, </a:t>
            </a:r>
            <a:r>
              <a:rPr lang="ru-RU" dirty="0" smtClean="0"/>
              <a:t>В</a:t>
            </a:r>
            <a:r>
              <a:rPr lang="ru-RU" dirty="0" smtClean="0"/>
              <a:t>ы- в ответе за своих детей!</a:t>
            </a:r>
            <a:endParaRPr lang="ru-RU" dirty="0" smtClean="0"/>
          </a:p>
          <a:p>
            <a:pPr>
              <a:buNone/>
            </a:pPr>
            <a:endParaRPr lang="ru-RU"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482</Words>
  <Application>Microsoft Office PowerPoint</Application>
  <PresentationFormat>Экран (4:3)</PresentationFormat>
  <Paragraphs>72</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Адаптация первоклассников</vt:lpstr>
      <vt:lpstr>Адаптация </vt:lpstr>
      <vt:lpstr>Что изменилось в жизни Ваших детей</vt:lpstr>
      <vt:lpstr>Фазы адаптации</vt:lpstr>
      <vt:lpstr>Причины дезадаптации</vt:lpstr>
      <vt:lpstr>Как проявляется дезадаптация?</vt:lpstr>
      <vt:lpstr>Как помочь  ребенку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Адаптация первоклассников</dc:title>
  <dc:creator>Vkusova</dc:creator>
  <cp:lastModifiedBy>Vkusova</cp:lastModifiedBy>
  <cp:revision>7</cp:revision>
  <dcterms:created xsi:type="dcterms:W3CDTF">2016-11-10T11:34:40Z</dcterms:created>
  <dcterms:modified xsi:type="dcterms:W3CDTF">2016-11-25T09:48:29Z</dcterms:modified>
</cp:coreProperties>
</file>