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3" r:id="rId6"/>
    <p:sldId id="277" r:id="rId7"/>
    <p:sldId id="264" r:id="rId8"/>
    <p:sldId id="265" r:id="rId9"/>
    <p:sldId id="266" r:id="rId10"/>
    <p:sldId id="267" r:id="rId11"/>
    <p:sldId id="268" r:id="rId12"/>
    <p:sldId id="269" r:id="rId13"/>
    <p:sldId id="261" r:id="rId14"/>
    <p:sldId id="262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1" r:id="rId25"/>
    <p:sldId id="280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D0F9F88A-1812-4CAF-9E03-7515801BEF6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8D8D0D6-5B68-4ED1-8815-623A60E2AE3A}" type="slidenum">
              <a:rPr lang="ru-RU" smtClean="0">
                <a:solidFill>
                  <a:srgbClr val="94C600"/>
                </a:solidFill>
              </a:rPr>
              <a:pPr/>
              <a:t>‹#›</a:t>
            </a:fld>
            <a:endParaRPr lang="ru-RU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54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F88A-1812-4CAF-9E03-7515801BEF6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D0D6-5B68-4ED1-8815-623A60E2AE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384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F88A-1812-4CAF-9E03-7515801BEF6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D0D6-5B68-4ED1-8815-623A60E2AE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333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F88A-1812-4CAF-9E03-7515801BEF6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D0D6-5B68-4ED1-8815-623A60E2AE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426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F88A-1812-4CAF-9E03-7515801BEF6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D0D6-5B68-4ED1-8815-623A60E2AE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577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F88A-1812-4CAF-9E03-7515801BEF6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D0D6-5B68-4ED1-8815-623A60E2AE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19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F88A-1812-4CAF-9E03-7515801BEF6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D0D6-5B68-4ED1-8815-623A60E2AE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30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F88A-1812-4CAF-9E03-7515801BEF6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D0D6-5B68-4ED1-8815-623A60E2AE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778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F88A-1812-4CAF-9E03-7515801BEF6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D0D6-5B68-4ED1-8815-623A60E2AE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431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F88A-1812-4CAF-9E03-7515801BEF6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D0D6-5B68-4ED1-8815-623A60E2AE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71878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9F88A-1812-4CAF-9E03-7515801BEF6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D0D6-5B68-4ED1-8815-623A60E2AE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09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D0F9F88A-1812-4CAF-9E03-7515801BEF6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F8D8D0D6-5B68-4ED1-8815-623A60E2AE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74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11560" y="692696"/>
            <a:ext cx="7920880" cy="5976664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endParaRPr lang="ru-RU" sz="2000" dirty="0" smtClean="0"/>
          </a:p>
          <a:p>
            <a:pPr marL="68580" indent="0" algn="ctr">
              <a:buNone/>
            </a:pPr>
            <a:endParaRPr lang="ru-RU" sz="2000" dirty="0"/>
          </a:p>
          <a:p>
            <a:pPr marL="68580" indent="0" algn="ctr">
              <a:buNone/>
            </a:pPr>
            <a:endParaRPr lang="ru-RU" sz="2000" dirty="0"/>
          </a:p>
          <a:p>
            <a:pPr marL="68580" indent="0" algn="ctr">
              <a:buNone/>
            </a:pPr>
            <a:endParaRPr lang="ru-RU" sz="2000" dirty="0" smtClean="0"/>
          </a:p>
          <a:p>
            <a:pPr marL="68580" indent="0" algn="ctr">
              <a:buNone/>
            </a:pPr>
            <a:endParaRPr lang="ru-RU" sz="2000" dirty="0" smtClean="0"/>
          </a:p>
          <a:p>
            <a:pPr marL="68580" indent="0" algn="ctr">
              <a:buNone/>
            </a:pPr>
            <a:endParaRPr lang="ru-RU" sz="2000" dirty="0" smtClean="0"/>
          </a:p>
          <a:p>
            <a:pPr marL="68580" indent="0" algn="ctr">
              <a:buNone/>
            </a:pPr>
            <a:endParaRPr lang="ru-RU" sz="2000" dirty="0"/>
          </a:p>
          <a:p>
            <a:pPr marL="68580" indent="0" algn="r">
              <a:buNone/>
            </a:pPr>
            <a:endParaRPr lang="ru-RU" sz="2000" dirty="0" smtClean="0"/>
          </a:p>
          <a:p>
            <a:pPr marL="68580" indent="0" algn="r">
              <a:buNone/>
            </a:pPr>
            <a:endParaRPr lang="ru-RU" sz="2000" dirty="0"/>
          </a:p>
          <a:p>
            <a:pPr marL="68580" indent="0" algn="r">
              <a:buNone/>
            </a:pPr>
            <a:endParaRPr lang="ru-RU" sz="2000" dirty="0" smtClean="0"/>
          </a:p>
          <a:p>
            <a:pPr marL="68580" indent="0" algn="r">
              <a:buNone/>
            </a:pPr>
            <a:endParaRPr lang="ru-RU" sz="2000" dirty="0" smtClean="0"/>
          </a:p>
          <a:p>
            <a:pPr marL="68580" indent="0" algn="ctr">
              <a:buNone/>
            </a:pPr>
            <a:endParaRPr lang="ru-RU" sz="2000" dirty="0" smtClean="0"/>
          </a:p>
          <a:p>
            <a:pPr marL="68580" indent="0" algn="ctr">
              <a:buNone/>
            </a:pPr>
            <a:endParaRPr lang="ru-RU" sz="2000" dirty="0"/>
          </a:p>
          <a:p>
            <a:pPr marL="68580" indent="0" algn="ctr">
              <a:buNone/>
            </a:pPr>
            <a:endParaRPr lang="ru-RU" sz="2000" dirty="0" smtClean="0"/>
          </a:p>
          <a:p>
            <a:pPr marL="68580" indent="0" algn="ctr">
              <a:buNone/>
            </a:pPr>
            <a:endParaRPr lang="ru-RU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3375"/>
            <a:ext cx="8084629" cy="453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229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024744" cy="1143000"/>
          </a:xfrm>
        </p:spPr>
        <p:txBody>
          <a:bodyPr/>
          <a:lstStyle/>
          <a:p>
            <a:pPr algn="ctr"/>
            <a:r>
              <a:rPr lang="ru-RU" b="1" dirty="0"/>
              <a:t>Причины употребления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540" y="1398534"/>
            <a:ext cx="5472608" cy="648072"/>
          </a:xfrm>
        </p:spPr>
        <p:txBody>
          <a:bodyPr/>
          <a:lstStyle/>
          <a:p>
            <a:pPr marL="68580" lvl="0" indent="0" algn="ctr">
              <a:buNone/>
            </a:pPr>
            <a:r>
              <a:rPr lang="ru-RU" dirty="0"/>
              <a:t>Желание </a:t>
            </a:r>
            <a:r>
              <a:rPr lang="ru-RU" dirty="0" smtClean="0"/>
              <a:t>расслабиться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84784"/>
            <a:ext cx="2880320" cy="480053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4" y="1844824"/>
            <a:ext cx="3829686" cy="2875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586" y="4107767"/>
            <a:ext cx="2160240" cy="217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02007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024744" cy="792088"/>
          </a:xfrm>
        </p:spPr>
        <p:txBody>
          <a:bodyPr/>
          <a:lstStyle/>
          <a:p>
            <a:pPr algn="ctr"/>
            <a:r>
              <a:rPr lang="ru-RU" b="1" dirty="0"/>
              <a:t>Причины употребления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124744"/>
            <a:ext cx="6777317" cy="648072"/>
          </a:xfrm>
        </p:spPr>
        <p:txBody>
          <a:bodyPr/>
          <a:lstStyle/>
          <a:p>
            <a:pPr marL="68580" lvl="0" indent="0" algn="ctr">
              <a:buNone/>
            </a:pPr>
            <a:r>
              <a:rPr lang="ru-RU" dirty="0"/>
              <a:t>Поиск </a:t>
            </a:r>
            <a:r>
              <a:rPr lang="ru-RU" dirty="0" smtClean="0"/>
              <a:t>вдохновения</a:t>
            </a:r>
            <a:endParaRPr lang="ru-RU" dirty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89972"/>
            <a:ext cx="2818408" cy="3709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1"/>
            <a:ext cx="2880320" cy="370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978" y="4025846"/>
            <a:ext cx="3316287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33851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024744" cy="998984"/>
          </a:xfrm>
        </p:spPr>
        <p:txBody>
          <a:bodyPr/>
          <a:lstStyle/>
          <a:p>
            <a:pPr algn="ctr"/>
            <a:r>
              <a:rPr lang="ru-RU" b="1" dirty="0"/>
              <a:t>Причины употребления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412776"/>
            <a:ext cx="6777317" cy="576064"/>
          </a:xfrm>
        </p:spPr>
        <p:txBody>
          <a:bodyPr/>
          <a:lstStyle/>
          <a:p>
            <a:pPr marL="68580" lvl="0" indent="0" algn="ctr">
              <a:buNone/>
            </a:pPr>
            <a:r>
              <a:rPr lang="ru-RU" dirty="0"/>
              <a:t>Уверенность в том, что смогу </a:t>
            </a:r>
            <a:r>
              <a:rPr lang="ru-RU" dirty="0" smtClean="0"/>
              <a:t>бросить</a:t>
            </a:r>
            <a:endParaRPr lang="ru-RU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844824"/>
            <a:ext cx="57531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31794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7431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Влияние на организм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1412776"/>
            <a:ext cx="6192688" cy="2448272"/>
          </a:xfrm>
        </p:spPr>
        <p:txBody>
          <a:bodyPr/>
          <a:lstStyle/>
          <a:p>
            <a:pPr marL="68580" indent="0"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Основные мишени: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Нервная  система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Легкие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>
                <a:solidFill>
                  <a:srgbClr val="0070C0"/>
                </a:solidFill>
              </a:rPr>
              <a:t>Сердце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Желудочно-кишечный тракт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0070C0"/>
                </a:solidFill>
              </a:rPr>
              <a:t>Иммунная система</a:t>
            </a:r>
            <a:endParaRPr lang="ru-RU" sz="2000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8124"/>
            <a:ext cx="3559333" cy="4104456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961912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743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Нервная система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1412776"/>
            <a:ext cx="5256584" cy="3456384"/>
          </a:xfrm>
        </p:spPr>
        <p:txBody>
          <a:bodyPr>
            <a:normAutofit/>
          </a:bodyPr>
          <a:lstStyle/>
          <a:p>
            <a:r>
              <a:rPr lang="ru-RU" dirty="0" smtClean="0"/>
              <a:t>Смерть нервных клеток</a:t>
            </a:r>
          </a:p>
          <a:p>
            <a:r>
              <a:rPr lang="ru-RU" dirty="0"/>
              <a:t>С</a:t>
            </a:r>
            <a:r>
              <a:rPr lang="ru-RU" dirty="0" smtClean="0"/>
              <a:t>нижение интеллекта</a:t>
            </a:r>
          </a:p>
          <a:p>
            <a:r>
              <a:rPr lang="ru-RU" dirty="0" smtClean="0"/>
              <a:t>Изменение характера наркомана</a:t>
            </a:r>
          </a:p>
          <a:p>
            <a:r>
              <a:rPr lang="ru-RU" dirty="0" smtClean="0"/>
              <a:t>Перепады настроения, раздражительность, апатия, </a:t>
            </a:r>
            <a:r>
              <a:rPr lang="ru-RU" dirty="0"/>
              <a:t>что может привести к </a:t>
            </a:r>
            <a:r>
              <a:rPr lang="ru-RU" dirty="0" smtClean="0"/>
              <a:t>суициду</a:t>
            </a:r>
          </a:p>
          <a:p>
            <a:r>
              <a:rPr lang="ru-RU" dirty="0" smtClean="0"/>
              <a:t>Деградация личности</a:t>
            </a:r>
            <a:endParaRPr lang="ru-RU" dirty="0"/>
          </a:p>
          <a:p>
            <a:endParaRPr lang="ru-RU" dirty="0"/>
          </a:p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3050282" cy="1972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452" y="4365104"/>
            <a:ext cx="2831554" cy="1991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912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743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Дыхательная система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1412776"/>
            <a:ext cx="6192688" cy="2448272"/>
          </a:xfrm>
        </p:spPr>
        <p:txBody>
          <a:bodyPr/>
          <a:lstStyle/>
          <a:p>
            <a:pPr marL="6858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899592" y="1412776"/>
            <a:ext cx="7344816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Угнетение дыхательного центра → остановка дыхания</a:t>
            </a:r>
          </a:p>
          <a:p>
            <a:r>
              <a:rPr lang="ru-RU" dirty="0" smtClean="0"/>
              <a:t>Угнетение кашлевого центра → пневмония</a:t>
            </a:r>
          </a:p>
          <a:p>
            <a:r>
              <a:rPr lang="ru-RU" dirty="0" smtClean="0"/>
              <a:t>Кислородное голодание всех органов</a:t>
            </a:r>
          </a:p>
          <a:p>
            <a:pPr marL="6858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3068960"/>
            <a:ext cx="4362450" cy="313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436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743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Сердечно- сосудистая система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23928" y="1556792"/>
            <a:ext cx="4464496" cy="3024336"/>
          </a:xfrm>
        </p:spPr>
        <p:txBody>
          <a:bodyPr>
            <a:normAutofit/>
          </a:bodyPr>
          <a:lstStyle/>
          <a:p>
            <a:r>
              <a:rPr lang="ru-RU" dirty="0"/>
              <a:t>С</a:t>
            </a:r>
            <a:r>
              <a:rPr lang="ru-RU" dirty="0" smtClean="0"/>
              <a:t>нижение </a:t>
            </a:r>
            <a:r>
              <a:rPr lang="ru-RU" dirty="0"/>
              <a:t>артериального давления </a:t>
            </a:r>
            <a:endParaRPr lang="ru-RU" dirty="0" smtClean="0"/>
          </a:p>
          <a:p>
            <a:r>
              <a:rPr lang="ru-RU" dirty="0" smtClean="0"/>
              <a:t>Замедление пульса </a:t>
            </a:r>
          </a:p>
          <a:p>
            <a:r>
              <a:rPr lang="ru-RU" dirty="0" smtClean="0"/>
              <a:t>Усталость, одышка</a:t>
            </a:r>
            <a:endParaRPr lang="ru-RU" dirty="0"/>
          </a:p>
          <a:p>
            <a:r>
              <a:rPr lang="ru-RU" dirty="0" smtClean="0"/>
              <a:t>Остановка сердца</a:t>
            </a:r>
            <a:endParaRPr lang="ru-RU" dirty="0"/>
          </a:p>
          <a:p>
            <a:pPr marL="68580" indent="0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19420"/>
            <a:ext cx="3277264" cy="2166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" b="18317"/>
          <a:stretch/>
        </p:blipFill>
        <p:spPr bwMode="auto">
          <a:xfrm>
            <a:off x="1547664" y="4149080"/>
            <a:ext cx="6016918" cy="237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436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743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Пищеварительная система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1412776"/>
            <a:ext cx="4464496" cy="4824536"/>
          </a:xfrm>
        </p:spPr>
        <p:txBody>
          <a:bodyPr>
            <a:normAutofit/>
          </a:bodyPr>
          <a:lstStyle/>
          <a:p>
            <a:r>
              <a:rPr lang="ru-RU" dirty="0"/>
              <a:t>И</a:t>
            </a:r>
            <a:r>
              <a:rPr lang="ru-RU" dirty="0" smtClean="0"/>
              <a:t>стощение организма</a:t>
            </a:r>
          </a:p>
          <a:p>
            <a:r>
              <a:rPr lang="ru-RU" dirty="0" smtClean="0"/>
              <a:t>Нарушается выработка </a:t>
            </a:r>
            <a:r>
              <a:rPr lang="ru-RU" dirty="0"/>
              <a:t>пищеварительных </a:t>
            </a:r>
            <a:r>
              <a:rPr lang="ru-RU" dirty="0" smtClean="0"/>
              <a:t>ферментов → затрудняется </a:t>
            </a:r>
            <a:r>
              <a:rPr lang="ru-RU" dirty="0"/>
              <a:t>переваривание </a:t>
            </a:r>
            <a:r>
              <a:rPr lang="ru-RU" dirty="0" smtClean="0"/>
              <a:t>пищи</a:t>
            </a:r>
          </a:p>
          <a:p>
            <a:r>
              <a:rPr lang="ru-RU" dirty="0"/>
              <a:t>Х</a:t>
            </a:r>
            <a:r>
              <a:rPr lang="ru-RU" dirty="0" smtClean="0"/>
              <a:t>ронический запор</a:t>
            </a:r>
          </a:p>
          <a:p>
            <a:r>
              <a:rPr lang="ru-RU" dirty="0"/>
              <a:t>З</a:t>
            </a:r>
            <a:r>
              <a:rPr lang="ru-RU" dirty="0" smtClean="0"/>
              <a:t>апах </a:t>
            </a:r>
            <a:r>
              <a:rPr lang="ru-RU" dirty="0"/>
              <a:t>изо </a:t>
            </a:r>
            <a:r>
              <a:rPr lang="ru-RU" dirty="0" smtClean="0"/>
              <a:t>рта</a:t>
            </a:r>
          </a:p>
          <a:p>
            <a:r>
              <a:rPr lang="ru-RU" dirty="0"/>
              <a:t>П</a:t>
            </a:r>
            <a:r>
              <a:rPr lang="ru-RU" dirty="0" smtClean="0"/>
              <a:t>роцессы </a:t>
            </a:r>
            <a:r>
              <a:rPr lang="ru-RU" dirty="0"/>
              <a:t>гниения в </a:t>
            </a:r>
            <a:r>
              <a:rPr lang="ru-RU" dirty="0" smtClean="0"/>
              <a:t>кишечнике</a:t>
            </a:r>
            <a:endParaRPr lang="ru-RU" dirty="0"/>
          </a:p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484784"/>
            <a:ext cx="3486029" cy="4691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598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743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Иммунная система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1412776"/>
            <a:ext cx="6192688" cy="4680520"/>
          </a:xfrm>
        </p:spPr>
        <p:txBody>
          <a:bodyPr>
            <a:normAutofit/>
          </a:bodyPr>
          <a:lstStyle/>
          <a:p>
            <a:r>
              <a:rPr lang="ru-RU" dirty="0" smtClean="0"/>
              <a:t>Стойкое угнетение → заболевания</a:t>
            </a:r>
          </a:p>
          <a:p>
            <a:r>
              <a:rPr lang="ru-RU" dirty="0" smtClean="0"/>
              <a:t>Нестерильные шприцы → инфекции</a:t>
            </a:r>
          </a:p>
          <a:p>
            <a:r>
              <a:rPr lang="ru-RU" dirty="0" smtClean="0"/>
              <a:t>ВИЧ, гепатит В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35" y="2318675"/>
            <a:ext cx="4109438" cy="230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10" y="3471969"/>
            <a:ext cx="3858766" cy="256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628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024744" cy="7920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Синдром отмены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124744"/>
            <a:ext cx="6840875" cy="5040560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Н</a:t>
            </a:r>
            <a:r>
              <a:rPr lang="ru-RU" dirty="0" smtClean="0"/>
              <a:t>естерпимая </a:t>
            </a:r>
            <a:r>
              <a:rPr lang="ru-RU" dirty="0"/>
              <a:t>боль в мышцах,  костях и суставах</a:t>
            </a:r>
          </a:p>
          <a:p>
            <a:r>
              <a:rPr lang="ru-RU" dirty="0" smtClean="0"/>
              <a:t>«Гусиная </a:t>
            </a:r>
            <a:r>
              <a:rPr lang="ru-RU" dirty="0"/>
              <a:t>кожа», озноб, зрачки широкие, на свет почти не </a:t>
            </a:r>
            <a:r>
              <a:rPr lang="ru-RU" dirty="0" smtClean="0"/>
              <a:t>реагируют, глаза </a:t>
            </a:r>
            <a:r>
              <a:rPr lang="ru-RU" dirty="0"/>
              <a:t>тусклые, глубоко </a:t>
            </a:r>
            <a:r>
              <a:rPr lang="ru-RU" dirty="0" smtClean="0"/>
              <a:t>запавшие</a:t>
            </a:r>
          </a:p>
          <a:p>
            <a:r>
              <a:rPr lang="ru-RU" dirty="0" smtClean="0"/>
              <a:t>Неодолимое </a:t>
            </a:r>
            <a:r>
              <a:rPr lang="ru-RU" dirty="0"/>
              <a:t>влечение к </a:t>
            </a:r>
            <a:r>
              <a:rPr lang="ru-RU" dirty="0" smtClean="0"/>
              <a:t>наркотику</a:t>
            </a:r>
          </a:p>
          <a:p>
            <a:r>
              <a:rPr lang="ru-RU" dirty="0" smtClean="0"/>
              <a:t>Сильное </a:t>
            </a:r>
            <a:r>
              <a:rPr lang="ru-RU" dirty="0"/>
              <a:t>слюнотечение</a:t>
            </a:r>
          </a:p>
          <a:p>
            <a:pPr lvl="0"/>
            <a:r>
              <a:rPr lang="ru-RU" dirty="0"/>
              <a:t>М</a:t>
            </a:r>
            <a:r>
              <a:rPr lang="ru-RU" dirty="0" smtClean="0"/>
              <a:t>ногократные </a:t>
            </a:r>
            <a:r>
              <a:rPr lang="ru-RU" dirty="0"/>
              <a:t>рвота и понос</a:t>
            </a:r>
          </a:p>
          <a:p>
            <a:pPr lvl="0"/>
            <a:r>
              <a:rPr lang="ru-RU" dirty="0" smtClean="0"/>
              <a:t>Повышается </a:t>
            </a:r>
            <a:r>
              <a:rPr lang="ru-RU" dirty="0"/>
              <a:t>температура тела</a:t>
            </a:r>
          </a:p>
          <a:p>
            <a:pPr lvl="0"/>
            <a:r>
              <a:rPr lang="ru-RU" dirty="0"/>
              <a:t>С</a:t>
            </a:r>
            <a:r>
              <a:rPr lang="ru-RU" dirty="0" smtClean="0"/>
              <a:t>ильный </a:t>
            </a:r>
            <a:r>
              <a:rPr lang="ru-RU" dirty="0"/>
              <a:t>зуд по ходу вен</a:t>
            </a:r>
          </a:p>
          <a:p>
            <a:pPr lvl="0"/>
            <a:r>
              <a:rPr lang="ru-RU" dirty="0"/>
              <a:t>П</a:t>
            </a:r>
            <a:r>
              <a:rPr lang="ru-RU" dirty="0" smtClean="0"/>
              <a:t>сихологические страдания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29" y="3861048"/>
            <a:ext cx="239704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23463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024744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Статистика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838" y="1556792"/>
            <a:ext cx="2715529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3" y="1484784"/>
            <a:ext cx="5040676" cy="43478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+mj-lt"/>
              </a:rPr>
              <a:t>Регулярно употребляют</a:t>
            </a:r>
            <a:r>
              <a:rPr lang="ru-RU" sz="2000" dirty="0" smtClean="0">
                <a:solidFill>
                  <a:srgbClr val="0070C0"/>
                </a:solidFill>
                <a:latin typeface="+mj-lt"/>
              </a:rPr>
              <a:t> наркотики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6 млн. человек</a:t>
            </a:r>
          </a:p>
          <a:p>
            <a:pPr marL="0" indent="0" algn="ctr">
              <a:buNone/>
            </a:pPr>
            <a:endParaRPr lang="ru-RU" dirty="0" smtClean="0">
              <a:solidFill>
                <a:srgbClr val="0070C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0070C0"/>
                </a:solidFill>
                <a:latin typeface="+mj-lt"/>
              </a:rPr>
              <a:t>Ежегодно в РФ </a:t>
            </a:r>
            <a:r>
              <a:rPr lang="ru-RU" sz="2000" b="1" dirty="0" smtClean="0">
                <a:solidFill>
                  <a:srgbClr val="0070C0"/>
                </a:solidFill>
                <a:latin typeface="+mj-lt"/>
              </a:rPr>
              <a:t>погибают</a:t>
            </a:r>
            <a:r>
              <a:rPr lang="ru-RU" sz="2000" dirty="0" smtClean="0">
                <a:solidFill>
                  <a:srgbClr val="0070C0"/>
                </a:solidFill>
                <a:latin typeface="+mj-lt"/>
              </a:rPr>
              <a:t>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70C0"/>
                </a:solidFill>
                <a:latin typeface="+mj-lt"/>
              </a:rPr>
              <a:t>70 тыс. человек</a:t>
            </a:r>
          </a:p>
          <a:p>
            <a:pPr marL="0" indent="0" algn="ctr">
              <a:buNone/>
            </a:pPr>
            <a:endParaRPr lang="ru-RU" dirty="0" smtClean="0">
              <a:solidFill>
                <a:srgbClr val="0070C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0070C0"/>
                </a:solidFill>
                <a:latin typeface="+mj-lt"/>
              </a:rPr>
              <a:t>Продолжительность жизни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4-5 лет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0070C0"/>
                </a:solidFill>
                <a:latin typeface="+mj-lt"/>
              </a:rPr>
              <a:t>Возраст приобщения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15-17 лет</a:t>
            </a:r>
          </a:p>
          <a:p>
            <a:pPr marL="0" indent="0" algn="ctr">
              <a:buNone/>
            </a:pPr>
            <a:endParaRPr lang="ru-RU" dirty="0" smtClean="0">
              <a:solidFill>
                <a:srgbClr val="0070C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70C0"/>
                </a:solidFill>
                <a:latin typeface="+mj-lt"/>
              </a:rPr>
              <a:t>Полного излечения НЕТ!</a:t>
            </a:r>
          </a:p>
          <a:p>
            <a:pPr marL="0" indent="0" algn="ctr">
              <a:buNone/>
            </a:pPr>
            <a:endParaRPr lang="ru-RU" sz="2000" dirty="0" smtClean="0">
              <a:solidFill>
                <a:srgbClr val="0070C0"/>
              </a:solidFill>
              <a:latin typeface="+mj-lt"/>
            </a:endParaRPr>
          </a:p>
          <a:p>
            <a:pPr marL="0" indent="0" algn="ctr">
              <a:buNone/>
            </a:pPr>
            <a:endParaRPr lang="ru-RU" sz="2000" dirty="0" smtClean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6855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96752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Социальные проблемы, связанные с наркоманией.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55776" y="2808151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↑ доза</a:t>
            </a:r>
            <a:endParaRPr lang="ru-RU" sz="4000" b="1" dirty="0">
              <a:solidFill>
                <a:srgbClr val="C0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 зависимость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↑преступность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8993" y="1988840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КОНТРОЛЬ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3069761"/>
            <a:ext cx="2111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ДРУЗЬЯ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27562" y="3069761"/>
            <a:ext cx="1959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СЕМЬЯ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7562" y="5154925"/>
            <a:ext cx="1584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ДЕТИ 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8510" y="5154925"/>
            <a:ext cx="3760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ПЕРСПЕКТИВЫ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370150" y="1988840"/>
            <a:ext cx="2520280" cy="819311"/>
            <a:chOff x="3370150" y="1988840"/>
            <a:chExt cx="2520280" cy="819311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3370150" y="2045623"/>
              <a:ext cx="2520280" cy="70788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3370150" y="1988840"/>
              <a:ext cx="2520280" cy="81931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Группа 16"/>
          <p:cNvGrpSpPr/>
          <p:nvPr/>
        </p:nvGrpSpPr>
        <p:grpSpPr>
          <a:xfrm>
            <a:off x="6109849" y="3058903"/>
            <a:ext cx="2520280" cy="819311"/>
            <a:chOff x="3370150" y="1988840"/>
            <a:chExt cx="2520280" cy="819311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 flipH="1">
              <a:off x="3370150" y="2045623"/>
              <a:ext cx="2520280" cy="70788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370150" y="1988840"/>
              <a:ext cx="2520280" cy="81931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/>
        </p:nvGrpSpPr>
        <p:grpSpPr>
          <a:xfrm>
            <a:off x="5966473" y="5154925"/>
            <a:ext cx="2520280" cy="819311"/>
            <a:chOff x="3370150" y="1988840"/>
            <a:chExt cx="2520280" cy="819311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3370150" y="2045623"/>
              <a:ext cx="2520280" cy="70788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3370150" y="1988840"/>
              <a:ext cx="2520280" cy="81931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Группа 22"/>
          <p:cNvGrpSpPr/>
          <p:nvPr/>
        </p:nvGrpSpPr>
        <p:grpSpPr>
          <a:xfrm>
            <a:off x="1439161" y="4956156"/>
            <a:ext cx="3276855" cy="993651"/>
            <a:chOff x="3370150" y="1988840"/>
            <a:chExt cx="2520280" cy="819311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flipH="1">
              <a:off x="3370150" y="2045623"/>
              <a:ext cx="2520280" cy="70788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3370150" y="1988840"/>
              <a:ext cx="2520280" cy="81931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Группа 25"/>
          <p:cNvGrpSpPr/>
          <p:nvPr/>
        </p:nvGrpSpPr>
        <p:grpSpPr>
          <a:xfrm>
            <a:off x="551173" y="2958336"/>
            <a:ext cx="2520280" cy="819311"/>
            <a:chOff x="3370150" y="1988840"/>
            <a:chExt cx="2520280" cy="819311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3370150" y="2045623"/>
              <a:ext cx="2520280" cy="70788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3370150" y="1988840"/>
              <a:ext cx="2520280" cy="81931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586057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28812" y="764704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Признаки употребления наркотиков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0959" y="1988840"/>
            <a:ext cx="6777317" cy="3508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70C0"/>
                </a:solidFill>
              </a:rPr>
              <a:t>Физиологические: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Бледность кожи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0070C0"/>
                </a:solidFill>
              </a:rPr>
              <a:t>Расширенные </a:t>
            </a:r>
            <a:r>
              <a:rPr lang="ru-RU" sz="2000" dirty="0">
                <a:solidFill>
                  <a:srgbClr val="0070C0"/>
                </a:solidFill>
              </a:rPr>
              <a:t>или суженные </a:t>
            </a:r>
            <a:r>
              <a:rPr lang="ru-RU" sz="2000" dirty="0" smtClean="0">
                <a:solidFill>
                  <a:srgbClr val="0070C0"/>
                </a:solidFill>
              </a:rPr>
              <a:t>зрачки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0070C0"/>
                </a:solidFill>
              </a:rPr>
              <a:t>Покрасневшие </a:t>
            </a:r>
            <a:r>
              <a:rPr lang="ru-RU" sz="2000" dirty="0">
                <a:solidFill>
                  <a:srgbClr val="0070C0"/>
                </a:solidFill>
              </a:rPr>
              <a:t>или мутные </a:t>
            </a:r>
            <a:r>
              <a:rPr lang="ru-RU" sz="2000" dirty="0" smtClean="0">
                <a:solidFill>
                  <a:srgbClr val="0070C0"/>
                </a:solidFill>
              </a:rPr>
              <a:t>глаза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0070C0"/>
                </a:solidFill>
              </a:rPr>
              <a:t>Замедленная</a:t>
            </a:r>
            <a:r>
              <a:rPr lang="ru-RU" sz="2000" dirty="0">
                <a:solidFill>
                  <a:srgbClr val="0070C0"/>
                </a:solidFill>
              </a:rPr>
              <a:t>, несвязная </a:t>
            </a:r>
            <a:r>
              <a:rPr lang="ru-RU" sz="2000" dirty="0" smtClean="0">
                <a:solidFill>
                  <a:srgbClr val="0070C0"/>
                </a:solidFill>
              </a:rPr>
              <a:t>речь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0070C0"/>
                </a:solidFill>
              </a:rPr>
              <a:t>Потеря </a:t>
            </a:r>
            <a:r>
              <a:rPr lang="ru-RU" sz="2000" dirty="0">
                <a:solidFill>
                  <a:srgbClr val="0070C0"/>
                </a:solidFill>
              </a:rPr>
              <a:t>аппетита, </a:t>
            </a:r>
            <a:r>
              <a:rPr lang="ru-RU" sz="2000" dirty="0" smtClean="0">
                <a:solidFill>
                  <a:srgbClr val="0070C0"/>
                </a:solidFill>
              </a:rPr>
              <a:t>похудение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0070C0"/>
                </a:solidFill>
              </a:rPr>
              <a:t>Постоянный </a:t>
            </a:r>
            <a:r>
              <a:rPr lang="ru-RU" sz="2000" dirty="0">
                <a:solidFill>
                  <a:srgbClr val="0070C0"/>
                </a:solidFill>
              </a:rPr>
              <a:t>кашель или насморк, характерное почесывание </a:t>
            </a:r>
            <a:r>
              <a:rPr lang="ru-RU" sz="2000" dirty="0" smtClean="0">
                <a:solidFill>
                  <a:srgbClr val="0070C0"/>
                </a:solidFill>
              </a:rPr>
              <a:t>носа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0070C0"/>
                </a:solidFill>
              </a:rPr>
              <a:t>Непонятный запах</a:t>
            </a:r>
            <a:endParaRPr lang="ru-RU" sz="2000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268135"/>
            <a:ext cx="1439847" cy="10168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44" y="5102670"/>
            <a:ext cx="3096344" cy="134782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4226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8000"/>
                    </a14:imgEffect>
                    <a14:imgEffect>
                      <a14:colorTemperature colorTemp="1500"/>
                    </a14:imgEffect>
                    <a14:imgEffect>
                      <a14:saturation sat="175000"/>
                    </a14:imgEffect>
                    <a14:imgEffect>
                      <a14:brightnessContrast bright="-1000"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1052736"/>
            <a:ext cx="8208912" cy="5472608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908720"/>
            <a:ext cx="5626968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70C0"/>
                </a:solidFill>
              </a:rPr>
              <a:t>В поведении: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Беспричинное </a:t>
            </a:r>
            <a:r>
              <a:rPr lang="ru-RU" sz="2000" dirty="0">
                <a:solidFill>
                  <a:srgbClr val="0070C0"/>
                </a:solidFill>
              </a:rPr>
              <a:t>возбуждение или </a:t>
            </a:r>
            <a:r>
              <a:rPr lang="ru-RU" sz="2000" dirty="0" smtClean="0">
                <a:solidFill>
                  <a:srgbClr val="0070C0"/>
                </a:solidFill>
              </a:rPr>
              <a:t>вялость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0070C0"/>
                </a:solidFill>
              </a:rPr>
              <a:t>Повышенная активность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0070C0"/>
                </a:solidFill>
              </a:rPr>
              <a:t>Нарастающая </a:t>
            </a:r>
            <a:r>
              <a:rPr lang="ru-RU" sz="2000" dirty="0">
                <a:solidFill>
                  <a:srgbClr val="0070C0"/>
                </a:solidFill>
              </a:rPr>
              <a:t>апатия и </a:t>
            </a:r>
            <a:r>
              <a:rPr lang="ru-RU" sz="2000" dirty="0" smtClean="0">
                <a:solidFill>
                  <a:srgbClr val="0070C0"/>
                </a:solidFill>
              </a:rPr>
              <a:t>безразличие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0070C0"/>
                </a:solidFill>
              </a:rPr>
              <a:t>Ухудшение памяти 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Бессонница</a:t>
            </a:r>
          </a:p>
          <a:p>
            <a:r>
              <a:rPr lang="ru-RU" sz="2000" dirty="0">
                <a:solidFill>
                  <a:srgbClr val="0070C0"/>
                </a:solidFill>
              </a:rPr>
              <a:t>Б</a:t>
            </a:r>
            <a:r>
              <a:rPr lang="ru-RU" sz="2000" dirty="0" smtClean="0">
                <a:solidFill>
                  <a:srgbClr val="0070C0"/>
                </a:solidFill>
              </a:rPr>
              <a:t>олезненная </a:t>
            </a:r>
            <a:r>
              <a:rPr lang="ru-RU" sz="2000" dirty="0">
                <a:solidFill>
                  <a:srgbClr val="0070C0"/>
                </a:solidFill>
              </a:rPr>
              <a:t>реакция на </a:t>
            </a:r>
            <a:r>
              <a:rPr lang="ru-RU" sz="2000" dirty="0" smtClean="0">
                <a:solidFill>
                  <a:srgbClr val="0070C0"/>
                </a:solidFill>
              </a:rPr>
              <a:t>критику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</a:rPr>
              <a:t>Частая и резкая смена настроения;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</a:rPr>
              <a:t>Повышенная утомляемость;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</a:rPr>
              <a:t>Постоянная нуждаемость в денежных средствах;</a:t>
            </a:r>
          </a:p>
          <a:p>
            <a:endParaRPr lang="ru-RU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0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96752" y="908720"/>
            <a:ext cx="8147248" cy="33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70C0"/>
                </a:solidFill>
              </a:rPr>
              <a:t>Очевидные: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Следы </a:t>
            </a:r>
            <a:r>
              <a:rPr lang="ru-RU" sz="2000" dirty="0">
                <a:solidFill>
                  <a:srgbClr val="0070C0"/>
                </a:solidFill>
              </a:rPr>
              <a:t>от уколов, порезы, </a:t>
            </a:r>
            <a:r>
              <a:rPr lang="ru-RU" sz="2000" dirty="0" smtClean="0">
                <a:solidFill>
                  <a:srgbClr val="0070C0"/>
                </a:solidFill>
              </a:rPr>
              <a:t>синяки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0070C0"/>
                </a:solidFill>
              </a:rPr>
              <a:t>Бумажки </a:t>
            </a:r>
            <a:r>
              <a:rPr lang="ru-RU" sz="2000" dirty="0">
                <a:solidFill>
                  <a:srgbClr val="0070C0"/>
                </a:solidFill>
              </a:rPr>
              <a:t>и деньги, свернутые в </a:t>
            </a:r>
            <a:r>
              <a:rPr lang="ru-RU" sz="2000" dirty="0" smtClean="0">
                <a:solidFill>
                  <a:srgbClr val="0070C0"/>
                </a:solidFill>
              </a:rPr>
              <a:t>трубочку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0070C0"/>
                </a:solidFill>
              </a:rPr>
              <a:t>Маленькие </a:t>
            </a:r>
            <a:r>
              <a:rPr lang="ru-RU" sz="2000" dirty="0">
                <a:solidFill>
                  <a:srgbClr val="0070C0"/>
                </a:solidFill>
              </a:rPr>
              <a:t>ложечки, капсулы, пузырьки, </a:t>
            </a:r>
            <a:r>
              <a:rPr lang="ru-RU" sz="2000" dirty="0" smtClean="0">
                <a:solidFill>
                  <a:srgbClr val="0070C0"/>
                </a:solidFill>
              </a:rPr>
              <a:t>шприцы</a:t>
            </a:r>
            <a:r>
              <a:rPr lang="ru-RU" sz="2000" dirty="0">
                <a:solidFill>
                  <a:srgbClr val="0070C0"/>
                </a:solidFill>
              </a:rPr>
              <a:t>, иглы, жестяные банки, пачки от снотворного, кусочки фольги, квадратики бумаги или </a:t>
            </a:r>
            <a:r>
              <a:rPr lang="ru-RU" sz="2000" dirty="0" smtClean="0">
                <a:solidFill>
                  <a:srgbClr val="0070C0"/>
                </a:solidFill>
              </a:rPr>
              <a:t>целлофана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0070C0"/>
                </a:solidFill>
              </a:rPr>
              <a:t>Бритвенные </a:t>
            </a:r>
            <a:r>
              <a:rPr lang="ru-RU" sz="2000" dirty="0">
                <a:solidFill>
                  <a:srgbClr val="0070C0"/>
                </a:solidFill>
              </a:rPr>
              <a:t>лезвия со </a:t>
            </a:r>
            <a:r>
              <a:rPr lang="ru-RU" sz="2000" dirty="0" smtClean="0">
                <a:solidFill>
                  <a:srgbClr val="0070C0"/>
                </a:solidFill>
              </a:rPr>
              <a:t>следами </a:t>
            </a:r>
            <a:r>
              <a:rPr lang="ru-RU" sz="2000" dirty="0">
                <a:solidFill>
                  <a:srgbClr val="0070C0"/>
                </a:solidFill>
              </a:rPr>
              <a:t>белого </a:t>
            </a:r>
            <a:r>
              <a:rPr lang="ru-RU" sz="2000" dirty="0" smtClean="0">
                <a:solidFill>
                  <a:srgbClr val="0070C0"/>
                </a:solidFill>
              </a:rPr>
              <a:t>порошка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Папиросы </a:t>
            </a:r>
            <a:r>
              <a:rPr lang="ru-RU" sz="2000" dirty="0">
                <a:solidFill>
                  <a:srgbClr val="0070C0"/>
                </a:solidFill>
              </a:rPr>
              <a:t>в пачках от </a:t>
            </a:r>
            <a:r>
              <a:rPr lang="ru-RU" sz="2000" dirty="0" smtClean="0">
                <a:solidFill>
                  <a:srgbClr val="0070C0"/>
                </a:solidFill>
              </a:rPr>
              <a:t>сигарет</a:t>
            </a:r>
            <a:r>
              <a:rPr lang="ru-RU" sz="2000" dirty="0">
                <a:solidFill>
                  <a:srgbClr val="0070C0"/>
                </a:solidFill>
              </a:rPr>
              <a:t>.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77" y="3889612"/>
            <a:ext cx="3525045" cy="2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56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5273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effectLst/>
              </a:rPr>
              <a:t>«Легкие наркотики»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83341" y="1628800"/>
            <a:ext cx="6777317" cy="11053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Лишь обман производителя!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348880"/>
            <a:ext cx="3841583" cy="2879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48880"/>
            <a:ext cx="28803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73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024744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/>
              <a:t>Что делать, если человек попал в компанию, где употребляют наркотики?  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6952453" cy="345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53747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024744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Что делать, если твой друг оказался </a:t>
            </a:r>
            <a:r>
              <a:rPr lang="ru-RU" b="1" dirty="0" smtClean="0"/>
              <a:t>наркоманом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r="3211"/>
          <a:stretch/>
        </p:blipFill>
        <p:spPr bwMode="auto">
          <a:xfrm>
            <a:off x="4589400" y="1986256"/>
            <a:ext cx="4015583" cy="2926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7" y="3140968"/>
            <a:ext cx="3956670" cy="2967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21959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9628" y="260648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Заключение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130480" cy="406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315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980728"/>
            <a:ext cx="7200800" cy="2623778"/>
          </a:xfrm>
        </p:spPr>
        <p:txBody>
          <a:bodyPr>
            <a:normAutofit/>
          </a:bodyPr>
          <a:lstStyle/>
          <a:p>
            <a:pPr marL="68580" indent="0" algn="just"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Наркомания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- </a:t>
            </a:r>
            <a:r>
              <a:rPr lang="ru-RU" sz="2000" dirty="0">
                <a:solidFill>
                  <a:schemeClr val="tx1"/>
                </a:solidFill>
              </a:rPr>
              <a:t>это психическое,  и физическое состояние, возникающее в результате взаимодействия между живым организмом и наркотическим средством, включающее потребность в постоянном или периодически возобновляемом приеме этого наркотического средства.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87665"/>
            <a:ext cx="7200800" cy="247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241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64882" y="3759429"/>
            <a:ext cx="4248472" cy="2791397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Порошков</a:t>
            </a:r>
            <a:r>
              <a:rPr lang="ru-RU" sz="2000" dirty="0">
                <a:solidFill>
                  <a:schemeClr val="tx1"/>
                </a:solidFill>
              </a:rPr>
              <a:t>;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Таблеток</a:t>
            </a:r>
            <a:r>
              <a:rPr lang="ru-RU" sz="2000" dirty="0">
                <a:solidFill>
                  <a:schemeClr val="tx1"/>
                </a:solidFill>
              </a:rPr>
              <a:t>;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Растворов</a:t>
            </a:r>
            <a:r>
              <a:rPr lang="ru-RU" sz="2000" dirty="0">
                <a:solidFill>
                  <a:schemeClr val="tx1"/>
                </a:solidFill>
              </a:rPr>
              <a:t>;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Ингаляционных </a:t>
            </a:r>
            <a:r>
              <a:rPr lang="ru-RU" sz="2000" dirty="0">
                <a:solidFill>
                  <a:schemeClr val="tx1"/>
                </a:solidFill>
              </a:rPr>
              <a:t>форм;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Пластинок</a:t>
            </a:r>
            <a:r>
              <a:rPr lang="ru-RU" sz="2000" dirty="0">
                <a:solidFill>
                  <a:schemeClr val="tx1"/>
                </a:solidFill>
              </a:rPr>
              <a:t>;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Пастилок.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852936"/>
            <a:ext cx="3400378" cy="3384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817" y="404664"/>
            <a:ext cx="757984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>
                <a:solidFill>
                  <a:srgbClr val="0070C0"/>
                </a:solidFill>
                <a:latin typeface="+mj-lt"/>
              </a:rPr>
              <a:t>Наркотик-</a:t>
            </a:r>
            <a:r>
              <a:rPr lang="ru-RU" sz="2000" dirty="0"/>
              <a:t>любое вещество растительного или синтетического происхождения, которое при введении его в организм может изменить одну или несколько функций и вследствие многократного употребления привести к возникновению психической </a:t>
            </a:r>
            <a:r>
              <a:rPr lang="ru-RU" sz="2000" dirty="0" smtClean="0"/>
              <a:t>и </a:t>
            </a:r>
            <a:r>
              <a:rPr lang="ru-RU" sz="2000" dirty="0"/>
              <a:t>физической зависимости у </a:t>
            </a:r>
            <a:r>
              <a:rPr lang="ru-RU" sz="2000" dirty="0" smtClean="0"/>
              <a:t>человека; официально </a:t>
            </a:r>
            <a:r>
              <a:rPr lang="ru-RU" sz="2000" dirty="0"/>
              <a:t>признано наркотическим и включено в перечень наркотических </a:t>
            </a:r>
            <a:r>
              <a:rPr lang="ru-RU" sz="2000" dirty="0" smtClean="0"/>
              <a:t>средств.</a:t>
            </a:r>
            <a:endParaRPr lang="ru-RU" sz="2000" dirty="0"/>
          </a:p>
          <a:p>
            <a:r>
              <a:rPr lang="ru-RU" sz="3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2800" dirty="0" smtClean="0">
                <a:solidFill>
                  <a:srgbClr val="0070C0"/>
                </a:solidFill>
              </a:rPr>
              <a:t>Может быть в виде:</a:t>
            </a:r>
            <a:endParaRPr lang="ru-RU" sz="2800" dirty="0" smtClean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3716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7024744" cy="10459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Причины употребления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68760"/>
            <a:ext cx="7632848" cy="4824536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Любопытство, скука, поиск новых ощущений;</a:t>
            </a:r>
          </a:p>
          <a:p>
            <a:pPr lvl="0"/>
            <a:r>
              <a:rPr lang="ru-RU" dirty="0"/>
              <a:t>Серьезные проблемы в жизни и в семье </a:t>
            </a:r>
            <a:r>
              <a:rPr lang="ru-RU" dirty="0" smtClean="0"/>
              <a:t>(«семейный дефицит», </a:t>
            </a:r>
            <a:r>
              <a:rPr lang="ru-RU" dirty="0"/>
              <a:t>недостаток </a:t>
            </a:r>
            <a:r>
              <a:rPr lang="ru-RU" dirty="0" smtClean="0"/>
              <a:t>любви);</a:t>
            </a:r>
            <a:endParaRPr lang="ru-RU" dirty="0"/>
          </a:p>
          <a:p>
            <a:pPr lvl="0"/>
            <a:r>
              <a:rPr lang="ru-RU" dirty="0"/>
              <a:t>«Это круто и по-взрослому!» (пропаганда в обществе);</a:t>
            </a:r>
          </a:p>
          <a:p>
            <a:pPr lvl="0"/>
            <a:r>
              <a:rPr lang="ru-RU" dirty="0"/>
              <a:t> Неумение сказать «нет»;</a:t>
            </a:r>
          </a:p>
          <a:p>
            <a:pPr lvl="0"/>
            <a:r>
              <a:rPr lang="ru-RU" dirty="0"/>
              <a:t>Желание расслабиться;</a:t>
            </a:r>
          </a:p>
          <a:p>
            <a:pPr lvl="0"/>
            <a:r>
              <a:rPr lang="ru-RU" dirty="0"/>
              <a:t>Поиск вдохновения;</a:t>
            </a:r>
          </a:p>
          <a:p>
            <a:pPr lvl="0"/>
            <a:r>
              <a:rPr lang="ru-RU" dirty="0"/>
              <a:t>Уверенность в том, что смогу бросить.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63236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024744" cy="82989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94C600"/>
                </a:solidFill>
              </a:rPr>
              <a:t>Причины употребления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484784"/>
            <a:ext cx="7128908" cy="864096"/>
          </a:xfrm>
        </p:spPr>
        <p:txBody>
          <a:bodyPr/>
          <a:lstStyle/>
          <a:p>
            <a:pPr marL="68580" lvl="0" indent="0" algn="ctr">
              <a:buClr>
                <a:srgbClr val="94C600"/>
              </a:buClr>
              <a:buNone/>
            </a:pPr>
            <a:r>
              <a:rPr lang="ru-RU" dirty="0">
                <a:solidFill>
                  <a:srgbClr val="3E3D2D"/>
                </a:solidFill>
              </a:rPr>
              <a:t>Любопытство, скука, поиск новых </a:t>
            </a:r>
            <a:r>
              <a:rPr lang="ru-RU" dirty="0" smtClean="0">
                <a:solidFill>
                  <a:srgbClr val="3E3D2D"/>
                </a:solidFill>
              </a:rPr>
              <a:t>ощущений</a:t>
            </a:r>
            <a:endParaRPr lang="ru-RU" dirty="0">
              <a:solidFill>
                <a:srgbClr val="3E3D2D"/>
              </a:solidFill>
            </a:endParaRPr>
          </a:p>
          <a:p>
            <a:pPr marL="6858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4943123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45346"/>
            <a:ext cx="2095500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58720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Причины употребления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84785"/>
            <a:ext cx="6777317" cy="1008112"/>
          </a:xfrm>
        </p:spPr>
        <p:txBody>
          <a:bodyPr/>
          <a:lstStyle/>
          <a:p>
            <a:pPr marL="68580" lvl="0" indent="0" algn="ctr">
              <a:buNone/>
            </a:pPr>
            <a:r>
              <a:rPr lang="ru-RU" dirty="0"/>
              <a:t>Серьезные проблемы в жизни и в семье (семейный дефицит, недостаток </a:t>
            </a:r>
            <a:r>
              <a:rPr lang="ru-RU" dirty="0" smtClean="0"/>
              <a:t>любви)</a:t>
            </a:r>
            <a:endParaRPr lang="ru-RU" dirty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0888"/>
            <a:ext cx="6759248" cy="3801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50325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4242" y="260648"/>
            <a:ext cx="7024744" cy="1143000"/>
          </a:xfrm>
        </p:spPr>
        <p:txBody>
          <a:bodyPr/>
          <a:lstStyle/>
          <a:p>
            <a:pPr algn="ctr"/>
            <a:r>
              <a:rPr lang="ru-RU" b="1" dirty="0"/>
              <a:t>Причины употребления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484784"/>
            <a:ext cx="6777317" cy="792088"/>
          </a:xfrm>
        </p:spPr>
        <p:txBody>
          <a:bodyPr/>
          <a:lstStyle/>
          <a:p>
            <a:pPr marL="68580" lvl="0" indent="0" algn="ctr">
              <a:buNone/>
            </a:pPr>
            <a:r>
              <a:rPr lang="ru-RU" dirty="0"/>
              <a:t>Это круто и по-взрослому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5472608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90928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024744" cy="1070992"/>
          </a:xfrm>
        </p:spPr>
        <p:txBody>
          <a:bodyPr/>
          <a:lstStyle/>
          <a:p>
            <a:pPr algn="ctr"/>
            <a:r>
              <a:rPr lang="ru-RU" b="1" dirty="0"/>
              <a:t>Причины употребления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268760"/>
            <a:ext cx="5868652" cy="504056"/>
          </a:xfrm>
        </p:spPr>
        <p:txBody>
          <a:bodyPr/>
          <a:lstStyle/>
          <a:p>
            <a:pPr marL="68580" lvl="0" indent="0" algn="ctr">
              <a:buNone/>
            </a:pPr>
            <a:r>
              <a:rPr lang="ru-RU" dirty="0"/>
              <a:t>Неумение сказать «нет</a:t>
            </a:r>
            <a:r>
              <a:rPr lang="ru-RU" dirty="0" smtClean="0"/>
              <a:t>»</a:t>
            </a:r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0"/>
          <a:stretch/>
        </p:blipFill>
        <p:spPr bwMode="auto">
          <a:xfrm>
            <a:off x="2483768" y="1722156"/>
            <a:ext cx="4314825" cy="4779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527444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557</Words>
  <Application>Microsoft Office PowerPoint</Application>
  <PresentationFormat>Экран (4:3)</PresentationFormat>
  <Paragraphs>137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Остин</vt:lpstr>
      <vt:lpstr>Презентация PowerPoint</vt:lpstr>
      <vt:lpstr>Статистика </vt:lpstr>
      <vt:lpstr>Презентация PowerPoint</vt:lpstr>
      <vt:lpstr>Презентация PowerPoint</vt:lpstr>
      <vt:lpstr>Причины употребления </vt:lpstr>
      <vt:lpstr>Причины употребления</vt:lpstr>
      <vt:lpstr>Причины употребления</vt:lpstr>
      <vt:lpstr>Причины употребления</vt:lpstr>
      <vt:lpstr>Причины употребления</vt:lpstr>
      <vt:lpstr>Причины употребления</vt:lpstr>
      <vt:lpstr>Причины употребления</vt:lpstr>
      <vt:lpstr>Причины употребления</vt:lpstr>
      <vt:lpstr>Влияние на организм</vt:lpstr>
      <vt:lpstr>Нервная система</vt:lpstr>
      <vt:lpstr>Дыхательная система</vt:lpstr>
      <vt:lpstr>Сердечно- сосудистая система</vt:lpstr>
      <vt:lpstr>Пищеварительная система</vt:lpstr>
      <vt:lpstr>Иммунная система</vt:lpstr>
      <vt:lpstr>Синдром отмены</vt:lpstr>
      <vt:lpstr>Социальные проблемы, связанные с наркоманией.  </vt:lpstr>
      <vt:lpstr>Признаки употребления наркотиков</vt:lpstr>
      <vt:lpstr>Презентация PowerPoint</vt:lpstr>
      <vt:lpstr>Презентация PowerPoint</vt:lpstr>
      <vt:lpstr>«Легкие наркотики»</vt:lpstr>
      <vt:lpstr>Что делать, если человек попал в компанию, где употребляют наркотики?  </vt:lpstr>
      <vt:lpstr>Что делать, если твой друг оказался наркоманом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Людмила</cp:lastModifiedBy>
  <cp:revision>35</cp:revision>
  <dcterms:created xsi:type="dcterms:W3CDTF">2015-12-16T11:04:07Z</dcterms:created>
  <dcterms:modified xsi:type="dcterms:W3CDTF">2015-12-20T16:17:45Z</dcterms:modified>
</cp:coreProperties>
</file>