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65" r:id="rId5"/>
    <p:sldId id="266" r:id="rId6"/>
    <p:sldId id="298" r:id="rId7"/>
    <p:sldId id="302" r:id="rId8"/>
    <p:sldId id="267" r:id="rId9"/>
    <p:sldId id="268" r:id="rId10"/>
    <p:sldId id="277" r:id="rId11"/>
    <p:sldId id="278" r:id="rId12"/>
    <p:sldId id="297" r:id="rId13"/>
    <p:sldId id="271" r:id="rId14"/>
    <p:sldId id="279" r:id="rId15"/>
    <p:sldId id="280" r:id="rId16"/>
    <p:sldId id="281" r:id="rId17"/>
    <p:sldId id="282" r:id="rId18"/>
    <p:sldId id="299" r:id="rId19"/>
    <p:sldId id="300" r:id="rId20"/>
    <p:sldId id="301" r:id="rId21"/>
    <p:sldId id="293" r:id="rId22"/>
    <p:sldId id="294" r:id="rId23"/>
    <p:sldId id="284" r:id="rId24"/>
    <p:sldId id="292" r:id="rId25"/>
    <p:sldId id="287" r:id="rId26"/>
    <p:sldId id="288" r:id="rId27"/>
    <p:sldId id="295" r:id="rId28"/>
    <p:sldId id="296" r:id="rId29"/>
    <p:sldId id="29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7B5-55B6-44D2-8F18-B59EFED345E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68D5-30C3-4CDC-86E4-4DC61BB2F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09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7B5-55B6-44D2-8F18-B59EFED345E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68D5-30C3-4CDC-86E4-4DC61BB2F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15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7B5-55B6-44D2-8F18-B59EFED345E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68D5-30C3-4CDC-86E4-4DC61BB2F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41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7B5-55B6-44D2-8F18-B59EFED345E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68D5-30C3-4CDC-86E4-4DC61BB2F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7B5-55B6-44D2-8F18-B59EFED345E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68D5-30C3-4CDC-86E4-4DC61BB2F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5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7B5-55B6-44D2-8F18-B59EFED345E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68D5-30C3-4CDC-86E4-4DC61BB2F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7B5-55B6-44D2-8F18-B59EFED345E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68D5-30C3-4CDC-86E4-4DC61BB2F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18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7B5-55B6-44D2-8F18-B59EFED345E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68D5-30C3-4CDC-86E4-4DC61BB2F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56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7B5-55B6-44D2-8F18-B59EFED345E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68D5-30C3-4CDC-86E4-4DC61BB2F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7B5-55B6-44D2-8F18-B59EFED345E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68D5-30C3-4CDC-86E4-4DC61BB2F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55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7B5-55B6-44D2-8F18-B59EFED345E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68D5-30C3-4CDC-86E4-4DC61BB2F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37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CC7B5-55B6-44D2-8F18-B59EFED345E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968D5-30C3-4CDC-86E4-4DC61BB2F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8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1 сентября 2016\начал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78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5910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24" y="-74826"/>
            <a:ext cx="9230935" cy="6923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6950" y="491312"/>
            <a:ext cx="801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Подготовка школы к учебному году</a:t>
            </a:r>
            <a:endParaRPr lang="ru-RU" sz="2800" b="1" i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68760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cs typeface="Times New Roman" pitchFamily="18" charset="0"/>
              </a:rPr>
              <a:t>Новое крыльцо</a:t>
            </a:r>
          </a:p>
          <a:p>
            <a:pPr algn="ctr"/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сделано на средства спонсоров и </a:t>
            </a:r>
            <a:r>
              <a:rPr lang="ru-RU" sz="2800" i="1" dirty="0" smtClean="0">
                <a:solidFill>
                  <a:srgbClr val="FF0000"/>
                </a:solidFill>
                <a:cs typeface="Times New Roman" pitchFamily="18" charset="0"/>
              </a:rPr>
              <a:t>ваших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родителей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48" y="2438891"/>
            <a:ext cx="9212048" cy="441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24" y="-74826"/>
            <a:ext cx="9230935" cy="6923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6950" y="491312"/>
            <a:ext cx="801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Подготовка школы к учебному году</a:t>
            </a:r>
            <a:endParaRPr lang="ru-RU" sz="2800" b="1" i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00808"/>
            <a:ext cx="54467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cs typeface="Times New Roman" pitchFamily="18" charset="0"/>
              </a:rPr>
              <a:t>Ремонт кабинетов технологии и истории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за счет средств родительского</a:t>
            </a:r>
          </a:p>
          <a:p>
            <a:pPr algn="ctr"/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Попечительского совета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02" y="3847967"/>
            <a:ext cx="4704567" cy="26463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81" y="1191855"/>
            <a:ext cx="2982618" cy="53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24" y="-74826"/>
            <a:ext cx="9230935" cy="6923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404664"/>
            <a:ext cx="70567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Подготовка школы к учебному году</a:t>
            </a:r>
            <a:endParaRPr lang="ru-RU" sz="28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780928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Ремонт лестницы к актовому залу 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за счет средств родительского</a:t>
            </a:r>
          </a:p>
          <a:p>
            <a:pPr algn="ctr"/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Попечительского совета</a:t>
            </a:r>
          </a:p>
          <a:p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226" y="1204882"/>
            <a:ext cx="2939915" cy="527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24" y="-74826"/>
            <a:ext cx="9230935" cy="69232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3768" y="841701"/>
            <a:ext cx="46121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Выбор за Вами, ребята!</a:t>
            </a:r>
          </a:p>
          <a:p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1857364"/>
            <a:ext cx="72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Для того чтобы учиться в красивой, обновляющейся школе, необходимо обязательно соблюдать школьные правила</a:t>
            </a:r>
            <a:endParaRPr lang="ru-RU" sz="2800" i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3296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91312"/>
            <a:ext cx="8640960" cy="5818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41415" y="508630"/>
            <a:ext cx="801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Школьные правила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68760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 Соблюдать и сохранять чистоту во всех помещениях школы   и на пришкольной территории.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28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 Бережно относиться к техническим средствам, учебникам, школьным пособиям.</a:t>
            </a:r>
          </a:p>
          <a:p>
            <a:pPr algn="just"/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Аккуратно обращаться со  школьным  имуществом, не портить его; в случае нанесенного ущерба возмещать убытки.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72198" y="5857892"/>
            <a:ext cx="1962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из Устава школы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91312"/>
            <a:ext cx="8640960" cy="5818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41415" y="508630"/>
            <a:ext cx="801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Школьные правила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68760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  <a:tabLst>
                <a:tab pos="92075" algn="l"/>
              </a:tabLst>
            </a:pPr>
            <a:r>
              <a:rPr lang="ru-RU" sz="2800" i="1" dirty="0" smtClean="0">
                <a:solidFill>
                  <a:srgbClr val="C00000"/>
                </a:solidFill>
              </a:rPr>
              <a:t>Добросовестно учиться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tabLst>
                <a:tab pos="92075" algn="l"/>
              </a:tabLst>
            </a:pPr>
            <a:r>
              <a:rPr lang="ru-RU" sz="2800" i="1" dirty="0" smtClean="0">
                <a:solidFill>
                  <a:srgbClr val="C00000"/>
                </a:solidFill>
              </a:rPr>
              <a:t>Быть в школьной форме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tabLst>
                <a:tab pos="92075" algn="l"/>
              </a:tabLst>
            </a:pPr>
            <a:r>
              <a:rPr lang="ru-RU" sz="2800" i="1" dirty="0" smtClean="0">
                <a:solidFill>
                  <a:srgbClr val="C00000"/>
                </a:solidFill>
              </a:rPr>
              <a:t>Добросовестно выполнять обязанности дежурного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tabLst>
                <a:tab pos="92075" algn="l"/>
              </a:tabLst>
            </a:pPr>
            <a:r>
              <a:rPr lang="ru-RU" sz="2800" i="1" dirty="0" smtClean="0">
                <a:solidFill>
                  <a:srgbClr val="C00000"/>
                </a:solidFill>
              </a:rPr>
              <a:t>Не покидать школу без разрешения администрации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tabLst>
                <a:tab pos="92075" algn="l"/>
              </a:tabLst>
            </a:pPr>
            <a:r>
              <a:rPr lang="ru-RU" sz="2800" i="1" dirty="0" smtClean="0">
                <a:solidFill>
                  <a:srgbClr val="C00000"/>
                </a:solidFill>
              </a:rPr>
              <a:t>Не курить, не употреблять алкоголь и наркотики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tabLst>
                <a:tab pos="92075" algn="l"/>
              </a:tabLst>
            </a:pPr>
            <a:r>
              <a:rPr lang="ru-RU" sz="2800" i="1" dirty="0" smtClean="0">
                <a:solidFill>
                  <a:srgbClr val="C00000"/>
                </a:solidFill>
              </a:rPr>
              <a:t>Иметь дневник единого образца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tabLst>
                <a:tab pos="92075" algn="l"/>
              </a:tabLst>
            </a:pPr>
            <a:r>
              <a:rPr lang="ru-RU" sz="2800" i="1" dirty="0" smtClean="0">
                <a:solidFill>
                  <a:srgbClr val="C00000"/>
                </a:solidFill>
              </a:rPr>
              <a:t>Выключать телефоны, смартфоны и т.п.  во время занятий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72198" y="5857892"/>
            <a:ext cx="1962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из Устава школы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5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91312"/>
            <a:ext cx="8640960" cy="5818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41415" y="508630"/>
            <a:ext cx="801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Школьные правила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062119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В случае неоднократного и грубого невыполнения Устава школы, администрация школы, классный руководитель или учитель имеет право: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вынести  предупреждение   (письменное   замечание);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п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ригласить на Совет профилактики;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дисциплинарные нарушения отразить в характеристике;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поставить учащегося на 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внутришкольный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учет или учет   в Комиссию по делам несовершеннолетних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обязать учащегося возместить нанесенный школе ущерб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5857892"/>
            <a:ext cx="1962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из Устава школы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91312"/>
            <a:ext cx="8640960" cy="3873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41415" y="508630"/>
            <a:ext cx="801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Школьные правила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68760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800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По согласованию с Советом школы Педагогический совет </a:t>
            </a:r>
            <a:r>
              <a:rPr lang="ru-RU" sz="2800" i="1" u="sng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может исключить учащегося из школы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на определенный срок, или рекомендовать родителям изменить место обучения учащегося из-за постоянного несоблюдения Устава школы</a:t>
            </a:r>
            <a:endParaRPr lang="ru-RU" sz="2800" i="1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3761750"/>
            <a:ext cx="1962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из Устава школы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7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 сентября в школе –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День дорожной безопасности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316215"/>
            <a:ext cx="8640960" cy="4525963"/>
          </a:xfrm>
        </p:spPr>
        <p:txBody>
          <a:bodyPr>
            <a:normAutofit/>
          </a:bodyPr>
          <a:lstStyle/>
          <a:p>
            <a:pPr marL="457200" lvl="1" indent="-457200" algn="just"/>
            <a:r>
              <a:rPr lang="ru-RU" dirty="0" smtClean="0"/>
              <a:t>Использовать ремни </a:t>
            </a:r>
            <a:r>
              <a:rPr lang="ru-RU" dirty="0"/>
              <a:t>безопасности и </a:t>
            </a:r>
            <a:r>
              <a:rPr lang="ru-RU" dirty="0" smtClean="0"/>
              <a:t>детские удерживающие устройства </a:t>
            </a:r>
            <a:r>
              <a:rPr lang="ru-RU" dirty="0"/>
              <a:t>при перевозке </a:t>
            </a:r>
            <a:r>
              <a:rPr lang="ru-RU" dirty="0" smtClean="0"/>
              <a:t>в </a:t>
            </a:r>
            <a:r>
              <a:rPr lang="ru-RU" dirty="0"/>
              <a:t>салоне </a:t>
            </a:r>
            <a:r>
              <a:rPr lang="ru-RU" dirty="0" smtClean="0"/>
              <a:t>автомобиля</a:t>
            </a:r>
          </a:p>
          <a:p>
            <a:pPr marL="457200" lvl="1" indent="-457200" algn="just"/>
            <a:r>
              <a:rPr lang="ru-RU" dirty="0" smtClean="0"/>
              <a:t> Исключить возможность самостоятельного </a:t>
            </a:r>
            <a:r>
              <a:rPr lang="ru-RU" dirty="0"/>
              <a:t>появления ребенка до 10 лет без сопровождающего взрослого лица на проезжей </a:t>
            </a:r>
            <a:r>
              <a:rPr lang="ru-RU" dirty="0" smtClean="0"/>
              <a:t>части</a:t>
            </a:r>
          </a:p>
          <a:p>
            <a:pPr marL="457200" lvl="1" indent="-457200" algn="just"/>
            <a:r>
              <a:rPr lang="ru-RU" dirty="0" smtClean="0"/>
              <a:t>Запретить детям езду </a:t>
            </a:r>
            <a:r>
              <a:rPr lang="ru-RU" dirty="0"/>
              <a:t>на велосипедах по проезжей части дорог до достижения ими возраста 14 </a:t>
            </a:r>
            <a:r>
              <a:rPr lang="ru-RU" dirty="0" smtClean="0"/>
              <a:t>лет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54" y="159022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Согласно законодательству РФ необходимо: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3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Основные правила движения пешеходов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Обязательно имей </a:t>
            </a:r>
            <a:r>
              <a:rPr lang="ru-RU" dirty="0" smtClean="0">
                <a:solidFill>
                  <a:srgbClr val="FF0000"/>
                </a:solidFill>
              </a:rPr>
              <a:t>светоотражатели </a:t>
            </a:r>
            <a:r>
              <a:rPr lang="ru-RU" dirty="0" smtClean="0"/>
              <a:t>на одежде и портфеле</a:t>
            </a:r>
          </a:p>
          <a:p>
            <a:r>
              <a:rPr lang="ru-RU" dirty="0" smtClean="0"/>
              <a:t>Переход улицы осуществляй только по светофору, пешеходному переходу, предпочтительнее группой</a:t>
            </a:r>
          </a:p>
          <a:p>
            <a:r>
              <a:rPr lang="ru-RU" dirty="0" smtClean="0"/>
              <a:t>Запрещено обходить общественный транспорт и спереди и сзади (нужно дождаться, когда вся дорога будет просматриваться)</a:t>
            </a:r>
          </a:p>
          <a:p>
            <a:r>
              <a:rPr lang="ru-RU" dirty="0" smtClean="0"/>
              <a:t>Переходить улицу можно только шагом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1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48" y="-65202"/>
            <a:ext cx="9230935" cy="69232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3187" y="548680"/>
            <a:ext cx="874846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Муниципальное бюджетное общеобразовательное учреждение </a:t>
            </a:r>
          </a:p>
          <a:p>
            <a:pPr algn="ctr">
              <a:spcAft>
                <a:spcPts val="0"/>
              </a:spcAft>
            </a:pP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средняя общеобразовательная школа </a:t>
            </a:r>
          </a:p>
          <a:p>
            <a:pPr algn="ctr">
              <a:spcAft>
                <a:spcPts val="0"/>
              </a:spcAft>
            </a:pP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с углубленным изучением математики № 17</a:t>
            </a:r>
            <a:endParaRPr lang="ru-RU" sz="2300" dirty="0">
              <a:solidFill>
                <a:schemeClr val="accent6">
                  <a:lumMod val="50000"/>
                </a:schemeClr>
              </a:solidFill>
              <a:ea typeface="Calibri"/>
              <a:cs typeface="Times New Roman" pitchFamily="18" charset="0"/>
            </a:endParaRPr>
          </a:p>
        </p:txBody>
      </p:sp>
      <p:pic>
        <p:nvPicPr>
          <p:cNvPr id="6146" name="Picture 2" descr="http://www.school.tver.ru/system/school_index_images/images/000/000/206/medium/1360683327.jpg?13606833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08" y="2205881"/>
            <a:ext cx="5406469" cy="24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5229200"/>
            <a:ext cx="774035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Наша школа существует с 1939 г.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  2016 г. ей исполнилось 77 лет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 школе выучились более 10 тысяч ребят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9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 сводки УМВД России по г. Твери от 05 августа 2016 г.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За 7 месяцев 2016 г. на территории города </a:t>
            </a:r>
            <a:r>
              <a:rPr lang="ru-RU" dirty="0"/>
              <a:t>Т</a:t>
            </a:r>
            <a:r>
              <a:rPr lang="ru-RU" dirty="0" smtClean="0"/>
              <a:t>вери произошло </a:t>
            </a:r>
            <a:r>
              <a:rPr lang="ru-RU" b="1" dirty="0" smtClean="0">
                <a:solidFill>
                  <a:srgbClr val="FF0000"/>
                </a:solidFill>
              </a:rPr>
              <a:t>41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дорожно-транспортное происшествие</a:t>
            </a:r>
            <a:r>
              <a:rPr lang="ru-RU" dirty="0" smtClean="0"/>
              <a:t> с участием несовершеннолетних. Из них </a:t>
            </a:r>
            <a:r>
              <a:rPr lang="ru-RU" b="1" dirty="0" smtClean="0">
                <a:solidFill>
                  <a:srgbClr val="FF0000"/>
                </a:solidFill>
              </a:rPr>
              <a:t>29 детей – школьники</a:t>
            </a:r>
            <a:r>
              <a:rPr lang="ru-RU" dirty="0" smtClean="0"/>
              <a:t>, 17 – дошкольники. 23 ребенка пострадали в качестве пешеходов, 20 – пассажиров транспортных средств, 3 – водителями велосипедов.</a:t>
            </a:r>
          </a:p>
          <a:p>
            <a:pPr marL="0" indent="0" algn="just">
              <a:buNone/>
            </a:pPr>
            <a:r>
              <a:rPr lang="ru-RU" dirty="0" smtClean="0"/>
              <a:t>	По вине несовершеннолетних пешеходов произошло </a:t>
            </a:r>
            <a:r>
              <a:rPr lang="ru-RU" b="1" dirty="0" smtClean="0">
                <a:solidFill>
                  <a:srgbClr val="FF0000"/>
                </a:solidFill>
              </a:rPr>
              <a:t>10 ДТП</a:t>
            </a:r>
            <a:r>
              <a:rPr lang="ru-RU" dirty="0" smtClean="0"/>
              <a:t>. 2 ДТП с участием велосипедистов произошли по вине юных участников дорожного движения.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6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772816"/>
            <a:ext cx="8640960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19" y="2035195"/>
            <a:ext cx="86284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Новости 2016-2017 учебного года</a:t>
            </a:r>
          </a:p>
          <a:p>
            <a:pPr algn="ctr"/>
            <a:endParaRPr lang="ru-RU" sz="3200" i="1" dirty="0">
              <a:solidFill>
                <a:srgbClr val="C00000"/>
              </a:solidFill>
            </a:endParaRPr>
          </a:p>
          <a:p>
            <a:pPr algn="ctr"/>
            <a:r>
              <a:rPr lang="ru-RU" sz="3200" i="1" dirty="0" smtClean="0">
                <a:solidFill>
                  <a:srgbClr val="C00000"/>
                </a:solidFill>
              </a:rPr>
              <a:t>Год культуры, кино, экологии, особо охраняемых территорий в РФ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4847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3528" y="96477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С этого года наша школа становится пилотной площадкой реализации проекта Российское движение школьников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7332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Подробности на сайте </a:t>
            </a:r>
            <a:r>
              <a:rPr lang="ru-RU" b="1" dirty="0" err="1" smtClean="0">
                <a:solidFill>
                  <a:schemeClr val="tx2"/>
                </a:solidFill>
                <a:latin typeface="Cambria" panose="02040503050406030204" pitchFamily="18" charset="0"/>
              </a:rPr>
              <a:t>рдш.рф</a:t>
            </a:r>
            <a:endParaRPr lang="ru-RU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 descr="D:\ШКОЛА\1 сентября 2016\РД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3517803" cy="434296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19872" y="1960194"/>
            <a:ext cx="6048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деятельности: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Личностное развитие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Гражданская активность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Военно-патриотическое направление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Информационно-</a:t>
            </a:r>
            <a:r>
              <a:rPr lang="ru-RU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медийное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направление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31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220072" y="5805264"/>
            <a:ext cx="3744416" cy="52322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spc="300" dirty="0" smtClean="0">
                <a:solidFill>
                  <a:schemeClr val="bg1"/>
                </a:solidFill>
                <a:latin typeface="Cambria" panose="02040503050406030204" pitchFamily="18" charset="0"/>
              </a:rPr>
              <a:t>god-kino2016.ru</a:t>
            </a:r>
            <a:endParaRPr lang="ru-RU" sz="2800" spc="3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4290453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Узнай больше о мероприятиях и участии в них: </a:t>
            </a:r>
          </a:p>
        </p:txBody>
      </p:sp>
      <p:pic>
        <p:nvPicPr>
          <p:cNvPr id="3074" name="Picture 2" descr="D:\ШКОЛА\1 сентября 2016\год кин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2387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91311"/>
            <a:ext cx="8640960" cy="5881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052736"/>
            <a:ext cx="76328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2800" i="1" dirty="0" smtClean="0">
              <a:solidFill>
                <a:schemeClr val="accent6">
                  <a:lumMod val="50000"/>
                </a:schemeClr>
              </a:solidFill>
              <a:ea typeface="Cambria Math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i="1" u="sng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I</a:t>
            </a:r>
            <a:r>
              <a:rPr lang="ru-RU" sz="2800" i="1" u="sng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 триместр: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Фестиваль 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ea typeface="Cambria Math" panose="02040503050406030204" pitchFamily="18" charset="0"/>
              </a:rPr>
              <a:t>«Многоликая Россия: путешествие Афанасия Никитина по родным просторам»</a:t>
            </a:r>
            <a:endParaRPr lang="en-US" sz="2800" i="1" dirty="0" smtClean="0">
              <a:solidFill>
                <a:schemeClr val="tx2">
                  <a:lumMod val="75000"/>
                </a:schemeClr>
              </a:solidFill>
              <a:ea typeface="Cambria Math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i="1" u="sng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II</a:t>
            </a:r>
            <a:r>
              <a:rPr lang="ru-RU" sz="2800" i="1" u="sng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 триместр: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ea typeface="Cambria Math" panose="02040503050406030204" pitchFamily="18" charset="0"/>
              </a:rPr>
              <a:t>«Новый Год шагает по планете»</a:t>
            </a:r>
          </a:p>
          <a:p>
            <a:pPr algn="just">
              <a:lnSpc>
                <a:spcPct val="150000"/>
              </a:lnSpc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(конкурс новогодней игрушки)</a:t>
            </a:r>
            <a:endParaRPr lang="en-US" sz="3200" i="1" dirty="0" smtClean="0">
              <a:solidFill>
                <a:schemeClr val="accent6">
                  <a:lumMod val="50000"/>
                </a:schemeClr>
              </a:solidFill>
              <a:ea typeface="Cambria Math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i="1" u="sng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III</a:t>
            </a:r>
            <a:r>
              <a:rPr lang="ru-RU" sz="2800" i="1" u="sng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 триместр: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ea typeface="Cambria Math" panose="02040503050406030204" pitchFamily="18" charset="0"/>
              </a:rPr>
              <a:t>Конкурсы и игра «Салют, Победа!»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(конкурс «История страны в песне», конкурс строя и песни, спортивно-интеллектуальная игра)</a:t>
            </a:r>
            <a:endParaRPr lang="ru-RU" sz="2400" i="1" dirty="0">
              <a:solidFill>
                <a:schemeClr val="accent6">
                  <a:lumMod val="50000"/>
                </a:schemeClr>
              </a:solidFill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91311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ea typeface="Cambria Math" panose="02040503050406030204" pitchFamily="18" charset="0"/>
              </a:rPr>
              <a:t>Основные мероприятия </a:t>
            </a:r>
            <a:endParaRPr lang="ru-RU" sz="2800" i="1" dirty="0" smtClean="0">
              <a:solidFill>
                <a:srgbClr val="FF0000"/>
              </a:solidFill>
              <a:ea typeface="Cambria Math" panose="02040503050406030204" pitchFamily="18" charset="0"/>
            </a:endParaRP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ea typeface="Cambria Math" panose="02040503050406030204" pitchFamily="18" charset="0"/>
              </a:rPr>
              <a:t>2016-2017 </a:t>
            </a:r>
            <a:r>
              <a:rPr lang="ru-RU" sz="2800" i="1" dirty="0">
                <a:solidFill>
                  <a:srgbClr val="FF0000"/>
                </a:solidFill>
                <a:ea typeface="Cambria Math" panose="02040503050406030204" pitchFamily="18" charset="0"/>
              </a:rPr>
              <a:t> </a:t>
            </a:r>
            <a:r>
              <a:rPr lang="ru-RU" sz="2800" i="1" dirty="0" smtClean="0">
                <a:solidFill>
                  <a:srgbClr val="FF0000"/>
                </a:solidFill>
                <a:ea typeface="Cambria Math" panose="02040503050406030204" pitchFamily="18" charset="0"/>
              </a:rPr>
              <a:t>учебного </a:t>
            </a:r>
            <a:r>
              <a:rPr lang="ru-RU" sz="2800" i="1" dirty="0">
                <a:solidFill>
                  <a:srgbClr val="FF0000"/>
                </a:solidFill>
                <a:ea typeface="Cambria Math" panose="02040503050406030204" pitchFamily="18" charset="0"/>
              </a:rPr>
              <a:t>года  </a:t>
            </a:r>
            <a:r>
              <a:rPr lang="ru-RU" sz="2800" i="1" dirty="0" smtClean="0">
                <a:solidFill>
                  <a:srgbClr val="FF0000"/>
                </a:solidFill>
                <a:ea typeface="Cambria Math" panose="02040503050406030204" pitchFamily="18" charset="0"/>
              </a:rPr>
              <a:t>в школе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lipartmania.ru/uploads/gallery/main/452/pigeon-1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t="9106" r="23096" b="16558"/>
          <a:stretch/>
        </p:blipFill>
        <p:spPr bwMode="auto">
          <a:xfrm>
            <a:off x="5133623" y="32972"/>
            <a:ext cx="4012496" cy="471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378" y="1124744"/>
            <a:ext cx="56127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1 сентября – День Мира, так как именно в этот день началась Вторая Мировая война.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i="1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По социологическим данным за последние 70 лет только один месяц на всей планете был мирным.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i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Все концепции, осуждающие войну и насилие, носят название ПАЦИФИЗМ, главные идеи которого – воцарение мира на Земле и всеобщее разоружение.   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046" y="33265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1 сентября – ДЕНЬ МИРА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34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75970" cy="4149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149080"/>
            <a:ext cx="9175970" cy="2708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39552" y="476672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bg1"/>
                </a:solidFill>
                <a:ea typeface="Cambria Math" panose="02040503050406030204" pitchFamily="18" charset="0"/>
              </a:rPr>
              <a:t>В школы страны продолжает внедряться программа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ea typeface="Cambria Math" panose="02040503050406030204" pitchFamily="18" charset="0"/>
              </a:rPr>
              <a:t>физкультурной подготовки «Готов к труду и обороне»</a:t>
            </a:r>
            <a:r>
              <a:rPr lang="en-US" sz="2400" b="1" i="1" dirty="0" smtClean="0">
                <a:solidFill>
                  <a:schemeClr val="bg1"/>
                </a:solidFill>
                <a:ea typeface="Cambria Math" panose="02040503050406030204" pitchFamily="18" charset="0"/>
              </a:rPr>
              <a:t> (</a:t>
            </a:r>
            <a:r>
              <a:rPr lang="ru-RU" sz="2400" b="1" i="1" dirty="0" smtClean="0">
                <a:solidFill>
                  <a:schemeClr val="bg1"/>
                </a:solidFill>
                <a:ea typeface="Cambria Math" panose="02040503050406030204" pitchFamily="18" charset="0"/>
              </a:rPr>
              <a:t>ГТО)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i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chemeClr val="bg1"/>
                </a:solidFill>
                <a:ea typeface="Cambria Math" panose="02040503050406030204" pitchFamily="18" charset="0"/>
              </a:rPr>
              <a:t>Эта программа существовала в СССР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ea typeface="Cambria Math" panose="02040503050406030204" pitchFamily="18" charset="0"/>
              </a:rPr>
              <a:t>с 1931 по 1991 год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i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chemeClr val="bg1"/>
                </a:solidFill>
                <a:ea typeface="Cambria Math" panose="02040503050406030204" pitchFamily="18" charset="0"/>
              </a:rPr>
              <a:t>Введение этой программы способствовало оздоровлению населения</a:t>
            </a:r>
            <a:endParaRPr lang="ru-RU" sz="2400" b="1" i="1" dirty="0">
              <a:solidFill>
                <a:schemeClr val="bg1"/>
              </a:solidFill>
              <a:ea typeface="Cambria Math" panose="02040503050406030204" pitchFamily="18" charset="0"/>
            </a:endParaRPr>
          </a:p>
        </p:txBody>
      </p:sp>
      <p:pic>
        <p:nvPicPr>
          <p:cNvPr id="3074" name="Picture 2" descr="C:\Users\Дарья\Desktop\sportivnaya_disciplina_sochi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3434"/>
            <a:ext cx="9175970" cy="218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1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75970" cy="1412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71600" y="188640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Всероссийский урок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«Арктика – фасад России»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D:\ШКОЛА\1 сентября 2016\аркт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222048" cy="16561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71703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Изучение и освоение Арктики – всегда было одной из важнейших задач учёных, путешественников и исследователей нашей страны.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Изучение Арктики продолжается в настоящее время, а с 2000 года были начаты комплексные экспедиции по определению внешней границы континентального шельфа России.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75970" cy="1916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188640"/>
            <a:ext cx="85689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школа работает в рамках Концепции государственной семейной политики в России на период до 2025 г.</a:t>
            </a:r>
          </a:p>
          <a:p>
            <a:endParaRPr lang="ru-RU" sz="2000" dirty="0"/>
          </a:p>
        </p:txBody>
      </p:sp>
      <p:pic>
        <p:nvPicPr>
          <p:cNvPr id="6146" name="Picture 2" descr="D:\ШКОЛА\1 сентября 2016\сем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7620000" cy="431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96"/>
            <a:ext cx="9128359" cy="68462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9752" y="1916832"/>
            <a:ext cx="4176464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79811" y="2136338"/>
            <a:ext cx="30963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Успехов в новом учебном году! </a:t>
            </a:r>
          </a:p>
          <a:p>
            <a:endParaRPr lang="ru-RU" dirty="0"/>
          </a:p>
        </p:txBody>
      </p:sp>
      <p:pic>
        <p:nvPicPr>
          <p:cNvPr id="7170" name="Picture 2" descr="C:\Users\Дарья\Desktop\School\Школа\96857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21822"/>
            <a:ext cx="2383622" cy="238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25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48" y="-65202"/>
            <a:ext cx="9230935" cy="6923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1052736"/>
            <a:ext cx="765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Администрация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: </a:t>
            </a:r>
          </a:p>
          <a:p>
            <a:r>
              <a:rPr lang="ru-RU" sz="3200" b="1" i="1" dirty="0" smtClean="0">
                <a:solidFill>
                  <a:srgbClr val="C00000"/>
                </a:solidFill>
                <a:cs typeface="Times New Roman" pitchFamily="18" charset="0"/>
              </a:rPr>
              <a:t>Директор школы</a:t>
            </a:r>
            <a:endParaRPr lang="ru-RU" sz="2800" b="1" i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2204864"/>
            <a:ext cx="39268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cs typeface="Times New Roman" pitchFamily="18" charset="0"/>
              </a:rPr>
              <a:t>Кучина</a:t>
            </a:r>
            <a:r>
              <a:rPr lang="ru-RU" sz="2800" b="1" i="1" dirty="0" smtClean="0">
                <a:solidFill>
                  <a:srgbClr val="C00000"/>
                </a:solidFill>
                <a:cs typeface="Times New Roman" pitchFamily="18" charset="0"/>
              </a:rPr>
              <a:t> 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cs typeface="Times New Roman" pitchFamily="18" charset="0"/>
              </a:rPr>
              <a:t>Елена   Анатольевна</a:t>
            </a:r>
          </a:p>
          <a:p>
            <a:pPr algn="ctr"/>
            <a:endParaRPr lang="ru-RU" sz="2000" i="1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выпускница нашей школы,  преподаватель математики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16"/>
          <a:stretch/>
        </p:blipFill>
        <p:spPr>
          <a:xfrm>
            <a:off x="611560" y="2077527"/>
            <a:ext cx="3596872" cy="429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04"/>
            <a:ext cx="9137239" cy="68529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6950" y="491312"/>
            <a:ext cx="801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Администрация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: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cs typeface="Times New Roman" pitchFamily="18" charset="0"/>
              </a:rPr>
              <a:t>Заместители директора</a:t>
            </a:r>
            <a:endParaRPr lang="ru-RU" sz="2800" b="1" i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6" name="Рисунок 5" descr="Layer 51.jpg"/>
          <p:cNvPicPr>
            <a:picLocks noChangeAspect="1"/>
          </p:cNvPicPr>
          <p:nvPr/>
        </p:nvPicPr>
        <p:blipFill rotWithShape="1">
          <a:blip r:embed="rId3" cstate="print"/>
          <a:srcRect l="3536" t="-1" b="26959"/>
          <a:stretch/>
        </p:blipFill>
        <p:spPr>
          <a:xfrm>
            <a:off x="1763714" y="1643328"/>
            <a:ext cx="1624095" cy="1725463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 descr="Layer 31.jpg"/>
          <p:cNvPicPr>
            <a:picLocks noChangeAspect="1"/>
          </p:cNvPicPr>
          <p:nvPr/>
        </p:nvPicPr>
        <p:blipFill rotWithShape="1">
          <a:blip r:embed="rId4" cstate="print"/>
          <a:srcRect t="3424" r="881" b="29030"/>
          <a:stretch/>
        </p:blipFill>
        <p:spPr>
          <a:xfrm>
            <a:off x="5649291" y="1548793"/>
            <a:ext cx="1696104" cy="1765645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636446" y="3368791"/>
            <a:ext cx="4104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err="1" smtClean="0">
                <a:ea typeface="Cambria Math" panose="02040503050406030204" pitchFamily="18" charset="0"/>
                <a:cs typeface="Times New Roman" pitchFamily="18" charset="0"/>
              </a:rPr>
              <a:t>Фаламина</a:t>
            </a:r>
            <a:r>
              <a:rPr lang="ru-RU" sz="2000" i="1" dirty="0" smtClean="0">
                <a:ea typeface="Cambria Math" panose="02040503050406030204" pitchFamily="18" charset="0"/>
                <a:cs typeface="Times New Roman" pitchFamily="18" charset="0"/>
              </a:rPr>
              <a:t> Надежда Валентиновна</a:t>
            </a:r>
          </a:p>
        </p:txBody>
      </p:sp>
      <p:pic>
        <p:nvPicPr>
          <p:cNvPr id="12" name="Рисунок 11" descr="Layer 66.jpg"/>
          <p:cNvPicPr>
            <a:picLocks noChangeAspect="1"/>
          </p:cNvPicPr>
          <p:nvPr/>
        </p:nvPicPr>
        <p:blipFill rotWithShape="1">
          <a:blip r:embed="rId5" cstate="print"/>
          <a:srcRect r="6531" b="23449"/>
          <a:stretch/>
        </p:blipFill>
        <p:spPr>
          <a:xfrm>
            <a:off x="1763714" y="3846604"/>
            <a:ext cx="1600219" cy="1750860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174235" y="5945940"/>
            <a:ext cx="2803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ea typeface="Cambria Math" panose="02040503050406030204" pitchFamily="18" charset="0"/>
                <a:cs typeface="Times New Roman" pitchFamily="18" charset="0"/>
              </a:rPr>
              <a:t>Бурова Ирина Юрьевна</a:t>
            </a:r>
          </a:p>
        </p:txBody>
      </p:sp>
      <p:pic>
        <p:nvPicPr>
          <p:cNvPr id="14" name="Рисунок 13" descr="Layer 15.jpg"/>
          <p:cNvPicPr>
            <a:picLocks noChangeAspect="1"/>
          </p:cNvPicPr>
          <p:nvPr/>
        </p:nvPicPr>
        <p:blipFill rotWithShape="1">
          <a:blip r:embed="rId6" cstate="print"/>
          <a:srcRect l="6201" r="3885" b="28152"/>
          <a:stretch/>
        </p:blipFill>
        <p:spPr>
          <a:xfrm>
            <a:off x="5685283" y="3919216"/>
            <a:ext cx="1624121" cy="1678248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63957" y="3377490"/>
            <a:ext cx="3785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err="1">
                <a:ea typeface="Cambria Math" panose="02040503050406030204" pitchFamily="18" charset="0"/>
                <a:cs typeface="Times New Roman" pitchFamily="18" charset="0"/>
              </a:rPr>
              <a:t>Блинова</a:t>
            </a:r>
            <a:r>
              <a:rPr lang="ru-RU" sz="2000" i="1" dirty="0">
                <a:ea typeface="Cambria Math" panose="02040503050406030204" pitchFamily="18" charset="0"/>
                <a:cs typeface="Times New Roman" pitchFamily="18" charset="0"/>
              </a:rPr>
              <a:t> Людмила Петровна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800096" y="5745885"/>
            <a:ext cx="3585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Сычева Ирина Викторовна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144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48" y="-65202"/>
            <a:ext cx="9230935" cy="6923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6950" y="491312"/>
            <a:ext cx="801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Администрация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: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cs typeface="Times New Roman" pitchFamily="18" charset="0"/>
              </a:rPr>
              <a:t>Заместители директора</a:t>
            </a:r>
            <a:endParaRPr lang="ru-RU" sz="2800" b="1" i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14" name="Рисунок 13" descr="Layer 16.jpg"/>
          <p:cNvPicPr>
            <a:picLocks noChangeAspect="1"/>
          </p:cNvPicPr>
          <p:nvPr/>
        </p:nvPicPr>
        <p:blipFill>
          <a:blip r:embed="rId3" cstate="print"/>
          <a:srcRect b="25543"/>
          <a:stretch>
            <a:fillRect/>
          </a:stretch>
        </p:blipFill>
        <p:spPr>
          <a:xfrm>
            <a:off x="5580112" y="3865331"/>
            <a:ext cx="1656184" cy="1760438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4" descr="138590334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506974"/>
            <a:ext cx="1512168" cy="192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F:\петрова оксана владимировна кл 11-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9" b="11710"/>
          <a:stretch/>
        </p:blipFill>
        <p:spPr bwMode="auto">
          <a:xfrm>
            <a:off x="1763688" y="3933056"/>
            <a:ext cx="1656184" cy="164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261761" y="3400316"/>
            <a:ext cx="465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 smtClean="0">
                <a:ea typeface="Cambria Math" panose="02040503050406030204" pitchFamily="18" charset="0"/>
                <a:cs typeface="Times New Roman" pitchFamily="18" charset="0"/>
              </a:rPr>
              <a:t>Жигалина</a:t>
            </a:r>
            <a:r>
              <a:rPr lang="ru-RU" sz="2000" i="1" dirty="0" smtClean="0">
                <a:ea typeface="Cambria Math" panose="02040503050406030204" pitchFamily="18" charset="0"/>
                <a:cs typeface="Times New Roman" pitchFamily="18" charset="0"/>
              </a:rPr>
              <a:t> Маргарита Владимировна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84868" y="5805264"/>
            <a:ext cx="3775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ea typeface="Cambria Math" panose="02040503050406030204" pitchFamily="18" charset="0"/>
                <a:cs typeface="Times New Roman" pitchFamily="18" charset="0"/>
              </a:rPr>
              <a:t>Тимкина Виктория Викторовна</a:t>
            </a:r>
            <a:endParaRPr lang="ru-RU" sz="2000" i="1" dirty="0" smtClean="0"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5787" y="5788848"/>
            <a:ext cx="3979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ea typeface="Cambria Math" panose="02040503050406030204" pitchFamily="18" charset="0"/>
                <a:cs typeface="Times New Roman" pitchFamily="18" charset="0"/>
              </a:rPr>
              <a:t>Петрова Оксана Владимировна</a:t>
            </a:r>
          </a:p>
        </p:txBody>
      </p:sp>
      <p:pic>
        <p:nvPicPr>
          <p:cNvPr id="12" name="Рисунок 11" descr="Layer 13.jpg"/>
          <p:cNvPicPr>
            <a:picLocks noChangeAspect="1"/>
          </p:cNvPicPr>
          <p:nvPr/>
        </p:nvPicPr>
        <p:blipFill>
          <a:blip r:embed="rId6" cstate="print"/>
          <a:srcRect l="11570" r="-271" b="30717"/>
          <a:stretch>
            <a:fillRect/>
          </a:stretch>
        </p:blipFill>
        <p:spPr>
          <a:xfrm>
            <a:off x="1736246" y="1629094"/>
            <a:ext cx="1672227" cy="1783709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12122" y="3431094"/>
            <a:ext cx="3515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ea typeface="Cambria Math" panose="02040503050406030204" pitchFamily="18" charset="0"/>
                <a:cs typeface="Times New Roman" pitchFamily="18" charset="0"/>
              </a:rPr>
              <a:t>Пичугина Элина Рашидовна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9738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48" y="-65202"/>
            <a:ext cx="9230935" cy="6923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40466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Педагоги дополнительного образования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491880" y="3260711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Руководитель студии художественного слова «Отражение»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Минаева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Велта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Юрьевна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5305626"/>
            <a:ext cx="4665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Руководитель танцевальной студии </a:t>
            </a:r>
            <a:r>
              <a:rPr lang="ru-RU" sz="2000" dirty="0">
                <a:solidFill>
                  <a:srgbClr val="FF0000"/>
                </a:solidFill>
              </a:rPr>
              <a:t>«Фиеста»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Зиновьева Елена Михайловна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6802" y="1207808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Заведующий школьным музеем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им.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А. Севастьянова,  руководитель </a:t>
            </a:r>
            <a:r>
              <a:rPr lang="ru-RU" sz="2000" dirty="0" err="1" smtClean="0">
                <a:solidFill>
                  <a:srgbClr val="FF0000"/>
                </a:solidFill>
              </a:rPr>
              <a:t>турклуба</a:t>
            </a:r>
            <a:r>
              <a:rPr lang="ru-RU" sz="2000" dirty="0" smtClean="0">
                <a:solidFill>
                  <a:srgbClr val="FF0000"/>
                </a:solidFill>
              </a:rPr>
              <a:t> «Непоседы»</a:t>
            </a:r>
          </a:p>
          <a:p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Горевой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Гарий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Семенович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48" y="2832349"/>
            <a:ext cx="1314083" cy="18723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20" y="946431"/>
            <a:ext cx="1332337" cy="15384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1" r="25504"/>
          <a:stretch/>
        </p:blipFill>
        <p:spPr>
          <a:xfrm>
            <a:off x="1103086" y="5057964"/>
            <a:ext cx="1481845" cy="152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48" y="-65202"/>
            <a:ext cx="9230935" cy="6923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487760"/>
            <a:ext cx="65527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Педагоги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16965" y="3653192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Школьный психолог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Авдеева Ольга Владимировна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8953" y="5356629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Организатор</a:t>
            </a:r>
          </a:p>
          <a:p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Пудинова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Алина Валерьевна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8953" y="1528258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Руководитель лаборатории исследователя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Ершов Вячеслав Алексеевич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0" r="30006"/>
          <a:stretch/>
        </p:blipFill>
        <p:spPr>
          <a:xfrm>
            <a:off x="1456056" y="4869160"/>
            <a:ext cx="1358348" cy="1655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54" y="897249"/>
            <a:ext cx="1337987" cy="19699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r="44858"/>
          <a:stretch/>
        </p:blipFill>
        <p:spPr>
          <a:xfrm>
            <a:off x="1456056" y="2996952"/>
            <a:ext cx="1451385" cy="170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48" y="-65202"/>
            <a:ext cx="9230935" cy="6923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6950" y="491312"/>
            <a:ext cx="801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Сотрудники школы</a:t>
            </a:r>
            <a:endParaRPr lang="ru-RU" sz="2800" b="1" i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12" name="Рисунок 11" descr="Казакова Лилия Ивановна, медицинский работник школы.jpg"/>
          <p:cNvPicPr>
            <a:picLocks noChangeAspect="1"/>
          </p:cNvPicPr>
          <p:nvPr/>
        </p:nvPicPr>
        <p:blipFill rotWithShape="1">
          <a:blip r:embed="rId3" cstate="print"/>
          <a:srcRect l="2286" t="12903" r="9808" b="16129"/>
          <a:stretch/>
        </p:blipFill>
        <p:spPr>
          <a:xfrm>
            <a:off x="1907704" y="1202225"/>
            <a:ext cx="1187556" cy="1582538"/>
          </a:xfrm>
          <a:prstGeom prst="rect">
            <a:avLst/>
          </a:prstGeom>
          <a:ln>
            <a:noFill/>
          </a:ln>
        </p:spPr>
      </p:pic>
      <p:pic>
        <p:nvPicPr>
          <p:cNvPr id="13" name="Picture 2" descr="C:\Users\Дарья\Desktop\Новая папка (3)\DSC010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92" y="2852936"/>
            <a:ext cx="1186497" cy="158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Дарья\Desktop\DSC012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833" y="4585422"/>
            <a:ext cx="1187556" cy="158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420679" y="1423472"/>
            <a:ext cx="3527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cs typeface="Times New Roman" pitchFamily="18" charset="0"/>
              </a:rPr>
              <a:t>Медицинская </a:t>
            </a:r>
            <a:r>
              <a:rPr lang="ru-RU" sz="2000" i="1" dirty="0">
                <a:solidFill>
                  <a:srgbClr val="C00000"/>
                </a:solidFill>
                <a:cs typeface="Times New Roman" pitchFamily="18" charset="0"/>
              </a:rPr>
              <a:t>сестра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Казакова Лилия Ивановна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98615" y="3140968"/>
            <a:ext cx="3161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cs typeface="Times New Roman" pitchFamily="18" charset="0"/>
              </a:rPr>
              <a:t>Библиотекарь</a:t>
            </a:r>
            <a:endParaRPr lang="ru-RU" sz="2000" i="1" dirty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Кисель Нина Николаевна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98615" y="4598782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cs typeface="Times New Roman" pitchFamily="18" charset="0"/>
              </a:rPr>
              <a:t>Секретарь</a:t>
            </a:r>
            <a:endParaRPr lang="ru-RU" sz="2000" i="1" dirty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Дроздовская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Александра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38333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48" y="-65202"/>
            <a:ext cx="9230935" cy="6923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6950" y="491312"/>
            <a:ext cx="801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Подготовка школы к учебному году</a:t>
            </a:r>
            <a:endParaRPr lang="ru-RU" sz="2800" b="1" i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68760"/>
            <a:ext cx="789036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sz="2800" i="1" dirty="0" smtClean="0">
                <a:solidFill>
                  <a:srgbClr val="C00000"/>
                </a:solidFill>
                <a:cs typeface="Times New Roman" pitchFamily="18" charset="0"/>
              </a:rPr>
              <a:t> Сооружено новое крыльцо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800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C00000"/>
                </a:solidFill>
                <a:cs typeface="Times New Roman" pitchFamily="18" charset="0"/>
              </a:rPr>
              <a:t>Поставлены пластиковые окна в здании школы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800" i="1" dirty="0">
                <a:solidFill>
                  <a:srgbClr val="C00000"/>
                </a:solidFill>
                <a:cs typeface="Times New Roman" pitchFamily="18" charset="0"/>
              </a:rPr>
              <a:t> Произведен ремонт в </a:t>
            </a:r>
            <a:r>
              <a:rPr lang="ru-RU" sz="2800" i="1" dirty="0" smtClean="0">
                <a:solidFill>
                  <a:srgbClr val="C00000"/>
                </a:solidFill>
                <a:cs typeface="Times New Roman" pitchFamily="18" charset="0"/>
              </a:rPr>
              <a:t>кабинетах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800" i="1" dirty="0" smtClean="0">
                <a:solidFill>
                  <a:srgbClr val="C00000"/>
                </a:solidFill>
                <a:cs typeface="Times New Roman" pitchFamily="18" charset="0"/>
              </a:rPr>
              <a:t> Отремонтирована лестница к актовому залу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800" i="1" dirty="0" smtClean="0">
                <a:solidFill>
                  <a:srgbClr val="C00000"/>
                </a:solidFill>
                <a:cs typeface="Times New Roman" pitchFamily="18" charset="0"/>
              </a:rPr>
              <a:t>  Установлено  повсеместное  видеонаблюдение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800" i="1" dirty="0" smtClean="0">
                <a:solidFill>
                  <a:srgbClr val="C00000"/>
                </a:solidFill>
                <a:cs typeface="Times New Roman" pitchFamily="18" charset="0"/>
              </a:rPr>
              <a:t>  Покрыт  лаком  пол в   коридорах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800" i="1" dirty="0" smtClean="0">
                <a:solidFill>
                  <a:srgbClr val="C00000"/>
                </a:solidFill>
                <a:cs typeface="Times New Roman" pitchFamily="18" charset="0"/>
              </a:rPr>
              <a:t>  Покрашены туалеты</a:t>
            </a:r>
          </a:p>
          <a:p>
            <a:pPr>
              <a:buFontTx/>
              <a:buChar char="-"/>
            </a:pPr>
            <a:endParaRPr lang="ru-RU" sz="2800" i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3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708</Words>
  <Application>Microsoft Office PowerPoint</Application>
  <PresentationFormat>Экран (4:3)</PresentationFormat>
  <Paragraphs>147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 сентября в школе –  День дорожной безопасности</vt:lpstr>
      <vt:lpstr>Основные правила движения пешеходов</vt:lpstr>
      <vt:lpstr>Из сводки УМВД России по г. Твери от 05 августа 2016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Тюренкова</dc:creator>
  <cp:lastModifiedBy>Тимкина В.В.</cp:lastModifiedBy>
  <cp:revision>46</cp:revision>
  <dcterms:created xsi:type="dcterms:W3CDTF">2015-08-31T18:31:12Z</dcterms:created>
  <dcterms:modified xsi:type="dcterms:W3CDTF">2016-08-31T10:09:06Z</dcterms:modified>
</cp:coreProperties>
</file>