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85" r:id="rId2"/>
  </p:sldMasterIdLst>
  <p:sldIdLst>
    <p:sldId id="256" r:id="rId3"/>
    <p:sldId id="277" r:id="rId4"/>
    <p:sldId id="278" r:id="rId5"/>
    <p:sldId id="275" r:id="rId6"/>
    <p:sldId id="299" r:id="rId7"/>
    <p:sldId id="265" r:id="rId8"/>
    <p:sldId id="300" r:id="rId9"/>
    <p:sldId id="298" r:id="rId10"/>
    <p:sldId id="279" r:id="rId11"/>
    <p:sldId id="280" r:id="rId12"/>
    <p:sldId id="289" r:id="rId13"/>
    <p:sldId id="301" r:id="rId14"/>
    <p:sldId id="290" r:id="rId15"/>
    <p:sldId id="286" r:id="rId16"/>
    <p:sldId id="288" r:id="rId17"/>
    <p:sldId id="292" r:id="rId18"/>
    <p:sldId id="293" r:id="rId19"/>
    <p:sldId id="282" r:id="rId20"/>
    <p:sldId id="291" r:id="rId21"/>
    <p:sldId id="296" r:id="rId22"/>
    <p:sldId id="295" r:id="rId23"/>
    <p:sldId id="297" r:id="rId24"/>
    <p:sldId id="294" r:id="rId25"/>
    <p:sldId id="270" r:id="rId26"/>
    <p:sldId id="271" r:id="rId27"/>
    <p:sldId id="283"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3" autoAdjust="0"/>
    <p:restoredTop sz="94660"/>
  </p:normalViewPr>
  <p:slideViewPr>
    <p:cSldViewPr>
      <p:cViewPr>
        <p:scale>
          <a:sx n="118" d="100"/>
          <a:sy n="118" d="100"/>
        </p:scale>
        <p:origin x="-108"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title>
    <c:plotArea>
      <c:layout/>
      <c:pieChart>
        <c:varyColors val="1"/>
        <c:ser>
          <c:idx val="0"/>
          <c:order val="0"/>
          <c:tx>
            <c:strRef>
              <c:f>Лист1!$B$1</c:f>
              <c:strCache>
                <c:ptCount val="1"/>
                <c:pt idx="0">
                  <c:v>выбор детей в %</c:v>
                </c:pt>
              </c:strCache>
            </c:strRef>
          </c:tx>
          <c:cat>
            <c:strRef>
              <c:f>Лист1!$A$2:$A$11</c:f>
              <c:strCache>
                <c:ptCount val="10"/>
                <c:pt idx="0">
                  <c:v>1.Веб-девелопер </c:v>
                </c:pt>
                <c:pt idx="1">
                  <c:v>2.Джоббер </c:v>
                </c:pt>
                <c:pt idx="2">
                  <c:v>3.Коучер </c:v>
                </c:pt>
                <c:pt idx="3">
                  <c:v>4.Сейлзмен </c:v>
                </c:pt>
                <c:pt idx="4">
                  <c:v>5.Трейдер </c:v>
                </c:pt>
                <c:pt idx="5">
                  <c:v>6.ТАЛЬМАН </c:v>
                </c:pt>
                <c:pt idx="6">
                  <c:v>7.Стрингер </c:v>
                </c:pt>
                <c:pt idx="7">
                  <c:v>8.ШОПЕР </c:v>
                </c:pt>
                <c:pt idx="8">
                  <c:v>9.ХЕД-ХАНТЕР </c:v>
                </c:pt>
                <c:pt idx="9">
                  <c:v>10.РЕКРУТЕР </c:v>
                </c:pt>
              </c:strCache>
            </c:strRef>
          </c:cat>
          <c:val>
            <c:numRef>
              <c:f>Лист1!$B$2:$B$11</c:f>
              <c:numCache>
                <c:formatCode>General</c:formatCode>
                <c:ptCount val="10"/>
                <c:pt idx="0">
                  <c:v>5</c:v>
                </c:pt>
                <c:pt idx="1">
                  <c:v>6</c:v>
                </c:pt>
                <c:pt idx="2">
                  <c:v>11</c:v>
                </c:pt>
                <c:pt idx="3">
                  <c:v>13</c:v>
                </c:pt>
                <c:pt idx="4">
                  <c:v>3</c:v>
                </c:pt>
                <c:pt idx="5">
                  <c:v>8</c:v>
                </c:pt>
                <c:pt idx="6">
                  <c:v>18</c:v>
                </c:pt>
                <c:pt idx="7">
                  <c:v>6</c:v>
                </c:pt>
                <c:pt idx="8">
                  <c:v>7</c:v>
                </c:pt>
                <c:pt idx="9">
                  <c:v>8</c:v>
                </c:pt>
              </c:numCache>
            </c:numRef>
          </c:val>
        </c:ser>
        <c:firstSliceAng val="0"/>
      </c:pieChart>
      <c:spPr>
        <a:noFill/>
        <a:ln w="25400">
          <a:noFill/>
        </a:ln>
      </c:spPr>
    </c:plotArea>
    <c:legend>
      <c:legendPos val="r"/>
      <c:legendEntry>
        <c:idx val="6"/>
        <c:txPr>
          <a:bodyPr/>
          <a:lstStyle/>
          <a:p>
            <a:pPr>
              <a:defRPr b="1"/>
            </a:pPr>
            <a:endParaRPr lang="ru-RU"/>
          </a:p>
        </c:txPr>
      </c:legendEntry>
      <c:layout>
        <c:manualLayout>
          <c:xMode val="edge"/>
          <c:yMode val="edge"/>
          <c:x val="0.58656482200288362"/>
          <c:y val="0.17722231529569443"/>
          <c:w val="0.41343517799711638"/>
          <c:h val="0.82258074123713276"/>
        </c:manualLayout>
      </c:layout>
    </c:legend>
    <c:plotVisOnly val="1"/>
    <c:dispBlanksAs val="zero"/>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grpSp>
      <p:sp>
        <p:nvSpPr>
          <p:cNvPr id="5226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5226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ru-RU"/>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8C823BA0-4BFA-494C-A0A0-9473F5FFB9D6}" type="slidenum">
              <a:rPr lang="ru-RU"/>
              <a:pPr>
                <a:defRPr/>
              </a:pPr>
              <a:t>‹#›</a:t>
            </a:fld>
            <a:endParaRPr lang="ru-RU"/>
          </a:p>
        </p:txBody>
      </p:sp>
    </p:spTree>
  </p:cSld>
  <p:clrMapOvr>
    <a:masterClrMapping/>
  </p:clrMapOvr>
  <p:transition spd="med"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C18B24C4-C39D-4FFC-892D-1B1DD60CB890}" type="slidenum">
              <a:rPr lang="ru-RU"/>
              <a:pPr>
                <a:defRPr/>
              </a:pPr>
              <a:t>‹#›</a:t>
            </a:fld>
            <a:endParaRPr lang="ru-RU"/>
          </a:p>
        </p:txBody>
      </p:sp>
    </p:spTree>
  </p:cSld>
  <p:clrMapOvr>
    <a:masterClrMapping/>
  </p:clrMapOvr>
  <p:transition spd="med"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746CAA11-F85D-40EE-9BC3-25219D6D2CF2}" type="slidenum">
              <a:rPr lang="ru-RU"/>
              <a:pPr>
                <a:defRPr/>
              </a:pPr>
              <a:t>‹#›</a:t>
            </a:fld>
            <a:endParaRPr lang="ru-RU"/>
          </a:p>
        </p:txBody>
      </p:sp>
    </p:spTree>
  </p:cSld>
  <p:clrMapOvr>
    <a:masterClrMapping/>
  </p:clrMapOvr>
  <p:transition spd="med"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39"/>
          <p:cNvSpPr>
            <a:spLocks noGrp="1" noChangeArrowheads="1"/>
          </p:cNvSpPr>
          <p:nvPr>
            <p:ph type="dt" sz="half" idx="10"/>
          </p:nvPr>
        </p:nvSpPr>
        <p:spPr>
          <a:ln/>
        </p:spPr>
        <p:txBody>
          <a:bodyPr/>
          <a:lstStyle>
            <a:lvl1pPr>
              <a:defRPr/>
            </a:lvl1pPr>
          </a:lstStyle>
          <a:p>
            <a:pPr>
              <a:defRPr/>
            </a:pPr>
            <a:endParaRPr lang="ru-RU"/>
          </a:p>
        </p:txBody>
      </p:sp>
      <p:sp>
        <p:nvSpPr>
          <p:cNvPr id="7" name="Rectangle 40"/>
          <p:cNvSpPr>
            <a:spLocks noGrp="1" noChangeArrowheads="1"/>
          </p:cNvSpPr>
          <p:nvPr>
            <p:ph type="ftr" sz="quarter" idx="11"/>
          </p:nvPr>
        </p:nvSpPr>
        <p:spPr>
          <a:ln/>
        </p:spPr>
        <p:txBody>
          <a:bodyPr/>
          <a:lstStyle>
            <a:lvl1pPr>
              <a:defRPr/>
            </a:lvl1pPr>
          </a:lstStyle>
          <a:p>
            <a:pPr>
              <a:defRPr/>
            </a:pPr>
            <a:endParaRPr lang="ru-RU"/>
          </a:p>
        </p:txBody>
      </p:sp>
      <p:sp>
        <p:nvSpPr>
          <p:cNvPr id="8" name="Rectangle 41"/>
          <p:cNvSpPr>
            <a:spLocks noGrp="1" noChangeArrowheads="1"/>
          </p:cNvSpPr>
          <p:nvPr>
            <p:ph type="sldNum" sz="quarter" idx="12"/>
          </p:nvPr>
        </p:nvSpPr>
        <p:spPr>
          <a:ln/>
        </p:spPr>
        <p:txBody>
          <a:bodyPr/>
          <a:lstStyle>
            <a:lvl1pPr>
              <a:defRPr/>
            </a:lvl1pPr>
          </a:lstStyle>
          <a:p>
            <a:pPr>
              <a:defRPr/>
            </a:pPr>
            <a:fld id="{93FEA66D-BA62-4490-8631-D1AD830B1B16}" type="slidenum">
              <a:rPr lang="ru-RU"/>
              <a:pPr>
                <a:defRPr/>
              </a:pPr>
              <a:t>‹#›</a:t>
            </a:fld>
            <a:endParaRPr lang="ru-RU"/>
          </a:p>
        </p:txBody>
      </p:sp>
    </p:spTree>
  </p:cSld>
  <p:clrMapOvr>
    <a:masterClrMapping/>
  </p:clrMapOvr>
  <p:transition spd="med"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D1439B67-37D0-4BF3-AC94-07B80A68085A}" type="slidenum">
              <a:rPr lang="ru-RU"/>
              <a:pPr>
                <a:defRPr/>
              </a:pPr>
              <a:t>‹#›</a:t>
            </a:fld>
            <a:endParaRPr lang="ru-RU"/>
          </a:p>
        </p:txBody>
      </p:sp>
    </p:spTree>
  </p:cSld>
  <p:clrMapOvr>
    <a:masterClrMapping/>
  </p:clrMapOvr>
  <p:transition spd="med"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5530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a:t>Образец подзаголовка</a:t>
            </a:r>
          </a:p>
        </p:txBody>
      </p:sp>
      <p:sp>
        <p:nvSpPr>
          <p:cNvPr id="5530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a:t>Образец заголовка</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ru-RU"/>
          </a:p>
        </p:txBody>
      </p:sp>
      <p:sp>
        <p:nvSpPr>
          <p:cNvPr id="6" name="Rectangle 4"/>
          <p:cNvSpPr>
            <a:spLocks noGrp="1" noChangeArrowheads="1"/>
          </p:cNvSpPr>
          <p:nvPr>
            <p:ph type="ftr" sz="quarter" idx="11"/>
          </p:nvPr>
        </p:nvSpPr>
        <p:spPr/>
        <p:txBody>
          <a:bodyPr/>
          <a:lstStyle>
            <a:lvl1pPr>
              <a:defRPr/>
            </a:lvl1pPr>
          </a:lstStyle>
          <a:p>
            <a:pPr>
              <a:defRPr/>
            </a:pPr>
            <a:endParaRPr lang="ru-RU"/>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13823D21-78ED-4A8D-A4C2-BFC7E6AFC7F7}" type="slidenum">
              <a:rPr lang="ru-RU"/>
              <a:pPr>
                <a:defRPr/>
              </a:pPr>
              <a:t>‹#›</a:t>
            </a:fld>
            <a:endParaRPr lang="ru-RU"/>
          </a:p>
        </p:txBody>
      </p:sp>
    </p:spTree>
  </p:cSld>
  <p:clrMapOvr>
    <a:masterClrMapping/>
  </p:clrMapOvr>
  <p:transition spd="med"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AD468BA1-07B6-437C-879D-3101017BCF33}" type="slidenum">
              <a:rPr lang="ru-RU"/>
              <a:pPr>
                <a:defRPr/>
              </a:pPr>
              <a:t>‹#›</a:t>
            </a:fld>
            <a:endParaRPr lang="ru-RU"/>
          </a:p>
        </p:txBody>
      </p:sp>
    </p:spTree>
  </p:cSld>
  <p:clrMapOvr>
    <a:masterClrMapping/>
  </p:clrMapOvr>
  <p:transition spd="med"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5A77385B-05DA-49A9-9E40-1EC0877A65EA}" type="slidenum">
              <a:rPr lang="ru-RU"/>
              <a:pPr>
                <a:defRPr/>
              </a:pPr>
              <a:t>‹#›</a:t>
            </a:fld>
            <a:endParaRPr lang="ru-RU"/>
          </a:p>
        </p:txBody>
      </p:sp>
    </p:spTree>
  </p:cSld>
  <p:clrMapOvr>
    <a:masterClrMapping/>
  </p:clrMapOvr>
  <p:transition spd="med"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639CB282-A7B8-494F-B4EE-B7AAF9F19AE1}" type="slidenum">
              <a:rPr lang="ru-RU"/>
              <a:pPr>
                <a:defRPr/>
              </a:pPr>
              <a:t>‹#›</a:t>
            </a:fld>
            <a:endParaRPr lang="ru-RU"/>
          </a:p>
        </p:txBody>
      </p:sp>
    </p:spTree>
  </p:cSld>
  <p:clrMapOvr>
    <a:masterClrMapping/>
  </p:clrMapOvr>
  <p:transition spd="med"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D209D4F9-088F-4E35-AC4D-92B86273491D}" type="slidenum">
              <a:rPr lang="ru-RU"/>
              <a:pPr>
                <a:defRPr/>
              </a:pPr>
              <a:t>‹#›</a:t>
            </a:fld>
            <a:endParaRPr lang="ru-RU"/>
          </a:p>
        </p:txBody>
      </p:sp>
    </p:spTree>
  </p:cSld>
  <p:clrMapOvr>
    <a:masterClrMapping/>
  </p:clrMapOvr>
  <p:transition spd="med"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D6D5167C-95F8-4769-95B0-5F0D253370CA}" type="slidenum">
              <a:rPr lang="ru-RU"/>
              <a:pPr>
                <a:defRPr/>
              </a:pPr>
              <a:t>‹#›</a:t>
            </a:fld>
            <a:endParaRPr lang="ru-RU"/>
          </a:p>
        </p:txBody>
      </p:sp>
    </p:spTree>
  </p:cSld>
  <p:clrMapOvr>
    <a:masterClrMapping/>
  </p:clrMapOvr>
  <p:transition spd="med"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5F301DEE-3FB1-41F3-AEC2-1D50AA65D3C9}" type="slidenum">
              <a:rPr lang="ru-RU"/>
              <a:pPr>
                <a:defRPr/>
              </a:pPr>
              <a:t>‹#›</a:t>
            </a:fld>
            <a:endParaRPr lang="ru-RU"/>
          </a:p>
        </p:txBody>
      </p:sp>
    </p:spTree>
  </p:cSld>
  <p:clrMapOvr>
    <a:masterClrMapping/>
  </p:clrMapOvr>
  <p:transition spd="med" advClick="0" advTm="20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82127436-1EA1-46FB-A80C-82473022846D}" type="slidenum">
              <a:rPr lang="ru-RU"/>
              <a:pPr>
                <a:defRPr/>
              </a:pPr>
              <a:t>‹#›</a:t>
            </a:fld>
            <a:endParaRPr lang="ru-RU"/>
          </a:p>
        </p:txBody>
      </p:sp>
    </p:spTree>
  </p:cSld>
  <p:clrMapOvr>
    <a:masterClrMapping/>
  </p:clrMapOvr>
  <p:transition spd="med"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0758EE75-C55C-4092-8842-66AFEAAA9F51}" type="slidenum">
              <a:rPr lang="ru-RU"/>
              <a:pPr>
                <a:defRPr/>
              </a:pPr>
              <a:t>‹#›</a:t>
            </a:fld>
            <a:endParaRPr lang="ru-RU"/>
          </a:p>
        </p:txBody>
      </p:sp>
    </p:spTree>
  </p:cSld>
  <p:clrMapOvr>
    <a:masterClrMapping/>
  </p:clrMapOvr>
  <p:transition spd="med"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F4C4C4EA-DA34-4203-8174-12336B8993FD}" type="slidenum">
              <a:rPr lang="ru-RU"/>
              <a:pPr>
                <a:defRPr/>
              </a:pPr>
              <a:t>‹#›</a:t>
            </a:fld>
            <a:endParaRPr lang="ru-RU"/>
          </a:p>
        </p:txBody>
      </p:sp>
    </p:spTree>
  </p:cSld>
  <p:clrMapOvr>
    <a:masterClrMapping/>
  </p:clrMapOvr>
  <p:transition spd="med"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847B4DC1-47E2-46A8-AE97-05EBCEAA33D1}" type="slidenum">
              <a:rPr lang="ru-RU"/>
              <a:pPr>
                <a:defRPr/>
              </a:pPr>
              <a:t>‹#›</a:t>
            </a:fld>
            <a:endParaRPr lang="ru-RU"/>
          </a:p>
        </p:txBody>
      </p:sp>
    </p:spTree>
  </p:cSld>
  <p:clrMapOvr>
    <a:masterClrMapping/>
  </p:clrMapOvr>
  <p:transition spd="med"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09974D9A-AA79-474C-B051-CAB0D4D2688F}" type="slidenum">
              <a:rPr lang="ru-RU"/>
              <a:pPr>
                <a:defRPr/>
              </a:pPr>
              <a:t>‹#›</a:t>
            </a:fld>
            <a:endParaRPr lang="ru-RU"/>
          </a:p>
        </p:txBody>
      </p:sp>
    </p:spTree>
  </p:cSld>
  <p:clrMapOvr>
    <a:masterClrMapping/>
  </p:clrMapOvr>
  <p:transition spd="med"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EE8BDC33-FCEB-4E37-B81A-E52CDF3583F6}" type="slidenum">
              <a:rPr lang="ru-RU"/>
              <a:pPr>
                <a:defRPr/>
              </a:pPr>
              <a:t>‹#›</a:t>
            </a:fld>
            <a:endParaRPr lang="ru-RU"/>
          </a:p>
        </p:txBody>
      </p:sp>
    </p:spTree>
  </p:cSld>
  <p:clrMapOvr>
    <a:masterClrMapping/>
  </p:clrMapOvr>
  <p:transition spd="med"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1466CBE0-F70F-4795-A548-471E4A612069}" type="slidenum">
              <a:rPr lang="ru-RU"/>
              <a:pPr>
                <a:defRPr/>
              </a:pPr>
              <a:t>‹#›</a:t>
            </a:fld>
            <a:endParaRPr lang="ru-RU"/>
          </a:p>
        </p:txBody>
      </p:sp>
    </p:spTree>
  </p:cSld>
  <p:clrMapOvr>
    <a:masterClrMapping/>
  </p:clrMapOvr>
  <p:transition spd="med"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BA57A652-395A-4920-8D56-5A8B7E7D8BAA}" type="slidenum">
              <a:rPr lang="ru-RU"/>
              <a:pPr>
                <a:defRPr/>
              </a:pPr>
              <a:t>‹#›</a:t>
            </a:fld>
            <a:endParaRPr lang="ru-RU"/>
          </a:p>
        </p:txBody>
      </p:sp>
    </p:spTree>
  </p:cSld>
  <p:clrMapOvr>
    <a:masterClrMapping/>
  </p:clrMapOvr>
  <p:transition spd="med"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061B784E-2263-466B-AC3B-D8D593666305}" type="slidenum">
              <a:rPr lang="ru-RU"/>
              <a:pPr>
                <a:defRPr/>
              </a:pPr>
              <a:t>‹#›</a:t>
            </a:fld>
            <a:endParaRPr lang="ru-RU"/>
          </a:p>
        </p:txBody>
      </p:sp>
    </p:spTree>
  </p:cSld>
  <p:clrMapOvr>
    <a:masterClrMapping/>
  </p:clrMapOvr>
  <p:transition spd="med"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8355ED81-FD1A-48ED-879D-FB6994D104F1}" type="slidenum">
              <a:rPr lang="ru-RU"/>
              <a:pPr>
                <a:defRPr/>
              </a:pPr>
              <a:t>‹#›</a:t>
            </a:fld>
            <a:endParaRPr lang="ru-RU"/>
          </a:p>
        </p:txBody>
      </p:sp>
    </p:spTree>
  </p:cSld>
  <p:clrMapOvr>
    <a:masterClrMapping/>
  </p:clrMapOvr>
  <p:transition spd="med"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D895ACE2-B8F9-41A8-BD0D-2017172CD7B0}" type="slidenum">
              <a:rPr lang="ru-RU"/>
              <a:pPr>
                <a:defRPr/>
              </a:pPr>
              <a:t>‹#›</a:t>
            </a:fld>
            <a:endParaRPr lang="ru-RU"/>
          </a:p>
        </p:txBody>
      </p:sp>
    </p:spTree>
  </p:cSld>
  <p:clrMapOvr>
    <a:masterClrMapping/>
  </p:clrMapOvr>
  <p:transition spd="med"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F534D267-8B98-4B09-B6FD-5B7F7E000396}" type="slidenum">
              <a:rPr lang="ru-RU"/>
              <a:pPr>
                <a:defRPr/>
              </a:pPr>
              <a:t>‹#›</a:t>
            </a:fld>
            <a:endParaRPr lang="ru-RU"/>
          </a:p>
        </p:txBody>
      </p:sp>
    </p:spTree>
  </p:cSld>
  <p:clrMapOvr>
    <a:masterClrMapping/>
  </p:clrMapOvr>
  <p:transition spd="med"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5120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0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5120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0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0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0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0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1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1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1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1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1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ru-RU">
                <a:cs typeface="+mn-cs"/>
              </a:endParaRPr>
            </a:p>
          </p:txBody>
        </p:sp>
        <p:sp>
          <p:nvSpPr>
            <p:cNvPr id="5121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sp>
          <p:nvSpPr>
            <p:cNvPr id="5121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1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1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1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sp>
          <p:nvSpPr>
            <p:cNvPr id="5122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2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ru-RU">
                <a:cs typeface="+mn-cs"/>
              </a:endParaRPr>
            </a:p>
          </p:txBody>
        </p:sp>
        <p:sp>
          <p:nvSpPr>
            <p:cNvPr id="5122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5122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ru-RU">
                <a:cs typeface="+mn-cs"/>
              </a:endParaRPr>
            </a:p>
          </p:txBody>
        </p:sp>
        <p:sp>
          <p:nvSpPr>
            <p:cNvPr id="5123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3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ru-RU">
                <a:cs typeface="+mn-cs"/>
              </a:endParaRPr>
            </a:p>
          </p:txBody>
        </p:sp>
        <p:sp>
          <p:nvSpPr>
            <p:cNvPr id="5123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ru-RU">
                <a:cs typeface="+mn-cs"/>
              </a:endParaRPr>
            </a:p>
          </p:txBody>
        </p:sp>
        <p:sp>
          <p:nvSpPr>
            <p:cNvPr id="5123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ru-RU">
                <a:cs typeface="+mn-cs"/>
              </a:endParaRPr>
            </a:p>
          </p:txBody>
        </p:sp>
        <p:sp>
          <p:nvSpPr>
            <p:cNvPr id="5123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ru-RU">
                <a:cs typeface="+mn-cs"/>
              </a:endParaRPr>
            </a:p>
          </p:txBody>
        </p:sp>
        <p:sp>
          <p:nvSpPr>
            <p:cNvPr id="5123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ru-RU">
                <a:cs typeface="+mn-cs"/>
              </a:endParaRPr>
            </a:p>
          </p:txBody>
        </p:sp>
        <p:sp>
          <p:nvSpPr>
            <p:cNvPr id="5123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ru-RU">
                <a:cs typeface="+mn-cs"/>
              </a:endParaRPr>
            </a:p>
          </p:txBody>
        </p:sp>
      </p:grpSp>
      <p:sp>
        <p:nvSpPr>
          <p:cNvPr id="5123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3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5124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cs typeface="+mn-cs"/>
              </a:defRPr>
            </a:lvl1pPr>
          </a:lstStyle>
          <a:p>
            <a:pPr>
              <a:defRPr/>
            </a:pPr>
            <a:endParaRPr lang="ru-RU"/>
          </a:p>
        </p:txBody>
      </p:sp>
      <p:sp>
        <p:nvSpPr>
          <p:cNvPr id="5124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58002E0-DFD9-4583-A3A8-15FF33F7F1B7}"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1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 id="2147483688" r:id="rId13"/>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2667000" cy="6858000"/>
            <a:chOff x="0" y="0"/>
            <a:chExt cx="1680" cy="4320"/>
          </a:xfrm>
        </p:grpSpPr>
        <p:sp>
          <p:nvSpPr>
            <p:cNvPr id="5427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ru-RU">
                <a:latin typeface="Arial" charset="0"/>
                <a:cs typeface="+mn-cs"/>
              </a:endParaRPr>
            </a:p>
          </p:txBody>
        </p:sp>
        <p:pic>
          <p:nvPicPr>
            <p:cNvPr id="15369"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a:ln w="9525">
              <a:noFill/>
              <a:miter lim="800000"/>
              <a:headEnd/>
              <a:tailEnd/>
            </a:ln>
          </p:spPr>
        </p:pic>
      </p:grpSp>
      <p:sp>
        <p:nvSpPr>
          <p:cNvPr id="5427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427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427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latin typeface="+mn-lt"/>
                <a:cs typeface="+mn-cs"/>
              </a:defRPr>
            </a:lvl1pPr>
          </a:lstStyle>
          <a:p>
            <a:pPr>
              <a:defRPr/>
            </a:pPr>
            <a:endParaRPr lang="ru-RU"/>
          </a:p>
        </p:txBody>
      </p:sp>
      <p:sp>
        <p:nvSpPr>
          <p:cNvPr id="5428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latin typeface="+mn-lt"/>
                <a:cs typeface="+mn-cs"/>
              </a:defRPr>
            </a:lvl1pPr>
          </a:lstStyle>
          <a:p>
            <a:pPr>
              <a:defRPr/>
            </a:pPr>
            <a:endParaRPr lang="ru-RU"/>
          </a:p>
        </p:txBody>
      </p:sp>
      <p:sp>
        <p:nvSpPr>
          <p:cNvPr id="5428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latin typeface="+mn-lt"/>
                <a:cs typeface="+mn-cs"/>
              </a:defRPr>
            </a:lvl1pPr>
          </a:lstStyle>
          <a:p>
            <a:pPr>
              <a:defRPr/>
            </a:pPr>
            <a:fld id="{D021DA27-4308-4F5A-BED4-A9255944E8D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1"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ransition spd="med" advClick="0" advTm="2000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audio" Target="file:///C:\Documents%20and%20Settings\1\&#1056;&#1072;&#1073;&#1086;&#1095;&#1080;&#1081;%20&#1089;&#1090;&#1086;&#1083;\&#1082;&#1086;&#1085;&#1082;&#1091;&#1088;&#1089;%20&#1087;&#1088;&#1086;&#1092;&#1077;&#1089;&#1089;&#1080;&#1103;%2021%20&#1074;&#1077;&#1082;&#1072;\&#1086;&#1090;&#1087;&#1088;&#1072;&#1074;&#1080;&#1090;&#1100;%20&#1085;&#1072;%20&#1082;&#1086;&#1085;&#1082;&#1091;&#1088;&#1089;\&#1083;&#1102;&#1073;&#1101;%20&#1090;&#1072;&#1082;&#1072;&#1103;%20&#1088;&#1072;&#1073;&#1086;&#1090;&#1072;.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video" Target="NULL" TargetMode="External"/><Relationship Id="rId4" Type="http://schemas.openxmlformats.org/officeDocument/2006/relationships/hyperlink" Target="http://youtu.be/hPT0rnrZEIQ"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youtu.be/hPT0rnrZEIQ"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5.xml"/><Relationship Id="rId1" Type="http://schemas.openxmlformats.org/officeDocument/2006/relationships/video" Target="NULL" TargetMode="External"/><Relationship Id="rId4" Type="http://schemas.openxmlformats.org/officeDocument/2006/relationships/hyperlink" Target="http://youtu.be/hPT0rnrZEI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ideo" Target="NULL" TargetMode="External"/><Relationship Id="rId4" Type="http://schemas.openxmlformats.org/officeDocument/2006/relationships/hyperlink" Target="http://youtu.be/hPT0rnrZEIQ"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5.xml"/><Relationship Id="rId1" Type="http://schemas.openxmlformats.org/officeDocument/2006/relationships/audio" Target="file:///C:\Documents%20and%20Settings\1\&#1056;&#1072;&#1073;&#1086;&#1095;&#1080;&#1081;%20&#1089;&#1090;&#1086;&#1083;\&#1082;&#1086;&#1085;&#1082;&#1091;&#1088;&#1089;%20&#1087;&#1088;&#1086;&#1092;&#1077;&#1089;&#1089;&#1080;&#1103;%2021%20&#1074;&#1077;&#1082;&#1072;\&#1086;&#1090;&#1087;&#1088;&#1072;&#1074;&#1080;&#1090;&#1100;%20&#1085;&#1072;%20&#1082;&#1086;&#1085;&#1082;&#1091;&#1088;&#1089;\&#1088;&#1072;&#1073;&#1086;&#1090;&#1072;.mp3"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ru-RU" b="1" dirty="0" smtClean="0"/>
              <a:t>Необычная профессия </a:t>
            </a:r>
            <a:r>
              <a:rPr lang="en-US" b="1" dirty="0" smtClean="0"/>
              <a:t>XXI</a:t>
            </a:r>
            <a:r>
              <a:rPr lang="ru-RU" b="1" dirty="0" smtClean="0"/>
              <a:t> </a:t>
            </a:r>
            <a:r>
              <a:rPr lang="ru-RU" b="1" dirty="0"/>
              <a:t>века</a:t>
            </a:r>
          </a:p>
        </p:txBody>
      </p:sp>
      <p:sp>
        <p:nvSpPr>
          <p:cNvPr id="2051" name="Rectangle 3"/>
          <p:cNvSpPr>
            <a:spLocks noGrp="1" noChangeArrowheads="1"/>
          </p:cNvSpPr>
          <p:nvPr>
            <p:ph type="subTitle" idx="1"/>
          </p:nvPr>
        </p:nvSpPr>
        <p:spPr>
          <a:xfrm>
            <a:off x="2362200" y="3429000"/>
            <a:ext cx="6400800" cy="1871663"/>
          </a:xfrm>
        </p:spPr>
        <p:txBody>
          <a:bodyPr/>
          <a:lstStyle/>
          <a:p>
            <a:pPr eaLnBrk="1" hangingPunct="1">
              <a:lnSpc>
                <a:spcPct val="80000"/>
              </a:lnSpc>
              <a:defRPr/>
            </a:pPr>
            <a:r>
              <a:rPr lang="ru-RU" sz="1000" dirty="0"/>
              <a:t> </a:t>
            </a:r>
            <a:r>
              <a:rPr lang="ru-RU" sz="1800" b="1" i="1" dirty="0"/>
              <a:t>Ты можешь стать умнее тремя путями: </a:t>
            </a:r>
          </a:p>
          <a:p>
            <a:pPr eaLnBrk="1" hangingPunct="1">
              <a:lnSpc>
                <a:spcPct val="80000"/>
              </a:lnSpc>
              <a:defRPr/>
            </a:pPr>
            <a:r>
              <a:rPr lang="ru-RU" sz="1800" b="1" i="1" dirty="0"/>
              <a:t> путём опыта – это самый горький путь; </a:t>
            </a:r>
          </a:p>
          <a:p>
            <a:pPr eaLnBrk="1" hangingPunct="1">
              <a:lnSpc>
                <a:spcPct val="80000"/>
              </a:lnSpc>
              <a:defRPr/>
            </a:pPr>
            <a:r>
              <a:rPr lang="ru-RU" sz="1800" b="1" i="1" dirty="0"/>
              <a:t>   путём подражания – это самый лёгкий путь; </a:t>
            </a:r>
          </a:p>
          <a:p>
            <a:pPr eaLnBrk="1" hangingPunct="1">
              <a:lnSpc>
                <a:spcPct val="80000"/>
              </a:lnSpc>
              <a:defRPr/>
            </a:pPr>
            <a:r>
              <a:rPr lang="ru-RU" sz="1800" b="1" i="1" dirty="0"/>
              <a:t>путём размышления – это самый благородный </a:t>
            </a:r>
          </a:p>
          <a:p>
            <a:pPr eaLnBrk="1" hangingPunct="1">
              <a:lnSpc>
                <a:spcPct val="80000"/>
              </a:lnSpc>
              <a:defRPr/>
            </a:pPr>
            <a:r>
              <a:rPr lang="ru-RU" sz="1800" b="1" i="1" dirty="0"/>
              <a:t>                                                                            путь.</a:t>
            </a:r>
          </a:p>
          <a:p>
            <a:pPr eaLnBrk="1" hangingPunct="1">
              <a:lnSpc>
                <a:spcPct val="80000"/>
              </a:lnSpc>
              <a:defRPr/>
            </a:pPr>
            <a:r>
              <a:rPr lang="ru-RU" sz="1800" b="1" i="1" dirty="0"/>
              <a:t>Древняя китайская пословица</a:t>
            </a:r>
          </a:p>
        </p:txBody>
      </p:sp>
      <p:pic>
        <p:nvPicPr>
          <p:cNvPr id="5" name="любэ такая работа.mp3">
            <a:hlinkClick r:id="" action="ppaction://media"/>
          </p:cNvPr>
          <p:cNvPicPr>
            <a:picLocks noRot="1" noChangeAspect="1"/>
          </p:cNvPicPr>
          <p:nvPr>
            <a:audioFile r:link="rId1"/>
          </p:nvPr>
        </p:nvPicPr>
        <p:blipFill>
          <a:blip r:embed="rId3"/>
          <a:stretch>
            <a:fillRect/>
          </a:stretch>
        </p:blipFill>
        <p:spPr>
          <a:xfrm>
            <a:off x="8286776" y="5734096"/>
            <a:ext cx="857224" cy="857224"/>
          </a:xfrm>
          <a:prstGeom prst="rect">
            <a:avLst/>
          </a:prstGeom>
        </p:spPr>
      </p:pic>
    </p:spTree>
  </p:cSld>
  <p:clrMapOvr>
    <a:masterClrMapping/>
  </p:clrMapOvr>
  <p:transition spd="med"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51">
                                            <p:bg/>
                                          </p:spTgt>
                                        </p:tgtEl>
                                        <p:attrNameLst>
                                          <p:attrName>style.visibility</p:attrName>
                                        </p:attrNameLst>
                                      </p:cBhvr>
                                      <p:to>
                                        <p:strVal val="visible"/>
                                      </p:to>
                                    </p:set>
                                    <p:animEffect transition="in" filter="circle(in)">
                                      <p:cBhvr>
                                        <p:cTn id="10" dur="2000"/>
                                        <p:tgtEl>
                                          <p:spTgt spid="2051">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circle(in)">
                                      <p:cBhvr>
                                        <p:cTn id="13" dur="2000"/>
                                        <p:tgtEl>
                                          <p:spTgt spid="2051">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51">
                                            <p:txEl>
                                              <p:pRg st="1" end="1"/>
                                            </p:txEl>
                                          </p:spTgt>
                                        </p:tgtEl>
                                        <p:attrNameLst>
                                          <p:attrName>style.visibility</p:attrName>
                                        </p:attrNameLst>
                                      </p:cBhvr>
                                      <p:to>
                                        <p:strVal val="visible"/>
                                      </p:to>
                                    </p:set>
                                    <p:animEffect transition="in" filter="circle(in)">
                                      <p:cBhvr>
                                        <p:cTn id="16" dur="2000"/>
                                        <p:tgtEl>
                                          <p:spTgt spid="2051">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circle(in)">
                                      <p:cBhvr>
                                        <p:cTn id="19" dur="2000"/>
                                        <p:tgtEl>
                                          <p:spTgt spid="2051">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circle(in)">
                                      <p:cBhvr>
                                        <p:cTn id="22" dur="2000"/>
                                        <p:tgtEl>
                                          <p:spTgt spid="2051">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51">
                                            <p:txEl>
                                              <p:pRg st="4" end="4"/>
                                            </p:txEl>
                                          </p:spTgt>
                                        </p:tgtEl>
                                        <p:attrNameLst>
                                          <p:attrName>style.visibility</p:attrName>
                                        </p:attrNameLst>
                                      </p:cBhvr>
                                      <p:to>
                                        <p:strVal val="visible"/>
                                      </p:to>
                                    </p:set>
                                    <p:animEffect transition="in" filter="circle(in)">
                                      <p:cBhvr>
                                        <p:cTn id="25" dur="2000"/>
                                        <p:tgtEl>
                                          <p:spTgt spid="2051">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051">
                                            <p:txEl>
                                              <p:pRg st="5" end="5"/>
                                            </p:txEl>
                                          </p:spTgt>
                                        </p:tgtEl>
                                        <p:attrNameLst>
                                          <p:attrName>style.visibility</p:attrName>
                                        </p:attrNameLst>
                                      </p:cBhvr>
                                      <p:to>
                                        <p:strVal val="visible"/>
                                      </p:to>
                                    </p:set>
                                    <p:animEffect transition="in" filter="circle(in)">
                                      <p:cBhvr>
                                        <p:cTn id="28" dur="2000"/>
                                        <p:tgtEl>
                                          <p:spTgt spid="2051">
                                            <p:txEl>
                                              <p:pRg st="5" end="5"/>
                                            </p:txEl>
                                          </p:spTgt>
                                        </p:tgtEl>
                                      </p:cBhvr>
                                    </p:animEffect>
                                  </p:childTnLst>
                                </p:cTn>
                              </p:par>
                              <p:par>
                                <p:cTn id="29" presetID="1" presetClass="mediacall" presetSubtype="0" fill="hold" nodeType="withEffect">
                                  <p:stCondLst>
                                    <p:cond delay="0"/>
                                  </p:stCondLst>
                                  <p:childTnLst>
                                    <p:cmd type="call" cmd="playFrom(0.0)">
                                      <p:cBhvr>
                                        <p:cTn id="3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7">
                <p:cTn id="3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050" grpId="0" animBg="1"/>
      <p:bldP spid="2051"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286000" y="0"/>
            <a:ext cx="6715125" cy="4495800"/>
          </a:xfrm>
        </p:spPr>
        <p:txBody>
          <a:bodyPr/>
          <a:lstStyle/>
          <a:p>
            <a:pPr eaLnBrk="1" hangingPunct="1">
              <a:defRPr/>
            </a:pPr>
            <a:r>
              <a:rPr lang="ru-RU" sz="2000" b="1" dirty="0"/>
              <a:t>Стрингер</a:t>
            </a:r>
            <a:r>
              <a:rPr lang="ru-RU" sz="2000" dirty="0"/>
              <a:t> – независимый (внештатный) репортёр.</a:t>
            </a:r>
            <a:br>
              <a:rPr lang="ru-RU" sz="2000" dirty="0"/>
            </a:br>
            <a:r>
              <a:rPr lang="ru-RU" sz="2000" dirty="0"/>
              <a:t>Под стрингерами в первую очередь подразумевают поставщиков визуальных материалов: независимых фотокорреспондентов, телеоператоров. Но это могут быть и пишущие, радио- и телерепортёры, которые берут интервью или просто освещают события. И события эти, как правило, экстремальные: войны, теракты, стихийные бедствия и пр.</a:t>
            </a:r>
          </a:p>
          <a:p>
            <a:pPr eaLnBrk="1" hangingPunct="1">
              <a:defRPr/>
            </a:pPr>
            <a:endParaRPr lang="ru-RU" dirty="0"/>
          </a:p>
        </p:txBody>
      </p:sp>
      <p:pic>
        <p:nvPicPr>
          <p:cNvPr id="4" name="Содержимое 3" descr="227.jpg"/>
          <p:cNvPicPr>
            <a:picLocks noChangeAspect="1"/>
          </p:cNvPicPr>
          <p:nvPr/>
        </p:nvPicPr>
        <p:blipFill>
          <a:blip r:embed="rId2"/>
          <a:srcRect/>
          <a:stretch>
            <a:fillRect/>
          </a:stretch>
        </p:blipFill>
        <p:spPr bwMode="auto">
          <a:xfrm>
            <a:off x="4010025" y="3286125"/>
            <a:ext cx="5133975" cy="3422650"/>
          </a:xfrm>
          <a:prstGeom prst="rect">
            <a:avLst/>
          </a:prstGeom>
          <a:noFill/>
          <a:ln w="9525">
            <a:noFill/>
            <a:miter lim="800000"/>
            <a:headEnd/>
            <a:tailEnd/>
          </a:ln>
        </p:spPr>
      </p:pic>
    </p:spTree>
  </p:cSld>
  <p:clrMapOvr>
    <a:masterClrMapping/>
  </p:clrMapOvr>
  <p:transition spd="med" advClick="0" advTm="2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7587">
                                            <p:txEl>
                                              <p:pRg st="0" end="0"/>
                                            </p:txEl>
                                          </p:spTgt>
                                        </p:tgtEl>
                                        <p:attrNameLst>
                                          <p:attrName>style.visibility</p:attrName>
                                        </p:attrNameLst>
                                      </p:cBhvr>
                                      <p:to>
                                        <p:strVal val="visible"/>
                                      </p:to>
                                    </p:set>
                                    <p:animEffect transition="in" filter="diamond(in)">
                                      <p:cBhvr>
                                        <p:cTn id="10" dur="1000"/>
                                        <p:tgtEl>
                                          <p:spTgt spid="67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00313" y="0"/>
            <a:ext cx="6400800" cy="1071563"/>
          </a:xfrm>
        </p:spPr>
        <p:txBody>
          <a:bodyPr/>
          <a:lstStyle/>
          <a:p>
            <a:pPr algn="ctr" eaLnBrk="1" hangingPunct="1">
              <a:defRPr/>
            </a:pPr>
            <a:r>
              <a:rPr lang="ru-RU" b="1" dirty="0"/>
              <a:t>Профессия </a:t>
            </a:r>
            <a:r>
              <a:rPr lang="ru-RU" b="1" dirty="0" smtClean="0"/>
              <a:t>Стрингер</a:t>
            </a:r>
            <a:endParaRPr lang="ru-RU" dirty="0"/>
          </a:p>
        </p:txBody>
      </p:sp>
      <p:sp>
        <p:nvSpPr>
          <p:cNvPr id="67587" name="Rectangle 3"/>
          <p:cNvSpPr>
            <a:spLocks noGrp="1" noChangeArrowheads="1"/>
          </p:cNvSpPr>
          <p:nvPr>
            <p:ph type="body" idx="1"/>
          </p:nvPr>
        </p:nvSpPr>
        <p:spPr>
          <a:xfrm>
            <a:off x="2071688" y="857250"/>
            <a:ext cx="7072312" cy="4071938"/>
          </a:xfrm>
        </p:spPr>
        <p:txBody>
          <a:bodyPr/>
          <a:lstStyle/>
          <a:p>
            <a:pPr eaLnBrk="1" hangingPunct="1">
              <a:defRPr/>
            </a:pPr>
            <a:r>
              <a:rPr lang="ru-RU" sz="1350" dirty="0"/>
              <a:t>Профессия «стрингер» появилась в России совсем недавно (20-25 лет назад). Конечно, и до этого времени во многих средствах массовой информации использовались материалы, предоставленные внештатными корреспондентами. Однако всерьез об этой профессии заговорили лишь после катастрофы, случившейся в Чернобыле. Ведь именно стрингеры, не состоящие на службе ни в одном печатном издании, были первыми журналистами, которые сообщили </a:t>
            </a:r>
            <a:r>
              <a:rPr lang="ru-RU" sz="1350" dirty="0" err="1"/>
              <a:t>неприукрашенную</a:t>
            </a:r>
            <a:r>
              <a:rPr lang="ru-RU" sz="1350" dirty="0"/>
              <a:t> правду об этой трагедии. </a:t>
            </a:r>
            <a:endParaRPr lang="ru-RU" sz="1350" dirty="0" smtClean="0"/>
          </a:p>
          <a:p>
            <a:pPr eaLnBrk="1" hangingPunct="1">
              <a:defRPr/>
            </a:pPr>
            <a:r>
              <a:rPr lang="ru-RU" sz="1350" dirty="0" smtClean="0"/>
              <a:t>Чернобыльская </a:t>
            </a:r>
            <a:r>
              <a:rPr lang="ru-RU" sz="1350" dirty="0"/>
              <a:t>катастрофа послужила той отправной точкой, с которой ведет свой отсчет движение стрингеров в наше стране. На страницах прессы стрингера часто называют «вольным стрелком» или «одиноким волком», работающим только на себя. В отличие от штатных сотрудников, стрингер имеет возможность самостоятельно принимать решения и, не дожидаясь вышестоящих указаний, без промедления воплощать их в жизнь. </a:t>
            </a:r>
            <a:endParaRPr lang="ru-RU" sz="1350" dirty="0" smtClean="0"/>
          </a:p>
          <a:p>
            <a:pPr eaLnBrk="1" hangingPunct="1">
              <a:buFont typeface="Wingdings" pitchFamily="2" charset="2"/>
              <a:buNone/>
              <a:defRPr/>
            </a:pPr>
            <a:r>
              <a:rPr lang="ru-RU" dirty="0"/>
              <a:t/>
            </a:r>
            <a:br>
              <a:rPr lang="ru-RU" dirty="0"/>
            </a:br>
            <a:endParaRPr lang="ru-RU" dirty="0"/>
          </a:p>
        </p:txBody>
      </p:sp>
      <p:pic>
        <p:nvPicPr>
          <p:cNvPr id="4" name="Содержимое 3" descr="38757.jpg"/>
          <p:cNvPicPr>
            <a:picLocks noChangeAspect="1"/>
          </p:cNvPicPr>
          <p:nvPr/>
        </p:nvPicPr>
        <p:blipFill>
          <a:blip r:embed="rId2"/>
          <a:srcRect/>
          <a:stretch>
            <a:fillRect/>
          </a:stretch>
        </p:blipFill>
        <p:spPr bwMode="auto">
          <a:xfrm>
            <a:off x="4894263" y="4000500"/>
            <a:ext cx="4043362" cy="2695575"/>
          </a:xfrm>
          <a:prstGeom prst="rect">
            <a:avLst/>
          </a:prstGeom>
          <a:noFill/>
          <a:ln w="9525">
            <a:noFill/>
            <a:miter lim="800000"/>
            <a:headEnd/>
            <a:tailEnd/>
          </a:ln>
        </p:spPr>
      </p:pic>
    </p:spTree>
  </p:cSld>
  <p:clrMapOvr>
    <a:masterClrMapping/>
  </p:clrMapOvr>
  <p:transition spd="med" advClick="0"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ppt_w</p:attrName>
                                        </p:attrNameLst>
                                      </p:cBhvr>
                                      <p:tavLst>
                                        <p:tav tm="0">
                                          <p:val>
                                            <p:fltVal val="0"/>
                                          </p:val>
                                        </p:tav>
                                        <p:tav tm="100000">
                                          <p:val>
                                            <p:strVal val="#ppt_w"/>
                                          </p:val>
                                        </p:tav>
                                      </p:tavLst>
                                    </p:anim>
                                    <p:anim calcmode="lin" valueType="num">
                                      <p:cBhvr>
                                        <p:cTn id="8" dur="1000" fill="hold"/>
                                        <p:tgtEl>
                                          <p:spTgt spid="6758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 calcmode="lin" valueType="num">
                                      <p:cBhvr>
                                        <p:cTn id="11" dur="10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758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 calcmode="lin" valueType="num">
                                      <p:cBhvr>
                                        <p:cTn id="15" dur="10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7587">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p:cTn id="19" dur="10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7587">
                                            <p:txEl>
                                              <p:pRg st="2" end="2"/>
                                            </p:txEl>
                                          </p:spTgt>
                                        </p:tgtEl>
                                        <p:attrNameLst>
                                          <p:attrName>ppt_h</p:attrName>
                                        </p:attrNameLst>
                                      </p:cBhvr>
                                      <p:tavLst>
                                        <p:tav tm="0">
                                          <p:val>
                                            <p:fltVal val="0"/>
                                          </p:val>
                                        </p:tav>
                                        <p:tav tm="100000">
                                          <p:val>
                                            <p:strVal val="#ppt_h"/>
                                          </p:val>
                                        </p:tav>
                                      </p:tavLst>
                                    </p:anim>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00313" y="0"/>
            <a:ext cx="6400800" cy="1071563"/>
          </a:xfrm>
        </p:spPr>
        <p:txBody>
          <a:bodyPr/>
          <a:lstStyle/>
          <a:p>
            <a:pPr algn="ctr" eaLnBrk="1" hangingPunct="1">
              <a:defRPr/>
            </a:pPr>
            <a:r>
              <a:rPr lang="ru-RU" b="1" dirty="0"/>
              <a:t>Профессия </a:t>
            </a:r>
            <a:r>
              <a:rPr lang="ru-RU" b="1" dirty="0" smtClean="0"/>
              <a:t>Стрингер</a:t>
            </a:r>
            <a:endParaRPr lang="ru-RU" dirty="0"/>
          </a:p>
        </p:txBody>
      </p:sp>
      <p:sp>
        <p:nvSpPr>
          <p:cNvPr id="67587" name="Rectangle 3"/>
          <p:cNvSpPr>
            <a:spLocks noGrp="1" noChangeArrowheads="1"/>
          </p:cNvSpPr>
          <p:nvPr>
            <p:ph type="body" idx="1"/>
          </p:nvPr>
        </p:nvSpPr>
        <p:spPr>
          <a:xfrm>
            <a:off x="2071688" y="857250"/>
            <a:ext cx="7072312" cy="5715000"/>
          </a:xfrm>
        </p:spPr>
        <p:txBody>
          <a:bodyPr/>
          <a:lstStyle/>
          <a:p>
            <a:pPr eaLnBrk="1" hangingPunct="1">
              <a:defRPr/>
            </a:pPr>
            <a:r>
              <a:rPr lang="ru-RU" sz="1350" dirty="0" smtClean="0"/>
              <a:t>Оперативность </a:t>
            </a:r>
            <a:r>
              <a:rPr lang="ru-RU" sz="1350" dirty="0"/>
              <a:t>и самостоятельность – вот, пожалуй, те два краеугольных камня, которые отличают эту профессию от остальных. И часто стрингер покидает место события с уже отснятыми и отработанными материалами задолго до того момента, как журналисты из официальной прессы, согласовав свое задание и получив необходимое одобрение руководства, успевают прибыть туда. </a:t>
            </a:r>
            <a:endParaRPr lang="ru-RU" sz="1350" dirty="0" smtClean="0"/>
          </a:p>
          <a:p>
            <a:pPr eaLnBrk="1" hangingPunct="1">
              <a:defRPr/>
            </a:pPr>
            <a:r>
              <a:rPr lang="ru-RU" sz="1350" dirty="0" smtClean="0"/>
              <a:t>Принимая </a:t>
            </a:r>
            <a:r>
              <a:rPr lang="ru-RU" sz="1350" dirty="0"/>
              <a:t>решение стать стрингером, не следует забывать о том факте, что эта профессия не внесена ни в один кодекс законов о труде, и работать здесь придется, положившись на собственные страх и риск, не имея при этом никаких гарантий и не рассчитывая на чью-либо помощь. </a:t>
            </a:r>
            <a:r>
              <a:rPr lang="ru-RU" sz="1350" dirty="0" smtClean="0"/>
              <a:t>Стрингер постоянно балансирует на грани авантюризма и точного расчета, закона и беззакония.</a:t>
            </a:r>
            <a:r>
              <a:rPr lang="ru-RU" dirty="0"/>
              <a:t> </a:t>
            </a:r>
            <a:br>
              <a:rPr lang="ru-RU" dirty="0"/>
            </a:br>
            <a:endParaRPr lang="ru-RU" dirty="0"/>
          </a:p>
        </p:txBody>
      </p:sp>
      <p:pic>
        <p:nvPicPr>
          <p:cNvPr id="4" name="Содержимое 5" descr="kQ6BymnGf4k.jpg"/>
          <p:cNvPicPr>
            <a:picLocks noChangeAspect="1"/>
          </p:cNvPicPr>
          <p:nvPr/>
        </p:nvPicPr>
        <p:blipFill>
          <a:blip r:embed="rId2"/>
          <a:srcRect/>
          <a:stretch>
            <a:fillRect/>
          </a:stretch>
        </p:blipFill>
        <p:spPr bwMode="auto">
          <a:xfrm>
            <a:off x="2214563" y="3643313"/>
            <a:ext cx="4108450" cy="3081337"/>
          </a:xfrm>
          <a:prstGeom prst="rect">
            <a:avLst/>
          </a:prstGeom>
          <a:noFill/>
          <a:ln w="9525">
            <a:noFill/>
            <a:miter lim="800000"/>
            <a:headEnd/>
            <a:tailEnd/>
          </a:ln>
        </p:spPr>
      </p:pic>
    </p:spTree>
  </p:cSld>
  <p:clrMapOvr>
    <a:masterClrMapping/>
  </p:clrMapOvr>
  <p:transition spd="med" advClick="0"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ppt_w</p:attrName>
                                        </p:attrNameLst>
                                      </p:cBhvr>
                                      <p:tavLst>
                                        <p:tav tm="0">
                                          <p:val>
                                            <p:fltVal val="0"/>
                                          </p:val>
                                        </p:tav>
                                        <p:tav tm="100000">
                                          <p:val>
                                            <p:strVal val="#ppt_w"/>
                                          </p:val>
                                        </p:tav>
                                      </p:tavLst>
                                    </p:anim>
                                    <p:anim calcmode="lin" valueType="num">
                                      <p:cBhvr>
                                        <p:cTn id="8" dur="1000" fill="hold"/>
                                        <p:tgtEl>
                                          <p:spTgt spid="6758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7587">
                                            <p:txEl>
                                              <p:pRg st="0" end="0"/>
                                            </p:txEl>
                                          </p:spTgt>
                                        </p:tgtEl>
                                        <p:attrNameLst>
                                          <p:attrName>style.visibility</p:attrName>
                                        </p:attrNameLst>
                                      </p:cBhvr>
                                      <p:to>
                                        <p:strVal val="visible"/>
                                      </p:to>
                                    </p:set>
                                    <p:anim calcmode="lin" valueType="num">
                                      <p:cBhvr>
                                        <p:cTn id="11" dur="10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758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 calcmode="lin" valueType="num">
                                      <p:cBhvr>
                                        <p:cTn id="15" dur="10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7587">
                                            <p:txEl>
                                              <p:pRg st="1" end="1"/>
                                            </p:txEl>
                                          </p:spTgt>
                                        </p:tgtEl>
                                        <p:attrNameLst>
                                          <p:attrName>ppt_h</p:attrName>
                                        </p:attrNameLst>
                                      </p:cBhvr>
                                      <p:tavLst>
                                        <p:tav tm="0">
                                          <p:val>
                                            <p:fltVal val="0"/>
                                          </p:val>
                                        </p:tav>
                                        <p:tav tm="100000">
                                          <p:val>
                                            <p:strVal val="#ppt_h"/>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63" y="228600"/>
            <a:ext cx="6624637" cy="1219200"/>
          </a:xfrm>
        </p:spPr>
        <p:txBody>
          <a:bodyPr/>
          <a:lstStyle/>
          <a:p>
            <a:pPr eaLnBrk="1" hangingPunct="1">
              <a:defRPr/>
            </a:pPr>
            <a:r>
              <a:rPr lang="ru-RU" b="1" dirty="0"/>
              <a:t>Стрингер должен обладать следующими качествами:</a:t>
            </a:r>
            <a:r>
              <a:rPr lang="ru-RU" dirty="0"/>
              <a:t/>
            </a:r>
            <a:br>
              <a:rPr lang="ru-RU" dirty="0"/>
            </a:br>
            <a:endParaRPr lang="ru-RU" dirty="0"/>
          </a:p>
        </p:txBody>
      </p:sp>
      <p:sp>
        <p:nvSpPr>
          <p:cNvPr id="3" name="Содержимое 2"/>
          <p:cNvSpPr>
            <a:spLocks noGrp="1"/>
          </p:cNvSpPr>
          <p:nvPr>
            <p:ph idx="1"/>
          </p:nvPr>
        </p:nvSpPr>
        <p:spPr>
          <a:xfrm>
            <a:off x="2286000" y="1214438"/>
            <a:ext cx="6553200" cy="4881562"/>
          </a:xfrm>
        </p:spPr>
        <p:txBody>
          <a:bodyPr/>
          <a:lstStyle/>
          <a:p>
            <a:pPr eaLnBrk="1" hangingPunct="1">
              <a:defRPr/>
            </a:pPr>
            <a:r>
              <a:rPr lang="ru-RU" sz="1600" dirty="0"/>
              <a:t>смелость</a:t>
            </a:r>
          </a:p>
          <a:p>
            <a:pPr eaLnBrk="1" hangingPunct="1">
              <a:defRPr/>
            </a:pPr>
            <a:r>
              <a:rPr lang="ru-RU" sz="1600" dirty="0"/>
              <a:t>самостоятельность</a:t>
            </a:r>
          </a:p>
          <a:p>
            <a:pPr eaLnBrk="1" hangingPunct="1">
              <a:defRPr/>
            </a:pPr>
            <a:r>
              <a:rPr lang="ru-RU" sz="1600" dirty="0"/>
              <a:t>хорошо развитая интуиция</a:t>
            </a:r>
          </a:p>
          <a:p>
            <a:pPr eaLnBrk="1" hangingPunct="1">
              <a:defRPr/>
            </a:pPr>
            <a:r>
              <a:rPr lang="ru-RU" sz="1600" dirty="0"/>
              <a:t>физическая выносливость</a:t>
            </a:r>
          </a:p>
          <a:p>
            <a:pPr eaLnBrk="1" hangingPunct="1">
              <a:defRPr/>
            </a:pPr>
            <a:r>
              <a:rPr lang="ru-RU" sz="1600" dirty="0"/>
              <a:t>бойцовские качества</a:t>
            </a:r>
          </a:p>
          <a:p>
            <a:pPr eaLnBrk="1" hangingPunct="1">
              <a:defRPr/>
            </a:pPr>
            <a:r>
              <a:rPr lang="ru-RU" sz="1600" dirty="0"/>
              <a:t>умение владеть собой</a:t>
            </a:r>
          </a:p>
          <a:p>
            <a:pPr eaLnBrk="1" hangingPunct="1">
              <a:defRPr/>
            </a:pPr>
            <a:r>
              <a:rPr lang="ru-RU" sz="1600" dirty="0"/>
              <a:t>выдержка</a:t>
            </a:r>
          </a:p>
          <a:p>
            <a:pPr eaLnBrk="1" hangingPunct="1">
              <a:defRPr/>
            </a:pPr>
            <a:r>
              <a:rPr lang="ru-RU" sz="1600" dirty="0" err="1"/>
              <a:t>стрессоустойчивость</a:t>
            </a:r>
            <a:endParaRPr lang="ru-RU" sz="1600" dirty="0"/>
          </a:p>
          <a:p>
            <a:pPr eaLnBrk="1" hangingPunct="1">
              <a:defRPr/>
            </a:pPr>
            <a:r>
              <a:rPr lang="ru-RU" sz="1600" dirty="0"/>
              <a:t>порядочность</a:t>
            </a:r>
          </a:p>
          <a:p>
            <a:pPr eaLnBrk="1" hangingPunct="1">
              <a:defRPr/>
            </a:pPr>
            <a:r>
              <a:rPr lang="ru-RU" sz="1600" dirty="0"/>
              <a:t>профессионализм</a:t>
            </a:r>
          </a:p>
          <a:p>
            <a:pPr eaLnBrk="1" hangingPunct="1">
              <a:defRPr/>
            </a:pPr>
            <a:r>
              <a:rPr lang="ru-RU" sz="1600" dirty="0"/>
              <a:t>творческие данные</a:t>
            </a:r>
          </a:p>
          <a:p>
            <a:pPr eaLnBrk="1" hangingPunct="1">
              <a:defRPr/>
            </a:pPr>
            <a:r>
              <a:rPr lang="ru-RU" sz="1600" dirty="0"/>
              <a:t>репортерское чутье</a:t>
            </a:r>
          </a:p>
          <a:p>
            <a:pPr eaLnBrk="1" hangingPunct="1">
              <a:defRPr/>
            </a:pPr>
            <a:r>
              <a:rPr lang="ru-RU" sz="1600" dirty="0"/>
              <a:t>волевые</a:t>
            </a:r>
          </a:p>
          <a:p>
            <a:pPr eaLnBrk="1" hangingPunct="1">
              <a:defRPr/>
            </a:pPr>
            <a:r>
              <a:rPr lang="ru-RU" sz="1600" dirty="0"/>
              <a:t>сильный характер</a:t>
            </a:r>
          </a:p>
          <a:p>
            <a:pPr eaLnBrk="1" hangingPunct="1">
              <a:defRPr/>
            </a:pPr>
            <a:r>
              <a:rPr lang="ru-RU" sz="1600" dirty="0"/>
              <a:t>терпение</a:t>
            </a:r>
          </a:p>
          <a:p>
            <a:pPr eaLnBrk="1" hangingPunct="1">
              <a:defRPr/>
            </a:pPr>
            <a:r>
              <a:rPr lang="ru-RU" sz="1600" dirty="0" smtClean="0"/>
              <a:t>упорство</a:t>
            </a:r>
          </a:p>
          <a:p>
            <a:pPr eaLnBrk="1" hangingPunct="1">
              <a:defRPr/>
            </a:pPr>
            <a:r>
              <a:rPr lang="ru-RU" sz="1600" dirty="0" smtClean="0"/>
              <a:t>широкий кругозор</a:t>
            </a:r>
            <a:endParaRPr lang="ru-RU" sz="1600" dirty="0"/>
          </a:p>
          <a:p>
            <a:pPr eaLnBrk="1" hangingPunct="1">
              <a:defRPr/>
            </a:pPr>
            <a:r>
              <a:rPr lang="ru-RU" sz="1600" dirty="0" smtClean="0"/>
              <a:t>оперативность</a:t>
            </a:r>
          </a:p>
          <a:p>
            <a:pPr eaLnBrk="1" hangingPunct="1">
              <a:buFont typeface="Wingdings" pitchFamily="2" charset="2"/>
              <a:buNone/>
              <a:defRPr/>
            </a:pPr>
            <a:endParaRPr lang="ru-RU" dirty="0"/>
          </a:p>
        </p:txBody>
      </p:sp>
      <p:pic>
        <p:nvPicPr>
          <p:cNvPr id="4" name="Содержимое 3" descr="1936564_0x8Gcu.jpeg"/>
          <p:cNvPicPr>
            <a:picLocks noChangeAspect="1"/>
          </p:cNvPicPr>
          <p:nvPr/>
        </p:nvPicPr>
        <p:blipFill>
          <a:blip r:embed="rId2"/>
          <a:srcRect/>
          <a:stretch>
            <a:fillRect/>
          </a:stretch>
        </p:blipFill>
        <p:spPr bwMode="auto">
          <a:xfrm>
            <a:off x="5334000" y="3429000"/>
            <a:ext cx="3810000" cy="2676525"/>
          </a:xfrm>
          <a:prstGeom prst="rect">
            <a:avLst/>
          </a:prstGeom>
          <a:noFill/>
          <a:ln w="9525">
            <a:noFill/>
            <a:miter lim="800000"/>
            <a:headEnd/>
            <a:tailEnd/>
          </a:ln>
        </p:spPr>
      </p:pic>
    </p:spTree>
  </p:cSld>
  <p:clrMapOvr>
    <a:masterClrMapping/>
  </p:clrMapOvr>
  <p:transition spd="med" advClick="0" advTm="200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000"/>
                                        <p:tgtEl>
                                          <p:spTgt spid="3">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down)">
                                      <p:cBhvr>
                                        <p:cTn id="10" dur="1000"/>
                                        <p:tgtEl>
                                          <p:spTgt spid="3">
                                            <p:txEl>
                                              <p:pRg st="1" end="1"/>
                                            </p:txEl>
                                          </p:spTgt>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down)">
                                      <p:cBhvr>
                                        <p:cTn id="13" dur="1000"/>
                                        <p:tgtEl>
                                          <p:spTgt spid="3">
                                            <p:txEl>
                                              <p:pRg st="2" end="2"/>
                                            </p:txEl>
                                          </p:spTgt>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down)">
                                      <p:cBhvr>
                                        <p:cTn id="16" dur="1000"/>
                                        <p:tgtEl>
                                          <p:spTgt spid="3">
                                            <p:txEl>
                                              <p:pRg st="3" end="3"/>
                                            </p:txEl>
                                          </p:spTgt>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down)">
                                      <p:cBhvr>
                                        <p:cTn id="19" dur="1000"/>
                                        <p:tgtEl>
                                          <p:spTgt spid="3">
                                            <p:txEl>
                                              <p:pRg st="4" end="4"/>
                                            </p:txEl>
                                          </p:spTgt>
                                        </p:tgtEl>
                                      </p:cBhvr>
                                    </p:animEffect>
                                  </p:childTnLst>
                                </p:cTn>
                              </p:par>
                              <p:par>
                                <p:cTn id="20" presetID="5" presetClass="entr" presetSubtype="5"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down)">
                                      <p:cBhvr>
                                        <p:cTn id="22" dur="1000"/>
                                        <p:tgtEl>
                                          <p:spTgt spid="3">
                                            <p:txEl>
                                              <p:pRg st="5" end="5"/>
                                            </p:txEl>
                                          </p:spTgt>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down)">
                                      <p:cBhvr>
                                        <p:cTn id="25" dur="1000"/>
                                        <p:tgtEl>
                                          <p:spTgt spid="3">
                                            <p:txEl>
                                              <p:pRg st="6" end="6"/>
                                            </p:txEl>
                                          </p:spTgt>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down)">
                                      <p:cBhvr>
                                        <p:cTn id="28" dur="1000"/>
                                        <p:tgtEl>
                                          <p:spTgt spid="3">
                                            <p:txEl>
                                              <p:pRg st="7" end="7"/>
                                            </p:txEl>
                                          </p:spTgt>
                                        </p:tgtEl>
                                      </p:cBhvr>
                                    </p:animEffect>
                                  </p:childTnLst>
                                </p:cTn>
                              </p:par>
                              <p:par>
                                <p:cTn id="29" presetID="5" presetClass="entr" presetSubtype="5"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down)">
                                      <p:cBhvr>
                                        <p:cTn id="31" dur="1000"/>
                                        <p:tgtEl>
                                          <p:spTgt spid="3">
                                            <p:txEl>
                                              <p:pRg st="8" end="8"/>
                                            </p:txEl>
                                          </p:spTgt>
                                        </p:tgtEl>
                                      </p:cBhvr>
                                    </p:animEffect>
                                  </p:childTnLst>
                                </p:cTn>
                              </p:par>
                              <p:par>
                                <p:cTn id="32" presetID="5" presetClass="entr" presetSubtype="5"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heckerboard(down)">
                                      <p:cBhvr>
                                        <p:cTn id="34" dur="1000"/>
                                        <p:tgtEl>
                                          <p:spTgt spid="3">
                                            <p:txEl>
                                              <p:pRg st="9" end="9"/>
                                            </p:txEl>
                                          </p:spTgt>
                                        </p:tgtEl>
                                      </p:cBhvr>
                                    </p:animEffect>
                                  </p:childTnLst>
                                </p:cTn>
                              </p:par>
                              <p:par>
                                <p:cTn id="35" presetID="5" presetClass="entr" presetSubtype="5"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down)">
                                      <p:cBhvr>
                                        <p:cTn id="37" dur="1000"/>
                                        <p:tgtEl>
                                          <p:spTgt spid="3">
                                            <p:txEl>
                                              <p:pRg st="10" end="10"/>
                                            </p:txEl>
                                          </p:spTgt>
                                        </p:tgtEl>
                                      </p:cBhvr>
                                    </p:animEffect>
                                  </p:childTnLst>
                                </p:cTn>
                              </p:par>
                              <p:par>
                                <p:cTn id="38" presetID="5" presetClass="entr" presetSubtype="5"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heckerboard(down)">
                                      <p:cBhvr>
                                        <p:cTn id="40" dur="1000"/>
                                        <p:tgtEl>
                                          <p:spTgt spid="3">
                                            <p:txEl>
                                              <p:pRg st="11" end="11"/>
                                            </p:txEl>
                                          </p:spTgt>
                                        </p:tgtEl>
                                      </p:cBhvr>
                                    </p:animEffect>
                                  </p:childTnLst>
                                </p:cTn>
                              </p:par>
                              <p:par>
                                <p:cTn id="41" presetID="5" presetClass="entr" presetSubtype="5"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checkerboard(down)">
                                      <p:cBhvr>
                                        <p:cTn id="43" dur="1000"/>
                                        <p:tgtEl>
                                          <p:spTgt spid="3">
                                            <p:txEl>
                                              <p:pRg st="12" end="12"/>
                                            </p:txEl>
                                          </p:spTgt>
                                        </p:tgtEl>
                                      </p:cBhvr>
                                    </p:animEffect>
                                  </p:childTnLst>
                                </p:cTn>
                              </p:par>
                              <p:par>
                                <p:cTn id="44" presetID="5" presetClass="entr" presetSubtype="5"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checkerboard(down)">
                                      <p:cBhvr>
                                        <p:cTn id="46" dur="1000"/>
                                        <p:tgtEl>
                                          <p:spTgt spid="3">
                                            <p:txEl>
                                              <p:pRg st="13" end="13"/>
                                            </p:txEl>
                                          </p:spTgt>
                                        </p:tgtEl>
                                      </p:cBhvr>
                                    </p:animEffect>
                                  </p:childTnLst>
                                </p:cTn>
                              </p:par>
                              <p:par>
                                <p:cTn id="47" presetID="5" presetClass="entr" presetSubtype="5"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checkerboard(down)">
                                      <p:cBhvr>
                                        <p:cTn id="49" dur="1000"/>
                                        <p:tgtEl>
                                          <p:spTgt spid="3">
                                            <p:txEl>
                                              <p:pRg st="14" end="14"/>
                                            </p:txEl>
                                          </p:spTgt>
                                        </p:tgtEl>
                                      </p:cBhvr>
                                    </p:animEffect>
                                  </p:childTnLst>
                                </p:cTn>
                              </p:par>
                              <p:par>
                                <p:cTn id="50" presetID="5" presetClass="entr" presetSubtype="5" fill="hold" grpId="0"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checkerboard(down)">
                                      <p:cBhvr>
                                        <p:cTn id="52" dur="1000"/>
                                        <p:tgtEl>
                                          <p:spTgt spid="3">
                                            <p:txEl>
                                              <p:pRg st="15" end="15"/>
                                            </p:txEl>
                                          </p:spTgt>
                                        </p:tgtEl>
                                      </p:cBhvr>
                                    </p:animEffect>
                                  </p:childTnLst>
                                </p:cTn>
                              </p:par>
                              <p:par>
                                <p:cTn id="53" presetID="5" presetClass="entr" presetSubtype="5" fill="hold" grpId="0"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checkerboard(down)">
                                      <p:cBhvr>
                                        <p:cTn id="55" dur="1000"/>
                                        <p:tgtEl>
                                          <p:spTgt spid="3">
                                            <p:txEl>
                                              <p:pRg st="16" end="16"/>
                                            </p:txEl>
                                          </p:spTgt>
                                        </p:tgtEl>
                                      </p:cBhvr>
                                    </p:animEffect>
                                  </p:childTnLst>
                                </p:cTn>
                              </p:par>
                              <p:par>
                                <p:cTn id="56" presetID="5" presetClass="entr" presetSubtype="5" fill="hold" grpId="0"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checkerboard(down)">
                                      <p:cBhvr>
                                        <p:cTn id="58" dur="1000"/>
                                        <p:tgtEl>
                                          <p:spTgt spid="3">
                                            <p:txEl>
                                              <p:pRg st="17" end="17"/>
                                            </p:txEl>
                                          </p:spTgt>
                                        </p:tgtEl>
                                      </p:cBhvr>
                                    </p:animEffect>
                                  </p:childTnLst>
                                </p:cTn>
                              </p:par>
                              <p:par>
                                <p:cTn id="59" presetID="5" presetClass="entr" presetSubtype="5"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heckerboard(down)">
                                      <p:cBhvr>
                                        <p:cTn id="61" dur="1000"/>
                                        <p:tgtEl>
                                          <p:spTgt spid="4"/>
                                        </p:tgtEl>
                                      </p:cBhvr>
                                    </p:animEffect>
                                  </p:childTnLst>
                                </p:cTn>
                              </p:par>
                              <p:par>
                                <p:cTn id="62" presetID="5" presetClass="entr" presetSubtype="5"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heckerboard(down)">
                                      <p:cBhvr>
                                        <p:cTn id="6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75" y="0"/>
            <a:ext cx="6400800" cy="933450"/>
          </a:xfrm>
        </p:spPr>
        <p:txBody>
          <a:bodyPr/>
          <a:lstStyle/>
          <a:p>
            <a:pPr eaLnBrk="1" hangingPunct="1">
              <a:defRPr/>
            </a:pPr>
            <a:r>
              <a:rPr lang="ru-RU" dirty="0"/>
              <a:t>Особенности </a:t>
            </a:r>
            <a:r>
              <a:rPr lang="ru-RU" dirty="0" smtClean="0"/>
              <a:t>профессии</a:t>
            </a:r>
            <a:endParaRPr lang="ru-RU" dirty="0"/>
          </a:p>
        </p:txBody>
      </p:sp>
      <p:sp>
        <p:nvSpPr>
          <p:cNvPr id="5" name="Содержимое 4"/>
          <p:cNvSpPr>
            <a:spLocks noGrp="1"/>
          </p:cNvSpPr>
          <p:nvPr>
            <p:ph idx="1"/>
          </p:nvPr>
        </p:nvSpPr>
        <p:spPr>
          <a:xfrm>
            <a:off x="2143125" y="714375"/>
            <a:ext cx="7000875" cy="5572125"/>
          </a:xfrm>
        </p:spPr>
        <p:txBody>
          <a:bodyPr/>
          <a:lstStyle/>
          <a:p>
            <a:pPr eaLnBrk="1" hangingPunct="1">
              <a:defRPr/>
            </a:pPr>
            <a:r>
              <a:rPr lang="ru-RU" sz="1400" dirty="0"/>
              <a:t>Независимых журналистов  также  называют попросту </a:t>
            </a:r>
            <a:r>
              <a:rPr lang="ru-RU" sz="1400" dirty="0" err="1"/>
              <a:t>внештатниками</a:t>
            </a:r>
            <a:r>
              <a:rPr lang="ru-RU" sz="1400" dirty="0"/>
              <a:t>. Западный вариант названия – </a:t>
            </a:r>
            <a:r>
              <a:rPr lang="ru-RU" sz="1400" dirty="0" err="1"/>
              <a:t>фрилансер</a:t>
            </a:r>
            <a:r>
              <a:rPr lang="ru-RU" sz="1400" dirty="0"/>
              <a:t> (от </a:t>
            </a:r>
            <a:r>
              <a:rPr lang="ru-RU" sz="1400" i="1" dirty="0" err="1"/>
              <a:t>free</a:t>
            </a:r>
            <a:r>
              <a:rPr lang="ru-RU" sz="1400" i="1" dirty="0"/>
              <a:t> </a:t>
            </a:r>
            <a:r>
              <a:rPr lang="ru-RU" sz="1400" dirty="0"/>
              <a:t>-свободный, </a:t>
            </a:r>
            <a:r>
              <a:rPr lang="ru-RU" sz="1400" i="1" dirty="0" err="1"/>
              <a:t>lance</a:t>
            </a:r>
            <a:r>
              <a:rPr lang="ru-RU" sz="1400" dirty="0"/>
              <a:t> – копьё).</a:t>
            </a:r>
            <a:br>
              <a:rPr lang="ru-RU" sz="1400" dirty="0"/>
            </a:br>
            <a:r>
              <a:rPr lang="ru-RU" sz="1400" dirty="0"/>
              <a:t>Однако есть и другое мнение:  «Стрингер — это профессионал, который может выполнить абсолютно любую работу и получает за это приличные деньги</a:t>
            </a:r>
            <a:r>
              <a:rPr lang="ru-RU" sz="1400" dirty="0" smtClean="0"/>
              <a:t>.</a:t>
            </a:r>
            <a:r>
              <a:rPr lang="ru-RU" sz="1400" dirty="0"/>
              <a:t> </a:t>
            </a:r>
          </a:p>
          <a:p>
            <a:pPr eaLnBrk="1" hangingPunct="1">
              <a:defRPr/>
            </a:pPr>
            <a:r>
              <a:rPr lang="ru-RU" sz="1400" dirty="0" smtClean="0"/>
              <a:t>Стрингеру </a:t>
            </a:r>
            <a:r>
              <a:rPr lang="ru-RU" sz="1400" dirty="0"/>
              <a:t>можно доверить самое ответственное задание, и он никогда не сорвет его. Например, надо отправить журналиста в Афганистан — но чтобы через три дня он вышел в прямой эфир или вернулся с фотографиями. </a:t>
            </a:r>
            <a:r>
              <a:rPr lang="ru-RU" sz="1400" dirty="0" smtClean="0"/>
              <a:t>Обычный корреспондент </a:t>
            </a:r>
            <a:r>
              <a:rPr lang="ru-RU" sz="1400" dirty="0"/>
              <a:t>может не вернуться, потому что не будет самолета или еще что-то произойдет. А это значит, что компания пролетит с прямым эфиром. Стрингер никогда такого не допустит.</a:t>
            </a:r>
          </a:p>
          <a:p>
            <a:pPr eaLnBrk="1" hangingPunct="1">
              <a:defRPr/>
            </a:pPr>
            <a:r>
              <a:rPr lang="ru-RU" sz="1400" dirty="0"/>
              <a:t>Если нет самолета, разыщет начальника аэропорта, договорится, в крайнем случае зафрахтует самолет — но к назначенному сроку вернется. У любого профессионального стрингера, я их называю "волки", есть такая заветная книжица, в которой записаны все телефоны начальников аэропортов, диспетчеров, механиков, пилотов, депутатов и генералов, чиновников из правительств, даже таксистов и их жен. </a:t>
            </a:r>
            <a:r>
              <a:rPr lang="ru-RU" sz="1400" dirty="0" smtClean="0"/>
              <a:t>Они знают </a:t>
            </a:r>
            <a:r>
              <a:rPr lang="ru-RU" sz="1400" dirty="0"/>
              <a:t>привычки каждого, каждому </a:t>
            </a:r>
            <a:r>
              <a:rPr lang="ru-RU" sz="1400" dirty="0" smtClean="0"/>
              <a:t>могут заплатить </a:t>
            </a:r>
            <a:r>
              <a:rPr lang="ru-RU" sz="1400" dirty="0"/>
              <a:t>денег или купить какую-то дорогую вещь, чтобы </a:t>
            </a:r>
            <a:r>
              <a:rPr lang="ru-RU" sz="1400" dirty="0" smtClean="0"/>
              <a:t>он помог</a:t>
            </a:r>
            <a:r>
              <a:rPr lang="ru-RU" sz="1400" dirty="0"/>
              <a:t>. </a:t>
            </a:r>
          </a:p>
          <a:p>
            <a:pPr eaLnBrk="1" hangingPunct="1">
              <a:defRPr/>
            </a:pPr>
            <a:endParaRPr lang="ru-RU" dirty="0"/>
          </a:p>
        </p:txBody>
      </p:sp>
      <p:pic>
        <p:nvPicPr>
          <p:cNvPr id="6" name="Содержимое 3" descr="i.jpg"/>
          <p:cNvPicPr>
            <a:picLocks noChangeAspect="1"/>
          </p:cNvPicPr>
          <p:nvPr/>
        </p:nvPicPr>
        <p:blipFill>
          <a:blip r:embed="rId2"/>
          <a:srcRect r="17345"/>
          <a:stretch>
            <a:fillRect/>
          </a:stretch>
        </p:blipFill>
        <p:spPr bwMode="auto">
          <a:xfrm>
            <a:off x="6072188" y="4810125"/>
            <a:ext cx="2905125" cy="2047875"/>
          </a:xfrm>
          <a:prstGeom prst="rect">
            <a:avLst/>
          </a:prstGeom>
          <a:noFill/>
          <a:ln w="9525">
            <a:noFill/>
            <a:miter lim="800000"/>
            <a:headEnd/>
            <a:tailEnd/>
          </a:ln>
        </p:spPr>
      </p:pic>
    </p:spTree>
  </p:cSld>
  <p:clrMapOvr>
    <a:masterClrMapping/>
  </p:clrMapOvr>
  <p:transition spd="med" advClick="0"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1000"/>
                                        <p:tgtEl>
                                          <p:spTgt spid="5">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4)">
                                      <p:cBhvr>
                                        <p:cTn id="10" dur="1000"/>
                                        <p:tgtEl>
                                          <p:spTgt spid="5">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4)">
                                      <p:cBhvr>
                                        <p:cTn id="13" dur="1000"/>
                                        <p:tgtEl>
                                          <p:spTgt spid="5">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4)">
                                      <p:cBhvr>
                                        <p:cTn id="16" dur="1000"/>
                                        <p:tgtEl>
                                          <p:spTgt spid="2"/>
                                        </p:tgtEl>
                                      </p:cBhvr>
                                    </p:animEffect>
                                  </p:childTnLst>
                                </p:cTn>
                              </p:par>
                              <p:par>
                                <p:cTn id="17" presetID="21"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ru-RU" dirty="0"/>
              <a:t>Особенности профессии</a:t>
            </a:r>
            <a:br>
              <a:rPr lang="ru-RU" dirty="0"/>
            </a:br>
            <a:endParaRPr lang="ru-RU" dirty="0"/>
          </a:p>
        </p:txBody>
      </p:sp>
      <p:sp>
        <p:nvSpPr>
          <p:cNvPr id="67587" name="Rectangle 3"/>
          <p:cNvSpPr>
            <a:spLocks noGrp="1" noChangeArrowheads="1"/>
          </p:cNvSpPr>
          <p:nvPr>
            <p:ph type="body" idx="1"/>
          </p:nvPr>
        </p:nvSpPr>
        <p:spPr>
          <a:xfrm>
            <a:off x="2286000" y="1071563"/>
            <a:ext cx="6553200" cy="5024437"/>
          </a:xfrm>
        </p:spPr>
        <p:txBody>
          <a:bodyPr/>
          <a:lstStyle/>
          <a:p>
            <a:pPr eaLnBrk="1" hangingPunct="1">
              <a:defRPr/>
            </a:pPr>
            <a:r>
              <a:rPr lang="ru-RU" sz="1400" dirty="0"/>
              <a:t>Независимый журналист живёт не гонорары. Он сам организует свой рабочий процесс и отвечает за свою безопасность.</a:t>
            </a:r>
            <a:br>
              <a:rPr lang="ru-RU" sz="1400" dirty="0"/>
            </a:br>
            <a:r>
              <a:rPr lang="ru-RU" sz="1400" dirty="0"/>
              <a:t>Со временем  стрингер может быть зачислен в штат журнала или телеканала, на который работает в свободном режиме. Хотя многие стрингеры дорожат своим независимым положением, возможностью работать сразу на несколько компаний. </a:t>
            </a:r>
            <a:endParaRPr lang="ru-RU" sz="1400" dirty="0" smtClean="0"/>
          </a:p>
          <a:p>
            <a:pPr eaLnBrk="1" hangingPunct="1">
              <a:defRPr/>
            </a:pPr>
            <a:r>
              <a:rPr lang="ru-RU" sz="1400" dirty="0" smtClean="0"/>
              <a:t>Некоторые </a:t>
            </a:r>
            <a:r>
              <a:rPr lang="ru-RU" sz="1400" dirty="0"/>
              <a:t>телекомпании заключают со стрингером договор, по которому все отснятые материалы становятся собственностью компании, а журналисту помимо гонорара компенсируются затраты на </a:t>
            </a:r>
            <a:r>
              <a:rPr lang="ru-RU" sz="1400" dirty="0" smtClean="0"/>
              <a:t>поездку.</a:t>
            </a:r>
          </a:p>
          <a:p>
            <a:pPr eaLnBrk="1" hangingPunct="1">
              <a:defRPr/>
            </a:pPr>
            <a:r>
              <a:rPr lang="ru-RU" sz="1400" dirty="0" smtClean="0"/>
              <a:t>Гонорар </a:t>
            </a:r>
            <a:r>
              <a:rPr lang="ru-RU" sz="1400" dirty="0"/>
              <a:t>стрингера зависит не только от количества сделанных снимков или длины репортажа, но и от степени риска, которому журналист себя подвергает.</a:t>
            </a:r>
            <a:br>
              <a:rPr lang="ru-RU" sz="1400" dirty="0"/>
            </a:br>
            <a:r>
              <a:rPr lang="ru-RU" sz="1400" dirty="0"/>
              <a:t>Некоторые стрингеры зарабатывают больше своих штатных </a:t>
            </a:r>
            <a:r>
              <a:rPr lang="ru-RU" sz="1400" dirty="0" smtClean="0"/>
              <a:t>коллег.</a:t>
            </a:r>
          </a:p>
          <a:p>
            <a:pPr eaLnBrk="1" hangingPunct="1">
              <a:defRPr/>
            </a:pPr>
            <a:r>
              <a:rPr lang="ru-RU" sz="1400" dirty="0" smtClean="0"/>
              <a:t>Важно</a:t>
            </a:r>
            <a:r>
              <a:rPr lang="ru-RU" sz="1400" dirty="0"/>
              <a:t>! Человек, стремящийся к размеренной жизни со стабильной зарплатой, не может быть стрингером.</a:t>
            </a:r>
            <a:br>
              <a:rPr lang="ru-RU" sz="1400" dirty="0"/>
            </a:br>
            <a:endParaRPr lang="ru-RU" sz="1400" dirty="0"/>
          </a:p>
          <a:p>
            <a:pPr eaLnBrk="1" hangingPunct="1">
              <a:defRPr/>
            </a:pPr>
            <a:endParaRPr lang="ru-RU" dirty="0"/>
          </a:p>
        </p:txBody>
      </p:sp>
      <p:pic>
        <p:nvPicPr>
          <p:cNvPr id="4" name="Содержимое 3" descr="i70.jpg"/>
          <p:cNvPicPr>
            <a:picLocks noChangeAspect="1"/>
          </p:cNvPicPr>
          <p:nvPr/>
        </p:nvPicPr>
        <p:blipFill>
          <a:blip r:embed="rId2"/>
          <a:srcRect/>
          <a:stretch>
            <a:fillRect/>
          </a:stretch>
        </p:blipFill>
        <p:spPr bwMode="auto">
          <a:xfrm>
            <a:off x="6088063" y="4643438"/>
            <a:ext cx="2952750" cy="2214562"/>
          </a:xfrm>
          <a:prstGeom prst="rect">
            <a:avLst/>
          </a:prstGeom>
          <a:noFill/>
          <a:ln w="9525">
            <a:noFill/>
            <a:miter lim="800000"/>
            <a:headEnd/>
            <a:tailEnd/>
          </a:ln>
        </p:spPr>
      </p:pic>
    </p:spTree>
  </p:cSld>
  <p:clrMapOvr>
    <a:masterClrMapping/>
  </p:clrMapOvr>
  <p:transition spd="med" advClick="0" advTm="20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amond(in)">
                                      <p:cBhvr>
                                        <p:cTn id="7" dur="1000"/>
                                        <p:tgtEl>
                                          <p:spTgt spid="6758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7587">
                                            <p:txEl>
                                              <p:pRg st="0" end="0"/>
                                            </p:txEl>
                                          </p:spTgt>
                                        </p:tgtEl>
                                        <p:attrNameLst>
                                          <p:attrName>style.visibility</p:attrName>
                                        </p:attrNameLst>
                                      </p:cBhvr>
                                      <p:to>
                                        <p:strVal val="visible"/>
                                      </p:to>
                                    </p:set>
                                    <p:animEffect transition="in" filter="diamond(in)">
                                      <p:cBhvr>
                                        <p:cTn id="10" dur="1000"/>
                                        <p:tgtEl>
                                          <p:spTgt spid="67587">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Effect transition="in" filter="diamond(in)">
                                      <p:cBhvr>
                                        <p:cTn id="13" dur="1000"/>
                                        <p:tgtEl>
                                          <p:spTgt spid="67587">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animEffect transition="in" filter="diamond(in)">
                                      <p:cBhvr>
                                        <p:cTn id="16" dur="1000"/>
                                        <p:tgtEl>
                                          <p:spTgt spid="67587">
                                            <p:txEl>
                                              <p:pRg st="2" end="2"/>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Effect transition="in" filter="diamond(in)">
                                      <p:cBhvr>
                                        <p:cTn id="19" dur="1000"/>
                                        <p:tgtEl>
                                          <p:spTgt spid="67587">
                                            <p:txEl>
                                              <p:pRg st="3" end="3"/>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75" y="0"/>
            <a:ext cx="6400800" cy="1219200"/>
          </a:xfrm>
        </p:spPr>
        <p:txBody>
          <a:bodyPr/>
          <a:lstStyle/>
          <a:p>
            <a:pPr algn="ctr" eaLnBrk="1" hangingPunct="1">
              <a:defRPr/>
            </a:pPr>
            <a:r>
              <a:rPr lang="ru-RU" b="1" dirty="0"/>
              <a:t>Стрингер - кто это</a:t>
            </a:r>
            <a:r>
              <a:rPr lang="ru-RU" b="1" dirty="0" smtClean="0"/>
              <a:t>?</a:t>
            </a:r>
            <a:endParaRPr lang="ru-RU" dirty="0"/>
          </a:p>
        </p:txBody>
      </p:sp>
      <p:sp>
        <p:nvSpPr>
          <p:cNvPr id="3" name="Содержимое 2"/>
          <p:cNvSpPr>
            <a:spLocks noGrp="1"/>
          </p:cNvSpPr>
          <p:nvPr>
            <p:ph sz="half" idx="1"/>
          </p:nvPr>
        </p:nvSpPr>
        <p:spPr>
          <a:xfrm>
            <a:off x="2143125" y="928688"/>
            <a:ext cx="6491288" cy="4495800"/>
          </a:xfrm>
        </p:spPr>
        <p:txBody>
          <a:bodyPr/>
          <a:lstStyle/>
          <a:p>
            <a:pPr eaLnBrk="1" hangingPunct="1"/>
            <a:r>
              <a:rPr lang="ru-RU" sz="1600" smtClean="0">
                <a:latin typeface="Verdana" pitchFamily="34" charset="0"/>
                <a:cs typeface="Times New Roman" pitchFamily="18" charset="0"/>
              </a:rPr>
              <a:t>Их работа начинается там, где обрываются чьи-то жизни. Землетрясения, войны и массовые беспорядки - обычные будни для стрингеров. Хладнокровно держать камеру, когда вокруг царит хаос смерти и горя, - задача для настоящих профессионалов. Именно они показывают войну такой, какая она есть, - со всеми ужасами. Многие осуждают стрингеров за безмерный цинизм и нарушение журналистской этики. Другие даже не подозревают об их существовании. Между тем, это одна из самых опасных и редких профессий в мире. Живущие по особым законам, они ежедневно подвергают себя опасности и риску. Зачастую это вызывает у нас непонимание. Так появляются мифы о стрингерах.</a:t>
            </a:r>
            <a:endParaRPr lang="ru-RU" sz="6000" smtClean="0"/>
          </a:p>
        </p:txBody>
      </p:sp>
      <p:pic>
        <p:nvPicPr>
          <p:cNvPr id="5" name="Содержимое 3" descr="Reporter.jpg"/>
          <p:cNvPicPr>
            <a:picLocks noGrp="1" noChangeAspect="1"/>
          </p:cNvPicPr>
          <p:nvPr>
            <p:ph idx="1"/>
          </p:nvPr>
        </p:nvPicPr>
        <p:blipFill>
          <a:blip r:embed="rId2"/>
          <a:srcRect/>
          <a:stretch>
            <a:fillRect/>
          </a:stretch>
        </p:blipFill>
        <p:spPr>
          <a:xfrm>
            <a:off x="4071938" y="4143375"/>
            <a:ext cx="3722687" cy="2474913"/>
          </a:xfrm>
        </p:spPr>
      </p:pic>
    </p:spTree>
  </p:cSld>
  <p:clrMapOvr>
    <a:masterClrMapping/>
  </p:clrMapOvr>
  <p:transition spd="med" advClick="0" advTm="20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Мифы о стрингерах</a:t>
            </a:r>
            <a:endParaRPr lang="ru-RU" dirty="0"/>
          </a:p>
        </p:txBody>
      </p:sp>
      <p:sp>
        <p:nvSpPr>
          <p:cNvPr id="5" name="Содержимое 4"/>
          <p:cNvSpPr>
            <a:spLocks noGrp="1"/>
          </p:cNvSpPr>
          <p:nvPr>
            <p:ph idx="1"/>
          </p:nvPr>
        </p:nvSpPr>
        <p:spPr>
          <a:xfrm>
            <a:off x="2214563" y="1285875"/>
            <a:ext cx="6624637" cy="5357813"/>
          </a:xfrm>
        </p:spPr>
        <p:txBody>
          <a:bodyPr/>
          <a:lstStyle/>
          <a:p>
            <a:pPr eaLnBrk="1" hangingPunct="1"/>
            <a:r>
              <a:rPr lang="ru-RU" sz="1000" b="1" smtClean="0">
                <a:latin typeface="Verdana" pitchFamily="34" charset="0"/>
                <a:cs typeface="Times New Roman" pitchFamily="18" charset="0"/>
              </a:rPr>
              <a:t>Миф первый:</a:t>
            </a:r>
            <a:r>
              <a:rPr lang="ru-RU" sz="1000" smtClean="0">
                <a:latin typeface="Verdana" pitchFamily="34" charset="0"/>
                <a:cs typeface="Times New Roman" pitchFamily="18" charset="0"/>
              </a:rPr>
              <a:t>  </a:t>
            </a:r>
            <a:r>
              <a:rPr lang="ru-RU" sz="1000" b="1" smtClean="0">
                <a:latin typeface="Verdana" pitchFamily="34" charset="0"/>
                <a:cs typeface="Times New Roman" pitchFamily="18" charset="0"/>
              </a:rPr>
              <a:t>Стрингер - это бесстрашный авантюрист, который не может жить без войны.</a:t>
            </a:r>
            <a:r>
              <a:rPr lang="ru-RU" sz="1000" smtClean="0">
                <a:latin typeface="Verdana" pitchFamily="34" charset="0"/>
                <a:cs typeface="Times New Roman" pitchFamily="18" charset="0"/>
              </a:rPr>
              <a:t/>
            </a:r>
            <a:br>
              <a:rPr lang="ru-RU" sz="1000" smtClean="0">
                <a:latin typeface="Verdana" pitchFamily="34" charset="0"/>
                <a:cs typeface="Times New Roman" pitchFamily="18" charset="0"/>
              </a:rPr>
            </a:br>
            <a:r>
              <a:rPr lang="ru-RU" sz="1000" smtClean="0">
                <a:latin typeface="Verdana" pitchFamily="34" charset="0"/>
                <a:cs typeface="Times New Roman" pitchFamily="18" charset="0"/>
              </a:rPr>
              <a:t>     Наоборот! Стрингеры обладают колоссальной интуицией и инстинктом самосохранения. В бою ведут себя как военные, чувствуют обстановку: армия бежит - и стрингер бежит, солдат ложится на броню - и стрингер пригибается. В общем, на войне как на войне, только в руках у него вместо автомата - камера, да специальное оборудование за спиной. А страх смерти стрингерам не чужд, как и всем живым людям. Другое дело, что говорить об этом у них не принято - закрытая тема.</a:t>
            </a:r>
            <a:br>
              <a:rPr lang="ru-RU" sz="1000" smtClean="0">
                <a:latin typeface="Verdana" pitchFamily="34" charset="0"/>
                <a:cs typeface="Times New Roman" pitchFamily="18" charset="0"/>
              </a:rPr>
            </a:br>
            <a:endParaRPr lang="ru-RU" sz="1000" smtClean="0">
              <a:latin typeface="Verdana" pitchFamily="34" charset="0"/>
              <a:cs typeface="Times New Roman" pitchFamily="18" charset="0"/>
            </a:endParaRPr>
          </a:p>
          <a:p>
            <a:pPr eaLnBrk="1" hangingPunct="1"/>
            <a:r>
              <a:rPr lang="ru-RU" sz="1000" b="1" smtClean="0">
                <a:latin typeface="Verdana" pitchFamily="34" charset="0"/>
                <a:cs typeface="Times New Roman" pitchFamily="18" charset="0"/>
              </a:rPr>
              <a:t>Миф второй:  Стрингер не всегда дает правдивый репортаж. </a:t>
            </a:r>
            <a:r>
              <a:rPr lang="ru-RU" sz="1000" smtClean="0">
                <a:latin typeface="Verdana" pitchFamily="34" charset="0"/>
                <a:cs typeface="Times New Roman" pitchFamily="18" charset="0"/>
              </a:rPr>
              <a:t/>
            </a:r>
            <a:br>
              <a:rPr lang="ru-RU" sz="1000" smtClean="0">
                <a:latin typeface="Verdana" pitchFamily="34" charset="0"/>
                <a:cs typeface="Times New Roman" pitchFamily="18" charset="0"/>
              </a:rPr>
            </a:br>
            <a:r>
              <a:rPr lang="ru-RU" sz="1000" smtClean="0">
                <a:latin typeface="Verdana" pitchFamily="34" charset="0"/>
                <a:cs typeface="Times New Roman" pitchFamily="18" charset="0"/>
              </a:rPr>
              <a:t>     Зачем ему врать? Лезть под пули ради лжи - глупо и бессмысленно. Кроме того военная цензура на независимых журналистов не давит, они сами себе хозяева. Вот как раз за правду, стрингеров никто и не любит - ни официальные журналисты, ни их руководители, ни военные… Они подрывают работу СМИ, поэтому их стараются не пускать на фронт. Примеров тому достаточно. Когда начиналась война в Дагестане, в селении Ботлих, была установка: ни один стрингер туда попасть не должен! Такая же ситуация складывалась и в Чечне. Но стрингеры с этим справились и справляются по сей день.</a:t>
            </a:r>
          </a:p>
          <a:p>
            <a:pPr eaLnBrk="1" hangingPunct="1"/>
            <a:r>
              <a:rPr lang="ru-RU" sz="1000" b="1" smtClean="0"/>
              <a:t>Миф третий: Стрингеры - люди, которые "рекламируют" войну.</a:t>
            </a:r>
            <a:r>
              <a:rPr lang="ru-RU" sz="1000" smtClean="0"/>
              <a:t/>
            </a:r>
            <a:br>
              <a:rPr lang="ru-RU" sz="1000" smtClean="0"/>
            </a:br>
            <a:r>
              <a:rPr lang="ru-RU" sz="1000" smtClean="0"/>
              <a:t>      Видео репортажи стрингеров могут вызывать лишь отвращение и ненависть к войне. Российский репортер Эдуард Джафаров в своем фильме "Стрингер" утверждает: "Я не пацифист, но для развенчания войны делаю больше, чем все правозащитники, вместе взятые, поскольку показываю всю правду без купюр". </a:t>
            </a:r>
            <a:br>
              <a:rPr lang="ru-RU" sz="1000" smtClean="0"/>
            </a:br>
            <a:r>
              <a:rPr lang="ru-RU" sz="1000" smtClean="0"/>
              <a:t>     Джафаров - журналист, режиссер и оператор - стал военным стрингером 15 лет назад. За его спиной - 34 горячие точки: Югославия, Афганистан, Ирак, Иран, Южная Осетия, Карабах, Тбилиси, Чечня… В память о тех днях, у него остались ордена Красной Звезды, "За личное мужество", много медалей и даже пара дорогих часов от Саддама Хусейна. А еще несколько ранений и контузий. </a:t>
            </a:r>
            <a:br>
              <a:rPr lang="ru-RU" sz="1000" smtClean="0"/>
            </a:br>
            <a:r>
              <a:rPr lang="ru-RU" sz="1000" smtClean="0"/>
              <a:t>     Его репортажи обошли все крупнейшие телекомпании мира. Эдуарда Джафарова нанимают солидные зарубежные телеканалы и агентства: CBC, CNN, Франс Пресс, Рейтер… Последний из снятых им документальных фильмов - " Стрингер" - демонстрировался на канале REN TV, который отважился показать этот откровенный и жесткий фильм массовому зрителю. </a:t>
            </a:r>
          </a:p>
        </p:txBody>
      </p:sp>
    </p:spTree>
  </p:cSld>
  <p:clrMapOvr>
    <a:masterClrMapping/>
  </p:clrMapOvr>
  <p:transition spd="med" advClick="0" advTm="20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428875" y="285750"/>
            <a:ext cx="6400800" cy="842963"/>
          </a:xfrm>
        </p:spPr>
        <p:txBody>
          <a:bodyPr/>
          <a:lstStyle/>
          <a:p>
            <a:pPr algn="ctr" eaLnBrk="1" hangingPunct="1">
              <a:defRPr/>
            </a:pPr>
            <a:r>
              <a:rPr lang="ru-RU" b="1" dirty="0" smtClean="0"/>
              <a:t>Из первых уст</a:t>
            </a:r>
            <a:endParaRPr lang="ru-RU" dirty="0"/>
          </a:p>
        </p:txBody>
      </p:sp>
      <p:sp>
        <p:nvSpPr>
          <p:cNvPr id="67587" name="Rectangle 3"/>
          <p:cNvSpPr>
            <a:spLocks noGrp="1" noChangeArrowheads="1"/>
          </p:cNvSpPr>
          <p:nvPr>
            <p:ph type="body" idx="1"/>
          </p:nvPr>
        </p:nvSpPr>
        <p:spPr>
          <a:xfrm>
            <a:off x="2214563" y="1071563"/>
            <a:ext cx="6624637" cy="5500687"/>
          </a:xfrm>
        </p:spPr>
        <p:txBody>
          <a:bodyPr/>
          <a:lstStyle/>
          <a:p>
            <a:pPr eaLnBrk="1" hangingPunct="1">
              <a:defRPr/>
            </a:pPr>
            <a:r>
              <a:rPr lang="ru-RU" sz="1600" dirty="0" smtClean="0">
                <a:effectLst/>
              </a:rPr>
              <a:t>Чтобы ближе познакомиться с профессией стрингера вот интервью стрингера Виталия Агеева. Вот как он ответил на вопрос «Кто такие стрингеры?»: </a:t>
            </a:r>
          </a:p>
          <a:p>
            <a:pPr eaLnBrk="1" hangingPunct="1">
              <a:defRPr/>
            </a:pPr>
            <a:r>
              <a:rPr lang="ru-RU" sz="1600" dirty="0" smtClean="0">
                <a:effectLst/>
              </a:rPr>
              <a:t>«Стрингеров </a:t>
            </a:r>
            <a:r>
              <a:rPr lang="ru-RU" sz="1600" dirty="0">
                <a:effectLst/>
              </a:rPr>
              <a:t>часто недолюбливают коллеги из официальных изданий за </a:t>
            </a:r>
            <a:r>
              <a:rPr lang="ru-RU" sz="1600" dirty="0" smtClean="0">
                <a:effectLst/>
              </a:rPr>
              <a:t>оперативность, </a:t>
            </a:r>
            <a:r>
              <a:rPr lang="ru-RU" sz="1600" dirty="0">
                <a:effectLst/>
              </a:rPr>
              <a:t>самостоятельность, мобильность, за высокие заработки, </a:t>
            </a:r>
            <a:r>
              <a:rPr lang="ru-RU" sz="1600" dirty="0" smtClean="0">
                <a:effectLst/>
              </a:rPr>
              <a:t>наконец… Военные </a:t>
            </a:r>
            <a:r>
              <a:rPr lang="ru-RU" sz="1600" dirty="0">
                <a:effectLst/>
              </a:rPr>
              <a:t>часто получают сверху приказы: "этих" не пускать! Но настоящие стрингеры, вопреки запретам, делают своё дело.</a:t>
            </a:r>
            <a:br>
              <a:rPr lang="ru-RU" sz="1600" dirty="0">
                <a:effectLst/>
              </a:rPr>
            </a:br>
            <a:r>
              <a:rPr lang="ru-RU" sz="1600" dirty="0">
                <a:effectLst/>
              </a:rPr>
              <a:t/>
            </a:r>
            <a:br>
              <a:rPr lang="ru-RU" sz="1600" dirty="0">
                <a:effectLst/>
              </a:rPr>
            </a:br>
            <a:r>
              <a:rPr lang="ru-RU" sz="1600" dirty="0">
                <a:effectLst/>
              </a:rPr>
              <a:t>Далеко не всегда агентство, которое купило новость, указывает в выпуске имя автора. Так что стрингерам нередко приходится жертвовать всенародной славой. Зато самолюбие можно тешить сколько угодно: ты был первым, ты выполнил эту работу лучше всех.</a:t>
            </a:r>
            <a:br>
              <a:rPr lang="ru-RU" sz="1600" dirty="0">
                <a:effectLst/>
              </a:rPr>
            </a:br>
            <a:r>
              <a:rPr lang="ru-RU" sz="1600" dirty="0">
                <a:effectLst/>
              </a:rPr>
              <a:t/>
            </a:r>
            <a:br>
              <a:rPr lang="ru-RU" sz="1600" dirty="0">
                <a:effectLst/>
              </a:rPr>
            </a:br>
            <a:r>
              <a:rPr lang="ru-RU" sz="1600" dirty="0">
                <a:effectLst/>
              </a:rPr>
              <a:t>Прежде чем получить прибыль, нужно вложить деньги. Спецоборудование, проезд, проживание, питание и так далее, и это все за счет стрингера. Вышедшую из строя аппаратуру надо ремонтировать или покупать новую. Затраты немалые. </a:t>
            </a:r>
          </a:p>
          <a:p>
            <a:pPr algn="r" eaLnBrk="1" hangingPunct="1">
              <a:defRPr/>
            </a:pPr>
            <a:r>
              <a:rPr lang="ru-RU" sz="1600" dirty="0">
                <a:effectLst/>
              </a:rPr>
              <a:t>Стрингер Виталий Агеев</a:t>
            </a:r>
            <a:r>
              <a:rPr lang="ru-RU" sz="1400" dirty="0"/>
              <a:t> </a:t>
            </a:r>
            <a:r>
              <a:rPr lang="ru-RU" dirty="0"/>
              <a:t/>
            </a:r>
            <a:br>
              <a:rPr lang="ru-RU" dirty="0"/>
            </a:br>
            <a:endParaRPr lang="ru-RU" dirty="0"/>
          </a:p>
        </p:txBody>
      </p:sp>
    </p:spTree>
  </p:cSld>
  <p:clrMapOvr>
    <a:masterClrMapping/>
  </p:clrMapOvr>
  <p:transition spd="med" advClick="0" advTm="2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amond(in)">
                                      <p:cBhvr>
                                        <p:cTn id="7" dur="1000"/>
                                        <p:tgtEl>
                                          <p:spTgt spid="67587">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diamond(in)">
                                      <p:cBhvr>
                                        <p:cTn id="10" dur="1000"/>
                                        <p:tgtEl>
                                          <p:spTgt spid="67587">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diamond(in)">
                                      <p:cBhvr>
                                        <p:cTn id="13" dur="1000"/>
                                        <p:tgtEl>
                                          <p:spTgt spid="67587">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7586"/>
                                        </p:tgtEl>
                                        <p:attrNameLst>
                                          <p:attrName>style.visibility</p:attrName>
                                        </p:attrNameLst>
                                      </p:cBhvr>
                                      <p:to>
                                        <p:strVal val="visible"/>
                                      </p:to>
                                    </p:set>
                                    <p:animEffect transition="in" filter="diamond(in)">
                                      <p:cBhvr>
                                        <p:cTn id="16" dur="1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0"/>
            <a:ext cx="6400800" cy="1219200"/>
          </a:xfrm>
        </p:spPr>
        <p:txBody>
          <a:bodyPr/>
          <a:lstStyle/>
          <a:p>
            <a:pPr algn="ctr" eaLnBrk="1" hangingPunct="1">
              <a:defRPr/>
            </a:pPr>
            <a:r>
              <a:rPr lang="ru-RU" dirty="0" smtClean="0"/>
              <a:t>Особенности профессии</a:t>
            </a:r>
            <a:endParaRPr lang="ru-RU" dirty="0"/>
          </a:p>
        </p:txBody>
      </p:sp>
      <p:sp>
        <p:nvSpPr>
          <p:cNvPr id="3" name="Содержимое 2"/>
          <p:cNvSpPr>
            <a:spLocks noGrp="1"/>
          </p:cNvSpPr>
          <p:nvPr>
            <p:ph sz="half" idx="1"/>
          </p:nvPr>
        </p:nvSpPr>
        <p:spPr>
          <a:xfrm>
            <a:off x="2214563" y="1143000"/>
            <a:ext cx="3276600" cy="5429250"/>
          </a:xfrm>
        </p:spPr>
        <p:txBody>
          <a:bodyPr/>
          <a:lstStyle/>
          <a:p>
            <a:pPr eaLnBrk="1" hangingPunct="1">
              <a:defRPr/>
            </a:pPr>
            <a:r>
              <a:rPr lang="ru-RU" sz="1400" b="1" u="sng" dirty="0">
                <a:effectLst/>
              </a:rPr>
              <a:t>Важные качества</a:t>
            </a:r>
          </a:p>
          <a:p>
            <a:pPr eaLnBrk="1" hangingPunct="1">
              <a:defRPr/>
            </a:pPr>
            <a:r>
              <a:rPr lang="ru-RU" sz="1400" dirty="0">
                <a:effectLst/>
              </a:rPr>
              <a:t>Смелость в сочетании с высоким чувством самосохранения, инициативность и целеустремлённость, интеллект,  способность разбираться в людях, умение находить общий язык с разными людьми, интуиция, быстрая реакция, мобильность, хорошая физическая форма, высокая организованность, умение работать, полагаясь только на себя.</a:t>
            </a:r>
          </a:p>
          <a:p>
            <a:pPr eaLnBrk="1" hangingPunct="1">
              <a:defRPr/>
            </a:pPr>
            <a:r>
              <a:rPr lang="ru-RU" sz="1400" b="1" u="sng" dirty="0">
                <a:effectLst/>
              </a:rPr>
              <a:t>Знания и навыки</a:t>
            </a:r>
          </a:p>
          <a:p>
            <a:pPr eaLnBrk="1" hangingPunct="1">
              <a:defRPr/>
            </a:pPr>
            <a:r>
              <a:rPr lang="ru-RU" sz="1400" dirty="0">
                <a:effectLst/>
              </a:rPr>
              <a:t>Одних журналистских знаний и умений (снимать или писать, в зависимости от жанр) стрингеру недостаточно. Он должен интересоваться текущими событиями, политикой. Для работы за рубежом необходимо знание иностранного языка.</a:t>
            </a:r>
          </a:p>
          <a:p>
            <a:pPr eaLnBrk="1" hangingPunct="1">
              <a:defRPr/>
            </a:pPr>
            <a:endParaRPr lang="ru-RU" dirty="0"/>
          </a:p>
        </p:txBody>
      </p:sp>
      <p:sp>
        <p:nvSpPr>
          <p:cNvPr id="4" name="Содержимое 3"/>
          <p:cNvSpPr>
            <a:spLocks noGrp="1"/>
          </p:cNvSpPr>
          <p:nvPr>
            <p:ph sz="half" idx="2"/>
          </p:nvPr>
        </p:nvSpPr>
        <p:spPr>
          <a:xfrm>
            <a:off x="5643563" y="1214438"/>
            <a:ext cx="3357562" cy="5214937"/>
          </a:xfrm>
        </p:spPr>
        <p:txBody>
          <a:bodyPr/>
          <a:lstStyle/>
          <a:p>
            <a:pPr eaLnBrk="1" hangingPunct="1">
              <a:defRPr/>
            </a:pPr>
            <a:r>
              <a:rPr lang="ru-RU" sz="1400" b="1" u="sng" dirty="0" smtClean="0"/>
              <a:t>Где учат</a:t>
            </a:r>
          </a:p>
          <a:p>
            <a:pPr eaLnBrk="1" hangingPunct="1">
              <a:defRPr/>
            </a:pPr>
            <a:r>
              <a:rPr lang="ru-RU" sz="1400" dirty="0" smtClean="0"/>
              <a:t>Факультеты журналистики в вузах:</a:t>
            </a:r>
          </a:p>
          <a:p>
            <a:pPr eaLnBrk="1" hangingPunct="1">
              <a:buFont typeface="+mj-lt"/>
              <a:buAutoNum type="arabicPeriod"/>
              <a:defRPr/>
            </a:pPr>
            <a:r>
              <a:rPr lang="ru-RU" sz="1400" dirty="0" smtClean="0"/>
              <a:t>Московский Институт Телевидения и Радиовещания «Останкино»,</a:t>
            </a:r>
          </a:p>
          <a:p>
            <a:pPr eaLnBrk="1" hangingPunct="1">
              <a:buFont typeface="+mj-lt"/>
              <a:buAutoNum type="arabicPeriod"/>
              <a:defRPr/>
            </a:pPr>
            <a:r>
              <a:rPr lang="ru-RU" sz="1400" dirty="0" smtClean="0"/>
              <a:t>Московский государственный университет им. Ломоносова,</a:t>
            </a:r>
          </a:p>
          <a:p>
            <a:pPr eaLnBrk="1" hangingPunct="1">
              <a:buFont typeface="+mj-lt"/>
              <a:buAutoNum type="arabicPeriod"/>
              <a:defRPr/>
            </a:pPr>
            <a:r>
              <a:rPr lang="ru-RU" sz="1400" dirty="0" smtClean="0"/>
              <a:t>Санкт-Петербургский государственный университет</a:t>
            </a:r>
          </a:p>
          <a:p>
            <a:pPr eaLnBrk="1" hangingPunct="1">
              <a:buFont typeface="Wingdings" pitchFamily="2" charset="2"/>
              <a:buNone/>
              <a:defRPr/>
            </a:pPr>
            <a:r>
              <a:rPr lang="ru-RU" sz="1400" dirty="0" smtClean="0"/>
              <a:t>и др.</a:t>
            </a:r>
          </a:p>
          <a:p>
            <a:pPr eaLnBrk="1" hangingPunct="1">
              <a:defRPr/>
            </a:pPr>
            <a:r>
              <a:rPr lang="ru-RU" sz="1400" dirty="0" smtClean="0"/>
              <a:t>Кинооператорский факультет</a:t>
            </a:r>
          </a:p>
          <a:p>
            <a:pPr eaLnBrk="1" hangingPunct="1">
              <a:buFont typeface="+mj-lt"/>
              <a:buAutoNum type="arabicPeriod"/>
              <a:defRPr/>
            </a:pPr>
            <a:r>
              <a:rPr lang="ru-RU" sz="1400" dirty="0" smtClean="0"/>
              <a:t>Всероссийского государственного университета кинематографии имени С.А. Герасимова (ВГИК)</a:t>
            </a:r>
          </a:p>
          <a:p>
            <a:pPr eaLnBrk="1" hangingPunct="1">
              <a:defRPr/>
            </a:pPr>
            <a:endParaRPr lang="ru-RU" dirty="0"/>
          </a:p>
        </p:txBody>
      </p:sp>
    </p:spTree>
  </p:cSld>
  <p:clrMapOvr>
    <a:masterClrMapping/>
  </p:clrMapOvr>
  <p:transition spd="med" advClick="0" advTm="2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8)">
                                      <p:cBhvr>
                                        <p:cTn id="10" dur="1000"/>
                                        <p:tgtEl>
                                          <p:spTgt spid="4">
                                            <p:txEl>
                                              <p:pRg st="0" end="0"/>
                                            </p:txEl>
                                          </p:spTgt>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8)">
                                      <p:cBhvr>
                                        <p:cTn id="13" dur="1000"/>
                                        <p:tgtEl>
                                          <p:spTgt spid="4">
                                            <p:txEl>
                                              <p:pRg st="1" end="1"/>
                                            </p:txEl>
                                          </p:spTgt>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heel(8)">
                                      <p:cBhvr>
                                        <p:cTn id="16" dur="1000"/>
                                        <p:tgtEl>
                                          <p:spTgt spid="4">
                                            <p:txEl>
                                              <p:pRg st="2" end="2"/>
                                            </p:txEl>
                                          </p:spTgt>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heel(8)">
                                      <p:cBhvr>
                                        <p:cTn id="19" dur="1000"/>
                                        <p:tgtEl>
                                          <p:spTgt spid="4">
                                            <p:txEl>
                                              <p:pRg st="3" end="3"/>
                                            </p:txEl>
                                          </p:spTgt>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heel(8)">
                                      <p:cBhvr>
                                        <p:cTn id="22" dur="1000"/>
                                        <p:tgtEl>
                                          <p:spTgt spid="4">
                                            <p:txEl>
                                              <p:pRg st="4" end="4"/>
                                            </p:txEl>
                                          </p:spTgt>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heel(8)">
                                      <p:cBhvr>
                                        <p:cTn id="25" dur="1000"/>
                                        <p:tgtEl>
                                          <p:spTgt spid="4">
                                            <p:txEl>
                                              <p:pRg st="5" end="5"/>
                                            </p:txEl>
                                          </p:spTgt>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heel(8)">
                                      <p:cBhvr>
                                        <p:cTn id="28" dur="1000"/>
                                        <p:tgtEl>
                                          <p:spTgt spid="4">
                                            <p:txEl>
                                              <p:pRg st="6" end="6"/>
                                            </p:txEl>
                                          </p:spTgt>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heel(8)">
                                      <p:cBhvr>
                                        <p:cTn id="31" dur="1000"/>
                                        <p:tgtEl>
                                          <p:spTgt spid="4">
                                            <p:txEl>
                                              <p:pRg st="7" end="7"/>
                                            </p:txEl>
                                          </p:spTgt>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heel(8)">
                                      <p:cBhvr>
                                        <p:cTn id="34" dur="1000"/>
                                        <p:tgtEl>
                                          <p:spTgt spid="3">
                                            <p:txEl>
                                              <p:pRg st="0" end="0"/>
                                            </p:txEl>
                                          </p:spTgt>
                                        </p:tgtEl>
                                      </p:cBhvr>
                                    </p:animEffect>
                                  </p:childTnLst>
                                </p:cTn>
                              </p:par>
                              <p:par>
                                <p:cTn id="35" presetID="21" presetClass="entr" presetSubtype="8"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heel(8)">
                                      <p:cBhvr>
                                        <p:cTn id="37" dur="1000"/>
                                        <p:tgtEl>
                                          <p:spTgt spid="3">
                                            <p:txEl>
                                              <p:pRg st="1" end="1"/>
                                            </p:txEl>
                                          </p:spTgt>
                                        </p:tgtEl>
                                      </p:cBhvr>
                                    </p:animEffect>
                                  </p:childTnLst>
                                </p:cTn>
                              </p:par>
                              <p:par>
                                <p:cTn id="38" presetID="21" presetClass="entr" presetSubtype="8"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heel(8)">
                                      <p:cBhvr>
                                        <p:cTn id="40" dur="1000"/>
                                        <p:tgtEl>
                                          <p:spTgt spid="3">
                                            <p:txEl>
                                              <p:pRg st="2" end="2"/>
                                            </p:txEl>
                                          </p:spTgt>
                                        </p:tgtEl>
                                      </p:cBhvr>
                                    </p:animEffect>
                                  </p:childTnLst>
                                </p:cTn>
                              </p:par>
                              <p:par>
                                <p:cTn id="41" presetID="21" presetClass="entr" presetSubtype="8"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heel(8)">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500313" y="214313"/>
            <a:ext cx="6400800" cy="6215062"/>
          </a:xfrm>
        </p:spPr>
        <p:txBody>
          <a:bodyPr/>
          <a:lstStyle/>
          <a:p>
            <a:pPr eaLnBrk="1" hangingPunct="1">
              <a:buFont typeface="Wingdings" pitchFamily="2" charset="2"/>
              <a:buNone/>
              <a:defRPr/>
            </a:pPr>
            <a:r>
              <a:rPr lang="ru-RU" sz="2400" i="1" u="sng" dirty="0" smtClean="0">
                <a:latin typeface="Monotype Corsiva" pitchFamily="66" charset="0"/>
              </a:rPr>
              <a:t>Название организации: </a:t>
            </a:r>
          </a:p>
          <a:p>
            <a:pPr eaLnBrk="1" hangingPunct="1">
              <a:buFont typeface="Wingdings" pitchFamily="2" charset="2"/>
              <a:buNone/>
              <a:defRPr/>
            </a:pPr>
            <a:r>
              <a:rPr lang="ru-RU" sz="2400" dirty="0" smtClean="0">
                <a:latin typeface="Monotype Corsiva" pitchFamily="66" charset="0"/>
              </a:rPr>
              <a:t>МОУ СОШ №14, г. Тверь</a:t>
            </a:r>
          </a:p>
          <a:p>
            <a:pPr eaLnBrk="1" hangingPunct="1">
              <a:buFont typeface="Wingdings" pitchFamily="2" charset="2"/>
              <a:buNone/>
              <a:defRPr/>
            </a:pPr>
            <a:r>
              <a:rPr lang="ru-RU" sz="2400" i="1" u="sng" dirty="0" smtClean="0">
                <a:latin typeface="Monotype Corsiva" pitchFamily="66" charset="0"/>
              </a:rPr>
              <a:t>Название работы: </a:t>
            </a:r>
          </a:p>
          <a:p>
            <a:pPr eaLnBrk="1" hangingPunct="1">
              <a:buFont typeface="Wingdings" pitchFamily="2" charset="2"/>
              <a:buNone/>
              <a:defRPr/>
            </a:pPr>
            <a:r>
              <a:rPr lang="ru-RU" sz="2400" dirty="0" smtClean="0">
                <a:latin typeface="Monotype Corsiva" pitchFamily="66" charset="0"/>
              </a:rPr>
              <a:t>«Необычная профессия </a:t>
            </a:r>
            <a:r>
              <a:rPr lang="en-US" sz="2400" dirty="0" smtClean="0">
                <a:latin typeface="Monotype Corsiva" pitchFamily="66" charset="0"/>
              </a:rPr>
              <a:t>XXI</a:t>
            </a:r>
            <a:r>
              <a:rPr lang="ru-RU" sz="2400" dirty="0" smtClean="0">
                <a:latin typeface="Monotype Corsiva" pitchFamily="66" charset="0"/>
              </a:rPr>
              <a:t> века»</a:t>
            </a:r>
            <a:endParaRPr lang="ru-RU" sz="2400" dirty="0">
              <a:latin typeface="Monotype Corsiva" pitchFamily="66" charset="0"/>
            </a:endParaRPr>
          </a:p>
          <a:p>
            <a:pPr eaLnBrk="1" hangingPunct="1">
              <a:buFont typeface="Wingdings" pitchFamily="2" charset="2"/>
              <a:buNone/>
              <a:defRPr/>
            </a:pPr>
            <a:r>
              <a:rPr lang="ru-RU" sz="2400" u="sng" dirty="0" smtClean="0">
                <a:latin typeface="Monotype Corsiva" pitchFamily="66" charset="0"/>
              </a:rPr>
              <a:t>Участники:</a:t>
            </a:r>
          </a:p>
          <a:p>
            <a:pPr eaLnBrk="1" hangingPunct="1">
              <a:buFont typeface="Wingdings" pitchFamily="2" charset="2"/>
              <a:buNone/>
              <a:defRPr/>
            </a:pPr>
            <a:r>
              <a:rPr lang="ru-RU" sz="2400" dirty="0" err="1" smtClean="0">
                <a:latin typeface="Monotype Corsiva" pitchFamily="66" charset="0"/>
              </a:rPr>
              <a:t>Беставашвили</a:t>
            </a:r>
            <a:r>
              <a:rPr lang="ru-RU" sz="2400" dirty="0" smtClean="0">
                <a:latin typeface="Monotype Corsiva" pitchFamily="66" charset="0"/>
              </a:rPr>
              <a:t>  Яна, </a:t>
            </a:r>
            <a:r>
              <a:rPr lang="ru-RU" sz="2400" dirty="0" err="1" smtClean="0">
                <a:latin typeface="Monotype Corsiva" pitchFamily="66" charset="0"/>
              </a:rPr>
              <a:t>Бович</a:t>
            </a:r>
            <a:r>
              <a:rPr lang="ru-RU" sz="2400" dirty="0" smtClean="0">
                <a:latin typeface="Monotype Corsiva" pitchFamily="66" charset="0"/>
              </a:rPr>
              <a:t> Виктор, </a:t>
            </a:r>
            <a:r>
              <a:rPr lang="ru-RU" sz="2400" dirty="0" err="1" smtClean="0">
                <a:latin typeface="Monotype Corsiva" pitchFamily="66" charset="0"/>
              </a:rPr>
              <a:t>Лисичкин</a:t>
            </a:r>
            <a:r>
              <a:rPr lang="ru-RU" sz="2400" dirty="0" smtClean="0">
                <a:latin typeface="Monotype Corsiva" pitchFamily="66" charset="0"/>
              </a:rPr>
              <a:t> Даниил, </a:t>
            </a:r>
            <a:r>
              <a:rPr lang="ru-RU" sz="2400" dirty="0" err="1" smtClean="0">
                <a:latin typeface="Monotype Corsiva" pitchFamily="66" charset="0"/>
              </a:rPr>
              <a:t>Перлова</a:t>
            </a:r>
            <a:r>
              <a:rPr lang="ru-RU" sz="2400" dirty="0" smtClean="0">
                <a:latin typeface="Monotype Corsiva" pitchFamily="66" charset="0"/>
              </a:rPr>
              <a:t> Кристина, Преснухина Ксения, Роговая Юлия, Смирнов Егор, Смирнова Дарья, </a:t>
            </a:r>
            <a:r>
              <a:rPr lang="ru-RU" sz="2400" dirty="0" err="1" smtClean="0">
                <a:latin typeface="Monotype Corsiva" pitchFamily="66" charset="0"/>
              </a:rPr>
              <a:t>Федорин</a:t>
            </a:r>
            <a:r>
              <a:rPr lang="ru-RU" sz="2400" dirty="0" smtClean="0">
                <a:latin typeface="Monotype Corsiva" pitchFamily="66" charset="0"/>
              </a:rPr>
              <a:t> Александр</a:t>
            </a:r>
          </a:p>
          <a:p>
            <a:pPr eaLnBrk="1" hangingPunct="1">
              <a:buFont typeface="Wingdings" pitchFamily="2" charset="2"/>
              <a:buNone/>
              <a:defRPr/>
            </a:pPr>
            <a:r>
              <a:rPr lang="ru-RU" sz="2400" i="1" u="sng" dirty="0" smtClean="0">
                <a:latin typeface="Monotype Corsiva" pitchFamily="66" charset="0"/>
              </a:rPr>
              <a:t>Класс: </a:t>
            </a:r>
            <a:r>
              <a:rPr lang="ru-RU" sz="2400" dirty="0" smtClean="0">
                <a:latin typeface="Monotype Corsiva" pitchFamily="66" charset="0"/>
              </a:rPr>
              <a:t>7 (13-14 лет)</a:t>
            </a:r>
          </a:p>
          <a:p>
            <a:pPr eaLnBrk="1" hangingPunct="1">
              <a:buFont typeface="Wingdings" pitchFamily="2" charset="2"/>
              <a:buNone/>
              <a:defRPr/>
            </a:pPr>
            <a:r>
              <a:rPr lang="ru-RU" sz="2400" i="1" u="sng" dirty="0" smtClean="0">
                <a:latin typeface="Monotype Corsiva" pitchFamily="66" charset="0"/>
              </a:rPr>
              <a:t>ФИО руководителя и должность: </a:t>
            </a:r>
            <a:endParaRPr lang="ru-RU" sz="2400" dirty="0" smtClean="0">
              <a:latin typeface="Monotype Corsiva" pitchFamily="66" charset="0"/>
            </a:endParaRPr>
          </a:p>
          <a:p>
            <a:pPr eaLnBrk="1" hangingPunct="1">
              <a:buFont typeface="Wingdings" pitchFamily="2" charset="2"/>
              <a:buNone/>
              <a:defRPr/>
            </a:pPr>
            <a:r>
              <a:rPr lang="ru-RU" sz="2400" dirty="0" smtClean="0">
                <a:latin typeface="Monotype Corsiva" pitchFamily="66" charset="0"/>
              </a:rPr>
              <a:t>Павлова Анастасия Владимировна, учитель  истории и обществознания</a:t>
            </a:r>
          </a:p>
          <a:p>
            <a:pPr eaLnBrk="1" hangingPunct="1">
              <a:buFont typeface="Wingdings" pitchFamily="2" charset="2"/>
              <a:buNone/>
              <a:defRPr/>
            </a:pPr>
            <a:endParaRPr lang="ru-RU" dirty="0" smtClean="0">
              <a:latin typeface="Monotype Corsiva" pitchFamily="66" charset="0"/>
            </a:endParaRPr>
          </a:p>
          <a:p>
            <a:pPr eaLnBrk="1" hangingPunct="1">
              <a:buFont typeface="Wingdings" pitchFamily="2" charset="2"/>
              <a:buNone/>
              <a:defRPr/>
            </a:pPr>
            <a:endParaRPr lang="ru-RU" dirty="0" smtClean="0"/>
          </a:p>
          <a:p>
            <a:pPr eaLnBrk="1" hangingPunct="1">
              <a:buFont typeface="Wingdings" pitchFamily="2" charset="2"/>
              <a:buNone/>
              <a:defRPr/>
            </a:pPr>
            <a:endParaRPr lang="ru-RU" dirty="0"/>
          </a:p>
        </p:txBody>
      </p:sp>
    </p:spTree>
  </p:cSld>
  <p:clrMapOvr>
    <a:masterClrMapping/>
  </p:clrMapOvr>
  <p:transition spd="med" advClick="0" advTm="2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amond(out)">
                                      <p:cBhvr>
                                        <p:cTn id="7" dur="500"/>
                                        <p:tgtEl>
                                          <p:spTgt spid="67587">
                                            <p:txEl>
                                              <p:pRg st="0" end="0"/>
                                            </p:txEl>
                                          </p:spTgt>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diamond(out)">
                                      <p:cBhvr>
                                        <p:cTn id="11" dur="500"/>
                                        <p:tgtEl>
                                          <p:spTgt spid="67587">
                                            <p:txEl>
                                              <p:pRg st="1" end="1"/>
                                            </p:txEl>
                                          </p:spTgt>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Effect transition="in" filter="diamond(out)">
                                      <p:cBhvr>
                                        <p:cTn id="15" dur="500"/>
                                        <p:tgtEl>
                                          <p:spTgt spid="67587">
                                            <p:txEl>
                                              <p:pRg st="2" end="2"/>
                                            </p:txEl>
                                          </p:spTgt>
                                        </p:tgtEl>
                                      </p:cBhvr>
                                    </p:animEffect>
                                  </p:childTnLst>
                                </p:cTn>
                              </p:par>
                            </p:childTnLst>
                          </p:cTn>
                        </p:par>
                        <p:par>
                          <p:cTn id="16" fill="hold">
                            <p:stCondLst>
                              <p:cond delay="1500"/>
                            </p:stCondLst>
                            <p:childTnLst>
                              <p:par>
                                <p:cTn id="17" presetID="8" presetClass="entr" presetSubtype="32" fill="hold" grpId="0" nodeType="after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Effect transition="in" filter="diamond(out)">
                                      <p:cBhvr>
                                        <p:cTn id="19" dur="500"/>
                                        <p:tgtEl>
                                          <p:spTgt spid="67587">
                                            <p:txEl>
                                              <p:pRg st="3" end="3"/>
                                            </p:txEl>
                                          </p:spTgt>
                                        </p:tgtEl>
                                      </p:cBhvr>
                                    </p:animEffect>
                                  </p:childTnLst>
                                </p:cTn>
                              </p:par>
                            </p:childTnLst>
                          </p:cTn>
                        </p:par>
                        <p:par>
                          <p:cTn id="20" fill="hold">
                            <p:stCondLst>
                              <p:cond delay="2000"/>
                            </p:stCondLst>
                            <p:childTnLst>
                              <p:par>
                                <p:cTn id="21" presetID="8" presetClass="entr" presetSubtype="32" fill="hold" grpId="0" nodeType="after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animEffect transition="in" filter="diamond(out)">
                                      <p:cBhvr>
                                        <p:cTn id="23" dur="500"/>
                                        <p:tgtEl>
                                          <p:spTgt spid="67587">
                                            <p:txEl>
                                              <p:pRg st="4" end="4"/>
                                            </p:txEl>
                                          </p:spTgt>
                                        </p:tgtEl>
                                      </p:cBhvr>
                                    </p:animEffect>
                                  </p:childTnLst>
                                </p:cTn>
                              </p:par>
                            </p:childTnLst>
                          </p:cTn>
                        </p:par>
                        <p:par>
                          <p:cTn id="24" fill="hold">
                            <p:stCondLst>
                              <p:cond delay="2500"/>
                            </p:stCondLst>
                            <p:childTnLst>
                              <p:par>
                                <p:cTn id="25" presetID="8" presetClass="entr" presetSubtype="32" fill="hold" grpId="0" nodeType="after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diamond(out)">
                                      <p:cBhvr>
                                        <p:cTn id="27" dur="500"/>
                                        <p:tgtEl>
                                          <p:spTgt spid="67587">
                                            <p:txEl>
                                              <p:pRg st="5" end="5"/>
                                            </p:txEl>
                                          </p:spTgt>
                                        </p:tgtEl>
                                      </p:cBhvr>
                                    </p:animEffect>
                                  </p:childTnLst>
                                </p:cTn>
                              </p:par>
                            </p:childTnLst>
                          </p:cTn>
                        </p:par>
                        <p:par>
                          <p:cTn id="28" fill="hold">
                            <p:stCondLst>
                              <p:cond delay="3000"/>
                            </p:stCondLst>
                            <p:childTnLst>
                              <p:par>
                                <p:cTn id="29" presetID="8" presetClass="entr" presetSubtype="32" fill="hold" grpId="0" nodeType="afterEffect">
                                  <p:stCondLst>
                                    <p:cond delay="0"/>
                                  </p:stCondLst>
                                  <p:childTnLst>
                                    <p:set>
                                      <p:cBhvr>
                                        <p:cTn id="30" dur="1" fill="hold">
                                          <p:stCondLst>
                                            <p:cond delay="0"/>
                                          </p:stCondLst>
                                        </p:cTn>
                                        <p:tgtEl>
                                          <p:spTgt spid="67587">
                                            <p:txEl>
                                              <p:pRg st="6" end="6"/>
                                            </p:txEl>
                                          </p:spTgt>
                                        </p:tgtEl>
                                        <p:attrNameLst>
                                          <p:attrName>style.visibility</p:attrName>
                                        </p:attrNameLst>
                                      </p:cBhvr>
                                      <p:to>
                                        <p:strVal val="visible"/>
                                      </p:to>
                                    </p:set>
                                    <p:animEffect transition="in" filter="diamond(out)">
                                      <p:cBhvr>
                                        <p:cTn id="31" dur="500"/>
                                        <p:tgtEl>
                                          <p:spTgt spid="67587">
                                            <p:txEl>
                                              <p:pRg st="6" end="6"/>
                                            </p:txEl>
                                          </p:spTgt>
                                        </p:tgtEl>
                                      </p:cBhvr>
                                    </p:animEffect>
                                  </p:childTnLst>
                                </p:cTn>
                              </p:par>
                            </p:childTnLst>
                          </p:cTn>
                        </p:par>
                        <p:par>
                          <p:cTn id="32" fill="hold">
                            <p:stCondLst>
                              <p:cond delay="3500"/>
                            </p:stCondLst>
                            <p:childTnLst>
                              <p:par>
                                <p:cTn id="33" presetID="8" presetClass="entr" presetSubtype="32" fill="hold" grpId="0" nodeType="afterEffect">
                                  <p:stCondLst>
                                    <p:cond delay="0"/>
                                  </p:stCondLst>
                                  <p:childTnLst>
                                    <p:set>
                                      <p:cBhvr>
                                        <p:cTn id="34" dur="1" fill="hold">
                                          <p:stCondLst>
                                            <p:cond delay="0"/>
                                          </p:stCondLst>
                                        </p:cTn>
                                        <p:tgtEl>
                                          <p:spTgt spid="67587">
                                            <p:txEl>
                                              <p:pRg st="7" end="7"/>
                                            </p:txEl>
                                          </p:spTgt>
                                        </p:tgtEl>
                                        <p:attrNameLst>
                                          <p:attrName>style.visibility</p:attrName>
                                        </p:attrNameLst>
                                      </p:cBhvr>
                                      <p:to>
                                        <p:strVal val="visible"/>
                                      </p:to>
                                    </p:set>
                                    <p:animEffect transition="in" filter="diamond(out)">
                                      <p:cBhvr>
                                        <p:cTn id="35" dur="500"/>
                                        <p:tgtEl>
                                          <p:spTgt spid="67587">
                                            <p:txEl>
                                              <p:pRg st="7" end="7"/>
                                            </p:txEl>
                                          </p:spTgt>
                                        </p:tgtEl>
                                      </p:cBhvr>
                                    </p:animEffect>
                                  </p:childTnLst>
                                </p:cTn>
                              </p:par>
                            </p:childTnLst>
                          </p:cTn>
                        </p:par>
                        <p:par>
                          <p:cTn id="36" fill="hold">
                            <p:stCondLst>
                              <p:cond delay="4000"/>
                            </p:stCondLst>
                            <p:childTnLst>
                              <p:par>
                                <p:cTn id="37" presetID="8" presetClass="entr" presetSubtype="32" fill="hold" grpId="0" nodeType="afterEffect">
                                  <p:stCondLst>
                                    <p:cond delay="0"/>
                                  </p:stCondLst>
                                  <p:childTnLst>
                                    <p:set>
                                      <p:cBhvr>
                                        <p:cTn id="38" dur="1" fill="hold">
                                          <p:stCondLst>
                                            <p:cond delay="0"/>
                                          </p:stCondLst>
                                        </p:cTn>
                                        <p:tgtEl>
                                          <p:spTgt spid="67587">
                                            <p:txEl>
                                              <p:pRg st="8" end="8"/>
                                            </p:txEl>
                                          </p:spTgt>
                                        </p:tgtEl>
                                        <p:attrNameLst>
                                          <p:attrName>style.visibility</p:attrName>
                                        </p:attrNameLst>
                                      </p:cBhvr>
                                      <p:to>
                                        <p:strVal val="visible"/>
                                      </p:to>
                                    </p:set>
                                    <p:animEffect transition="in" filter="diamond(out)">
                                      <p:cBhvr>
                                        <p:cTn id="39" dur="500"/>
                                        <p:tgtEl>
                                          <p:spTgt spid="675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А вот так мы видим профессию стрингера</a:t>
            </a:r>
            <a:endParaRPr lang="ru-RU" dirty="0"/>
          </a:p>
        </p:txBody>
      </p:sp>
      <p:pic>
        <p:nvPicPr>
          <p:cNvPr id="5" name="Shape">
            <a:hlinkClick r:id="" action="ppaction://media"/>
          </p:cNvPr>
          <p:cNvPicPr>
            <a:picLocks noRot="1" noChangeAspect="1"/>
          </p:cNvPicPr>
          <p:nvPr>
            <a:videoFile r:link="rId1"/>
          </p:nvPr>
        </p:nvPicPr>
        <p:blipFill>
          <a:blip r:embed="rId3"/>
          <a:srcRect/>
          <a:stretch>
            <a:fillRect/>
          </a:stretch>
        </p:blipFill>
        <p:spPr bwMode="auto">
          <a:xfrm>
            <a:off x="2484438" y="1916113"/>
            <a:ext cx="6480175" cy="3646487"/>
          </a:xfrm>
          <a:prstGeom prst="rect">
            <a:avLst/>
          </a:prstGeom>
          <a:noFill/>
          <a:ln w="9525">
            <a:noFill/>
            <a:miter lim="800000"/>
            <a:headEnd/>
            <a:tailEnd/>
          </a:ln>
        </p:spPr>
      </p:pic>
      <p:sp>
        <p:nvSpPr>
          <p:cNvPr id="4" name="Содержимое 2"/>
          <p:cNvSpPr>
            <a:spLocks noGrp="1"/>
          </p:cNvSpPr>
          <p:nvPr>
            <p:ph idx="1"/>
          </p:nvPr>
        </p:nvSpPr>
        <p:spPr>
          <a:xfrm>
            <a:off x="2571736" y="5715016"/>
            <a:ext cx="6400800" cy="757230"/>
          </a:xfrm>
        </p:spPr>
        <p:txBody>
          <a:bodyPr/>
          <a:lstStyle/>
          <a:p>
            <a:r>
              <a:rPr lang="en-US" u="sng" dirty="0" smtClean="0">
                <a:hlinkClick r:id="rId4"/>
              </a:rPr>
              <a:t>http://youtu.be/hPT0rnrZEIQ</a:t>
            </a:r>
            <a:endParaRPr lang="ru-RU" dirty="0" smtClean="0"/>
          </a:p>
          <a:p>
            <a:endParaRPr lang="ru-RU" dirty="0"/>
          </a:p>
        </p:txBody>
      </p:sp>
    </p:spTree>
  </p:cSld>
  <p:clrMapOvr>
    <a:masterClrMapping/>
  </p:clrMapOvr>
  <p:transition spd="med" advClick="0" advTm="2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video>
              <p:cMediaNode vol="80000">
                <p:cTn id="20" fill="hold" display="0">
                  <p:stCondLst>
                    <p:cond delay="indefinite"/>
                  </p:stCondLst>
                </p:cTn>
                <p:tgtEl>
                  <p:spTgt spid="5"/>
                </p:tgtEl>
              </p:cMediaNode>
            </p:video>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А вот так мы видим профессию стрингера</a:t>
            </a:r>
            <a:endParaRPr lang="ru-RU" dirty="0"/>
          </a:p>
        </p:txBody>
      </p:sp>
      <p:pic>
        <p:nvPicPr>
          <p:cNvPr id="5" name="Содержимое 3" descr="Изображение 003.jpg"/>
          <p:cNvPicPr>
            <a:picLocks noGrp="1" noChangeAspect="1"/>
          </p:cNvPicPr>
          <p:nvPr>
            <p:ph idx="1"/>
          </p:nvPr>
        </p:nvPicPr>
        <p:blipFill>
          <a:blip r:embed="rId2" cstate="print"/>
          <a:stretch>
            <a:fillRect/>
          </a:stretch>
        </p:blipFill>
        <p:spPr>
          <a:xfrm>
            <a:off x="2641600" y="1600200"/>
            <a:ext cx="5994400" cy="4495800"/>
          </a:xfrm>
        </p:spPr>
      </p:pic>
      <p:sp>
        <p:nvSpPr>
          <p:cNvPr id="6" name="Содержимое 2"/>
          <p:cNvSpPr txBox="1">
            <a:spLocks/>
          </p:cNvSpPr>
          <p:nvPr/>
        </p:nvSpPr>
        <p:spPr bwMode="auto">
          <a:xfrm>
            <a:off x="2643174" y="6100770"/>
            <a:ext cx="6400800" cy="7572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r>
              <a:rPr kumimoji="0" lang="en-US" sz="32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hlinkClick r:id="rId3"/>
              </a:rPr>
              <a:t>http://youtu.be/hPT0rnrZEIQ</a:t>
            </a:r>
            <a:endParaRPr kumimoji="0" lang="ru-RU"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itchFamily="2" charset="2"/>
              <a:buChar char="n"/>
              <a:tabLst/>
              <a:defRPr/>
            </a:pPr>
            <a:endParaRPr kumimoji="0" lang="ru-RU"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spd="med" advClick="0" advTm="20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А вот так мы видим профессию стрингера</a:t>
            </a:r>
            <a:endParaRPr lang="ru-RU" dirty="0"/>
          </a:p>
        </p:txBody>
      </p:sp>
      <p:pic>
        <p:nvPicPr>
          <p:cNvPr id="4" name="Shape">
            <a:hlinkClick r:id="" action="ppaction://media"/>
          </p:cNvPr>
          <p:cNvPicPr>
            <a:picLocks noRot="1" noChangeAspect="1"/>
          </p:cNvPicPr>
          <p:nvPr>
            <a:videoFile r:link="rId1"/>
          </p:nvPr>
        </p:nvPicPr>
        <p:blipFill>
          <a:blip r:embed="rId3"/>
          <a:srcRect/>
          <a:stretch>
            <a:fillRect/>
          </a:stretch>
        </p:blipFill>
        <p:spPr bwMode="auto">
          <a:xfrm>
            <a:off x="2500298" y="2000240"/>
            <a:ext cx="6527800" cy="3671887"/>
          </a:xfrm>
          <a:prstGeom prst="rect">
            <a:avLst/>
          </a:prstGeom>
          <a:noFill/>
          <a:ln w="9525">
            <a:noFill/>
            <a:miter lim="800000"/>
            <a:headEnd/>
            <a:tailEnd/>
          </a:ln>
        </p:spPr>
      </p:pic>
      <p:sp>
        <p:nvSpPr>
          <p:cNvPr id="5" name="Содержимое 2"/>
          <p:cNvSpPr>
            <a:spLocks noGrp="1"/>
          </p:cNvSpPr>
          <p:nvPr>
            <p:ph idx="1"/>
          </p:nvPr>
        </p:nvSpPr>
        <p:spPr>
          <a:xfrm>
            <a:off x="2500298" y="5715016"/>
            <a:ext cx="6400800" cy="757230"/>
          </a:xfrm>
        </p:spPr>
        <p:txBody>
          <a:bodyPr/>
          <a:lstStyle/>
          <a:p>
            <a:r>
              <a:rPr lang="en-US" u="sng" dirty="0" smtClean="0">
                <a:hlinkClick r:id="rId4"/>
              </a:rPr>
              <a:t>http://youtu.be/hPT0rnrZEIQ</a:t>
            </a:r>
            <a:endParaRPr lang="ru-RU" dirty="0" smtClean="0"/>
          </a:p>
          <a:p>
            <a:endParaRPr lang="ru-RU" dirty="0"/>
          </a:p>
        </p:txBody>
      </p:sp>
    </p:spTree>
  </p:cSld>
  <p:clrMapOvr>
    <a:masterClrMapping/>
  </p:clrMapOvr>
  <p:transition spd="med" advClick="0" advTm="20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video>
              <p:cMediaNode vol="80000">
                <p:cTn id="20" fill="hold" display="0">
                  <p:stCondLst>
                    <p:cond delay="indefinite"/>
                  </p:stCondLst>
                </p:cTn>
                <p:tgtEl>
                  <p:spTgt spid="4"/>
                </p:tgtEl>
              </p:cMediaNode>
            </p:video>
          </p:childTnLst>
        </p:cTn>
      </p:par>
    </p:tnLst>
    <p:bldLst>
      <p:bldP spid="2"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dirty="0" smtClean="0"/>
              <a:t>А вот так мы видим профессию стрингера</a:t>
            </a:r>
            <a:endParaRPr lang="ru-RU" dirty="0"/>
          </a:p>
        </p:txBody>
      </p:sp>
      <p:pic>
        <p:nvPicPr>
          <p:cNvPr id="4" name="Shape">
            <a:hlinkClick r:id="" action="ppaction://media"/>
          </p:cNvPr>
          <p:cNvPicPr>
            <a:picLocks noRot="1" noChangeAspect="1"/>
          </p:cNvPicPr>
          <p:nvPr>
            <a:videoFile r:link="rId1"/>
          </p:nvPr>
        </p:nvPicPr>
        <p:blipFill>
          <a:blip r:embed="rId3"/>
          <a:srcRect/>
          <a:stretch>
            <a:fillRect/>
          </a:stretch>
        </p:blipFill>
        <p:spPr bwMode="auto">
          <a:xfrm>
            <a:off x="2484438" y="2133600"/>
            <a:ext cx="6527800" cy="3671888"/>
          </a:xfrm>
          <a:prstGeom prst="rect">
            <a:avLst/>
          </a:prstGeom>
          <a:noFill/>
          <a:ln w="9525">
            <a:noFill/>
            <a:miter lim="800000"/>
            <a:headEnd/>
            <a:tailEnd/>
          </a:ln>
        </p:spPr>
      </p:pic>
      <p:sp>
        <p:nvSpPr>
          <p:cNvPr id="5" name="Содержимое 2"/>
          <p:cNvSpPr>
            <a:spLocks noGrp="1"/>
          </p:cNvSpPr>
          <p:nvPr>
            <p:ph idx="1"/>
          </p:nvPr>
        </p:nvSpPr>
        <p:spPr>
          <a:xfrm>
            <a:off x="2500298" y="5786454"/>
            <a:ext cx="6400800" cy="757230"/>
          </a:xfrm>
        </p:spPr>
        <p:txBody>
          <a:bodyPr/>
          <a:lstStyle/>
          <a:p>
            <a:r>
              <a:rPr lang="en-US" u="sng" dirty="0" smtClean="0">
                <a:hlinkClick r:id="rId4"/>
              </a:rPr>
              <a:t>http://youtu.be/hPT0rnrZEIQ</a:t>
            </a:r>
            <a:endParaRPr lang="ru-RU" dirty="0" smtClean="0"/>
          </a:p>
          <a:p>
            <a:endParaRPr lang="ru-RU" dirty="0"/>
          </a:p>
        </p:txBody>
      </p:sp>
    </p:spTree>
  </p:cSld>
  <p:clrMapOvr>
    <a:masterClrMapping/>
  </p:clrMapOvr>
  <p:transition spd="med" advClick="0" advTm="20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fullScrn="1">
              <p:cMediaNode vol="80000">
                <p:cTn id="21" fill="hold" display="0">
                  <p:stCondLst>
                    <p:cond delay="indefinite"/>
                  </p:stCondLst>
                </p:cTn>
                <p:tgtEl>
                  <p:spTgt spid="4"/>
                </p:tgtEl>
              </p:cMediaNode>
            </p:video>
          </p:childTnLst>
        </p:cTn>
      </p:par>
    </p:tnLst>
    <p:bldLst>
      <p:bldP spid="2"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0" y="333375"/>
            <a:ext cx="9144000" cy="5762625"/>
          </a:xfrm>
        </p:spPr>
        <p:txBody>
          <a:bodyPr/>
          <a:lstStyle/>
          <a:p>
            <a:pPr algn="ctr" eaLnBrk="1" hangingPunct="1">
              <a:defRPr/>
            </a:pPr>
            <a:endParaRPr lang="ru-RU" sz="2800" dirty="0" smtClean="0"/>
          </a:p>
          <a:p>
            <a:pPr algn="ctr" eaLnBrk="1" hangingPunct="1">
              <a:defRPr/>
            </a:pPr>
            <a:endParaRPr lang="ru-RU" sz="2800" dirty="0"/>
          </a:p>
          <a:p>
            <a:pPr algn="ctr" eaLnBrk="1" hangingPunct="1">
              <a:defRPr/>
            </a:pPr>
            <a:r>
              <a:rPr lang="ru-RU" sz="2800" dirty="0" smtClean="0"/>
              <a:t>В МЕЖДУНАРОДНОМ СТАНДАРТЕ КЛАССИФИКАЦИИ ПРОФЕССИЙ ИХ НАСЧИТЫВАЕТСЯ ОКОЛО</a:t>
            </a:r>
          </a:p>
          <a:p>
            <a:pPr algn="ctr" eaLnBrk="1" hangingPunct="1">
              <a:defRPr/>
            </a:pPr>
            <a:r>
              <a:rPr lang="ru-RU" sz="3600" dirty="0" smtClean="0"/>
              <a:t>10.000</a:t>
            </a:r>
            <a:endParaRPr lang="ru-RU" sz="2800" dirty="0" smtClean="0"/>
          </a:p>
          <a:p>
            <a:pPr algn="ctr" eaLnBrk="1" hangingPunct="1">
              <a:defRPr/>
            </a:pPr>
            <a:r>
              <a:rPr lang="ru-RU" sz="2800" dirty="0" smtClean="0"/>
              <a:t>КАЖДЫЙ ГОД В МИРЕ ПОЯВЛЯЕТСЯ ПРИМЕРНО </a:t>
            </a:r>
            <a:r>
              <a:rPr lang="ru-RU" sz="4400" dirty="0" smtClean="0"/>
              <a:t>500 </a:t>
            </a:r>
            <a:r>
              <a:rPr lang="ru-RU" sz="2800" dirty="0" smtClean="0"/>
              <a:t> НОВЫХ СПЕЦИАЛЬНОСТЕЙ</a:t>
            </a:r>
          </a:p>
          <a:p>
            <a:pPr algn="ctr" eaLnBrk="1" hangingPunct="1">
              <a:defRPr/>
            </a:pPr>
            <a:r>
              <a:rPr lang="ru-RU" sz="2800" dirty="0" smtClean="0"/>
              <a:t>ПОЧТИ СТОЛЬКО ЖЕ  УСТАРЕВАЕТ</a:t>
            </a:r>
          </a:p>
        </p:txBody>
      </p:sp>
    </p:spTree>
  </p:cSld>
  <p:clrMapOvr>
    <a:masterClrMapping/>
  </p:clrMapOvr>
  <p:transition spd="med" advClick="0" advTm="20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8">
                                            <p:txEl>
                                              <p:pRg st="2" end="2"/>
                                            </p:txEl>
                                          </p:spTgt>
                                        </p:tgtEl>
                                        <p:attrNameLst>
                                          <p:attrName>style.visibility</p:attrName>
                                        </p:attrNameLst>
                                      </p:cBhvr>
                                      <p:to>
                                        <p:strVal val="visible"/>
                                      </p:to>
                                    </p:set>
                                    <p:anim calcmode="lin" valueType="num">
                                      <p:cBhvr>
                                        <p:cTn id="7" dur="1000" fill="hold"/>
                                        <p:tgtEl>
                                          <p:spTgt spid="4098">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098">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anim calcmode="lin" valueType="num">
                                      <p:cBhvr>
                                        <p:cTn id="11" dur="1000" fill="hold"/>
                                        <p:tgtEl>
                                          <p:spTgt spid="4098">
                                            <p:txEl>
                                              <p:pRg st="3" end="3"/>
                                            </p:txEl>
                                          </p:spTgt>
                                        </p:tgtEl>
                                        <p:attrNameLst>
                                          <p:attrName>ppt_w</p:attrName>
                                        </p:attrNameLst>
                                      </p:cBhvr>
                                      <p:tavLst>
                                        <p:tav tm="0">
                                          <p:val>
                                            <p:fltVal val="0"/>
                                          </p:val>
                                        </p:tav>
                                        <p:tav tm="100000">
                                          <p:val>
                                            <p:strVal val="#ppt_w"/>
                                          </p:val>
                                        </p:tav>
                                      </p:tavLst>
                                    </p:anim>
                                    <p:anim calcmode="lin" valueType="num">
                                      <p:cBhvr>
                                        <p:cTn id="12" dur="1000" fill="hold"/>
                                        <p:tgtEl>
                                          <p:spTgt spid="4098">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anim calcmode="lin" valueType="num">
                                      <p:cBhvr>
                                        <p:cTn id="15" dur="1000" fill="hold"/>
                                        <p:tgtEl>
                                          <p:spTgt spid="4098">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4098">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098">
                                            <p:txEl>
                                              <p:pRg st="5" end="5"/>
                                            </p:txEl>
                                          </p:spTgt>
                                        </p:tgtEl>
                                        <p:attrNameLst>
                                          <p:attrName>style.visibility</p:attrName>
                                        </p:attrNameLst>
                                      </p:cBhvr>
                                      <p:to>
                                        <p:strVal val="visible"/>
                                      </p:to>
                                    </p:set>
                                    <p:anim calcmode="lin" valueType="num">
                                      <p:cBhvr>
                                        <p:cTn id="19" dur="1000" fill="hold"/>
                                        <p:tgtEl>
                                          <p:spTgt spid="4098">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409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857250"/>
            <a:ext cx="8572500" cy="3600450"/>
          </a:xfrm>
          <a:prstGeom prst="rect">
            <a:avLst/>
          </a:prstGeom>
          <a:noFill/>
          <a:ln w="9525">
            <a:noFill/>
            <a:miter lim="800000"/>
            <a:headEnd/>
            <a:tailEnd/>
          </a:ln>
        </p:spPr>
        <p:txBody>
          <a:bodyPr anchor="ctr">
            <a:spAutoFit/>
          </a:bodyPr>
          <a:lstStyle/>
          <a:p>
            <a:pPr algn="ctr" eaLnBrk="0" hangingPunct="0"/>
            <a:r>
              <a:rPr lang="ru-RU" sz="4800" b="1" i="1">
                <a:solidFill>
                  <a:srgbClr val="120589"/>
                </a:solidFill>
              </a:rPr>
              <a:t>«</a:t>
            </a:r>
            <a:r>
              <a:rPr lang="ru-RU" sz="4800" b="1" i="1">
                <a:solidFill>
                  <a:srgbClr val="120589"/>
                </a:solidFill>
                <a:latin typeface="Times New Roman" pitchFamily="18" charset="0"/>
              </a:rPr>
              <a:t>ИСТИННОЕ  СОКРОВИЩЕ </a:t>
            </a:r>
          </a:p>
          <a:p>
            <a:pPr algn="ctr" eaLnBrk="0" hangingPunct="0"/>
            <a:r>
              <a:rPr lang="ru-RU" sz="4800" b="1" i="1">
                <a:solidFill>
                  <a:srgbClr val="120589"/>
                </a:solidFill>
                <a:latin typeface="Times New Roman" pitchFamily="18" charset="0"/>
              </a:rPr>
              <a:t>ДЛЯ ЛЮДЕЙ </a:t>
            </a:r>
          </a:p>
          <a:p>
            <a:pPr algn="ctr" eaLnBrk="0" hangingPunct="0"/>
            <a:r>
              <a:rPr lang="ru-RU" sz="4800" b="1" i="1">
                <a:solidFill>
                  <a:srgbClr val="120589"/>
                </a:solidFill>
                <a:latin typeface="Times New Roman" pitchFamily="18" charset="0"/>
              </a:rPr>
              <a:t>- УМЕНИЕ ТРУДИТЬСЯ</a:t>
            </a:r>
            <a:r>
              <a:rPr lang="ru-RU" sz="4800" b="1" i="1">
                <a:solidFill>
                  <a:srgbClr val="120589"/>
                </a:solidFill>
              </a:rPr>
              <a:t>»</a:t>
            </a:r>
            <a:r>
              <a:rPr lang="ru-RU" sz="4800" b="1" i="1">
                <a:solidFill>
                  <a:srgbClr val="120589"/>
                </a:solidFill>
                <a:latin typeface="Times New Roman" pitchFamily="18" charset="0"/>
              </a:rPr>
              <a:t>       </a:t>
            </a:r>
            <a:r>
              <a:rPr lang="ru-RU" sz="4400" b="1" i="1">
                <a:solidFill>
                  <a:srgbClr val="120589"/>
                </a:solidFill>
                <a:latin typeface="Times New Roman" pitchFamily="18" charset="0"/>
              </a:rPr>
              <a:t>     </a:t>
            </a:r>
          </a:p>
          <a:p>
            <a:pPr algn="r" eaLnBrk="0" hangingPunct="0"/>
            <a:r>
              <a:rPr lang="ru-RU" sz="3600" b="1" i="1">
                <a:solidFill>
                  <a:srgbClr val="120589"/>
                </a:solidFill>
                <a:latin typeface="Times New Roman" pitchFamily="18" charset="0"/>
              </a:rPr>
              <a:t>                                                                    </a:t>
            </a:r>
            <a:r>
              <a:rPr lang="ru-RU" sz="4800" b="1" i="1">
                <a:solidFill>
                  <a:srgbClr val="120589"/>
                </a:solidFill>
                <a:latin typeface="Times New Roman" pitchFamily="18" charset="0"/>
              </a:rPr>
              <a:t>Эзоп</a:t>
            </a:r>
            <a:endParaRPr lang="ru-RU" sz="4800" b="1" i="1">
              <a:solidFill>
                <a:srgbClr val="120589"/>
              </a:solidFill>
            </a:endParaRPr>
          </a:p>
        </p:txBody>
      </p:sp>
    </p:spTree>
  </p:cSld>
  <p:clrMapOvr>
    <a:masterClrMapping/>
  </p:clrMapOvr>
  <p:transition spd="med" advClick="0" advTm="2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90"/>
                                          </p:val>
                                        </p:tav>
                                        <p:tav tm="100000">
                                          <p:val>
                                            <p:fltVal val="0"/>
                                          </p:val>
                                        </p:tav>
                                      </p:tavLst>
                                    </p:anim>
                                    <p:animEffect transition="in" filter="fade">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Пользователь\Pictures\slide0015_background.gif"/>
          <p:cNvPicPr>
            <a:picLocks noChangeAspect="1" noChangeArrowheads="1"/>
          </p:cNvPicPr>
          <p:nvPr/>
        </p:nvPicPr>
        <p:blipFill>
          <a:blip r:embed="rId2"/>
          <a:srcRect/>
          <a:stretch>
            <a:fillRect/>
          </a:stretch>
        </p:blipFill>
        <p:spPr bwMode="auto">
          <a:xfrm>
            <a:off x="-6350" y="0"/>
            <a:ext cx="9150350" cy="7143750"/>
          </a:xfrm>
          <a:prstGeom prst="rect">
            <a:avLst/>
          </a:prstGeom>
          <a:noFill/>
          <a:ln w="9525">
            <a:noFill/>
            <a:miter lim="800000"/>
            <a:headEnd/>
            <a:tailEnd/>
          </a:ln>
        </p:spPr>
      </p:pic>
      <p:sp>
        <p:nvSpPr>
          <p:cNvPr id="5" name="Содержимое 4"/>
          <p:cNvSpPr>
            <a:spLocks noGrp="1"/>
          </p:cNvSpPr>
          <p:nvPr>
            <p:ph idx="1"/>
          </p:nvPr>
        </p:nvSpPr>
        <p:spPr>
          <a:xfrm>
            <a:off x="714375" y="357188"/>
            <a:ext cx="7972425" cy="1000125"/>
          </a:xfrm>
        </p:spPr>
        <p:txBody>
          <a:bodyPr/>
          <a:lstStyle/>
          <a:p>
            <a:pPr algn="ctr" eaLnBrk="1" hangingPunct="1">
              <a:buFontTx/>
              <a:buNone/>
              <a:defRPr/>
            </a:pPr>
            <a:r>
              <a:rPr lang="ru-RU" sz="5400" b="1" i="1" dirty="0" smtClean="0">
                <a:solidFill>
                  <a:schemeClr val="accent6">
                    <a:lumMod val="60000"/>
                    <a:lumOff val="40000"/>
                  </a:schemeClr>
                </a:solidFill>
                <a:latin typeface="Times New Roman" pitchFamily="18" charset="0"/>
                <a:cs typeface="Times New Roman" pitchFamily="18" charset="0"/>
              </a:rPr>
              <a:t>Спасибо за внимание!!!</a:t>
            </a:r>
            <a:endParaRPr lang="ru-RU" sz="5400" b="1" i="1" dirty="0">
              <a:solidFill>
                <a:schemeClr val="accent6">
                  <a:lumMod val="60000"/>
                  <a:lumOff val="40000"/>
                </a:schemeClr>
              </a:solidFill>
              <a:latin typeface="Times New Roman" pitchFamily="18" charset="0"/>
              <a:cs typeface="Times New Roman" pitchFamily="18" charset="0"/>
            </a:endParaRPr>
          </a:p>
        </p:txBody>
      </p:sp>
      <p:pic>
        <p:nvPicPr>
          <p:cNvPr id="21508" name="Picture 4" descr="C:\Users\Пользователь\Pictures\20.jpg"/>
          <p:cNvPicPr>
            <a:picLocks noChangeAspect="1" noChangeArrowheads="1"/>
          </p:cNvPicPr>
          <p:nvPr/>
        </p:nvPicPr>
        <p:blipFill>
          <a:blip r:embed="rId3"/>
          <a:stretch>
            <a:fillRect/>
          </a:stretch>
        </p:blipFill>
        <p:spPr bwMode="auto">
          <a:xfrm>
            <a:off x="2071688" y="1408362"/>
            <a:ext cx="3905250" cy="5238750"/>
          </a:xfrm>
          <a:prstGeom prst="rect">
            <a:avLst/>
          </a:prstGeom>
          <a:noFill/>
          <a:ln>
            <a:noFill/>
          </a:ln>
        </p:spPr>
      </p:pic>
    </p:spTree>
  </p:cSld>
  <p:clrMapOvr>
    <a:masterClrMapping/>
  </p:clrMapOvr>
  <p:transition spd="med" advClick="0" advTm="2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0" fill="hold"/>
                                        <p:tgtEl>
                                          <p:spTgt spid="21508"/>
                                        </p:tgtEl>
                                        <p:attrNameLst>
                                          <p:attrName>ppt_w</p:attrName>
                                        </p:attrNameLst>
                                      </p:cBhvr>
                                      <p:tavLst>
                                        <p:tav tm="0" fmla="#ppt_w*sin(2.5*pi*$)">
                                          <p:val>
                                            <p:fltVal val="0"/>
                                          </p:val>
                                        </p:tav>
                                        <p:tav tm="100000">
                                          <p:val>
                                            <p:fltVal val="1"/>
                                          </p:val>
                                        </p:tav>
                                      </p:tavLst>
                                    </p:anim>
                                    <p:anim calcmode="lin" valueType="num">
                                      <p:cBhvr>
                                        <p:cTn id="8" dur="5000" fill="hold"/>
                                        <p:tgtEl>
                                          <p:spTgt spid="21508"/>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6" presetClass="emph" presetSubtype="0" fill="hold" grpId="0" nodeType="afterEffect">
                                  <p:stCondLst>
                                    <p:cond delay="0"/>
                                  </p:stCondLst>
                                  <p:iterate type="lt">
                                    <p:tmPct val="10000"/>
                                  </p:iterate>
                                  <p:childTnLst>
                                    <p:animScale>
                                      <p:cBhvr>
                                        <p:cTn id="11" dur="250" autoRev="1" fill="hold">
                                          <p:stCondLst>
                                            <p:cond delay="0"/>
                                          </p:stCondLst>
                                        </p:cTn>
                                        <p:tgtEl>
                                          <p:spTgt spid="5">
                                            <p:txEl>
                                              <p:pRg st="0" end="0"/>
                                            </p:txEl>
                                          </p:spTgt>
                                        </p:tgtEl>
                                      </p:cBhvr>
                                      <p:to x="80000" y="100000"/>
                                    </p:animScale>
                                    <p:anim by="(#ppt_w*0.10)" calcmode="lin" valueType="num">
                                      <p:cBhvr>
                                        <p:cTn id="12" dur="250" autoRev="1" fill="hold">
                                          <p:stCondLst>
                                            <p:cond delay="0"/>
                                          </p:stCondLst>
                                        </p:cTn>
                                        <p:tgtEl>
                                          <p:spTgt spid="5">
                                            <p:txEl>
                                              <p:pRg st="0" end="0"/>
                                            </p:txEl>
                                          </p:spTgt>
                                        </p:tgtEl>
                                        <p:attrNameLst>
                                          <p:attrName>ppt_x</p:attrName>
                                        </p:attrNameLst>
                                      </p:cBhvr>
                                    </p:anim>
                                    <p:anim by="(-#ppt_w*0.10)" calcmode="lin" valueType="num">
                                      <p:cBhvr>
                                        <p:cTn id="13" dur="250" autoRev="1" fill="hold">
                                          <p:stCondLst>
                                            <p:cond delay="0"/>
                                          </p:stCondLst>
                                        </p:cTn>
                                        <p:tgtEl>
                                          <p:spTgt spid="5">
                                            <p:txEl>
                                              <p:pRg st="0" end="0"/>
                                            </p:txEl>
                                          </p:spTgt>
                                        </p:tgtEl>
                                        <p:attrNameLst>
                                          <p:attrName>ppt_y</p:attrName>
                                        </p:attrNameLst>
                                      </p:cBhvr>
                                    </p:anim>
                                    <p:animRot by="-480000">
                                      <p:cBhvr>
                                        <p:cTn id="14" dur="250" autoRev="1" fill="hold">
                                          <p:stCondLst>
                                            <p:cond delay="0"/>
                                          </p:stCondLst>
                                        </p:cTn>
                                        <p:tgtEl>
                                          <p:spTgt spid="5">
                                            <p:txEl>
                                              <p:pRg st="0" end="0"/>
                                            </p:txEl>
                                          </p:spTgt>
                                        </p:tgtEl>
                                        <p:attrNameLst>
                                          <p:attrName>r</p:attrName>
                                        </p:attrNameLst>
                                      </p:cBhvr>
                                    </p:animRot>
                                  </p:childTnLst>
                                </p:cTn>
                              </p:par>
                              <p:par>
                                <p:cTn id="15" presetID="5" presetClass="entr" presetSubtype="10" fill="hold" grpId="1" nodeType="withEffect">
                                  <p:stCondLst>
                                    <p:cond delay="0"/>
                                  </p:stCondLst>
                                  <p:iterate type="lt">
                                    <p:tmPct val="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heckerboard(across)">
                                      <p:cBhvr>
                                        <p:cTn id="17" dur="1000"/>
                                        <p:tgtEl>
                                          <p:spTgt spid="5">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1508"/>
                                        </p:tgtEl>
                                        <p:attrNameLst>
                                          <p:attrName>style.visibility</p:attrName>
                                        </p:attrNameLst>
                                      </p:cBhvr>
                                      <p:to>
                                        <p:strVal val="visible"/>
                                      </p:to>
                                    </p:set>
                                    <p:animEffect transition="in" filter="checkerboard(across)">
                                      <p:cBhvr>
                                        <p:cTn id="20"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descr="C:\Users\Пользователь\Pictures\пи.bm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625" y="292100"/>
            <a:ext cx="8258175" cy="922338"/>
          </a:xfrm>
        </p:spPr>
        <p:txBody>
          <a:bodyPr/>
          <a:lstStyle/>
          <a:p>
            <a:pPr eaLnBrk="1" hangingPunct="1">
              <a:defRPr/>
            </a:pPr>
            <a:r>
              <a:rPr lang="ru-RU" b="1" i="1" dirty="0" smtClean="0">
                <a:solidFill>
                  <a:schemeClr val="accent5">
                    <a:lumMod val="75000"/>
                  </a:schemeClr>
                </a:solidFill>
                <a:latin typeface="Times New Roman" pitchFamily="18" charset="0"/>
                <a:cs typeface="Times New Roman" pitchFamily="18" charset="0"/>
              </a:rPr>
              <a:t>Эпиграф</a:t>
            </a:r>
            <a:endParaRPr lang="ru-RU" b="1" i="1" dirty="0">
              <a:solidFill>
                <a:schemeClr val="accent5">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43000"/>
            <a:ext cx="9144000" cy="5715000"/>
          </a:xfrm>
        </p:spPr>
        <p:txBody>
          <a:bodyPr/>
          <a:lstStyle/>
          <a:p>
            <a:pPr eaLnBrk="1" hangingPunct="1">
              <a:buFontTx/>
              <a:buNone/>
              <a:defRPr/>
            </a:pPr>
            <a:r>
              <a:rPr lang="ru-RU" sz="2800" b="1" i="1" dirty="0" smtClean="0">
                <a:latin typeface="Times New Roman" pitchFamily="18" charset="0"/>
                <a:cs typeface="Times New Roman" pitchFamily="18" charset="0"/>
              </a:rPr>
              <a:t>  </a:t>
            </a:r>
          </a:p>
          <a:p>
            <a:pPr eaLnBrk="1" hangingPunct="1">
              <a:buFontTx/>
              <a:buNone/>
              <a:defRPr/>
            </a:pPr>
            <a:r>
              <a:rPr lang="ru-RU" sz="2800" b="1" i="1" dirty="0" smtClean="0">
                <a:solidFill>
                  <a:srgbClr val="0070C0"/>
                </a:solidFill>
                <a:latin typeface="Times New Roman" pitchFamily="18" charset="0"/>
                <a:cs typeface="Times New Roman" pitchFamily="18" charset="0"/>
              </a:rPr>
              <a:t>   Чем больше мы пополняем копилку наших знаний, тем искреннее становится наша душа. Чем искреннее наша душа, разумнее становимся мы. Становясь разумными, мы развиваем нашу культуру. Когда развивается культура, семья живет в гармонии. Если семья в гармонии, то процветает страна. Процветание страны приводит к миру во всем мире. Значит образование это залог мира. А мир это важная составляющая человеческого счастья.</a:t>
            </a:r>
            <a:endParaRPr lang="ru-RU" sz="2800" dirty="0" smtClean="0">
              <a:solidFill>
                <a:srgbClr val="0070C0"/>
              </a:solidFill>
              <a:latin typeface="Times New Roman" pitchFamily="18" charset="0"/>
              <a:cs typeface="Times New Roman" pitchFamily="18" charset="0"/>
            </a:endParaRPr>
          </a:p>
          <a:p>
            <a:pPr algn="r" eaLnBrk="1" hangingPunct="1">
              <a:buFontTx/>
              <a:buNone/>
              <a:defRPr/>
            </a:pPr>
            <a:r>
              <a:rPr lang="ru-RU" sz="2800" b="1" i="1" dirty="0" smtClean="0">
                <a:solidFill>
                  <a:srgbClr val="0070C0"/>
                </a:solidFill>
                <a:latin typeface="Times New Roman" pitchFamily="18" charset="0"/>
                <a:cs typeface="Times New Roman" pitchFamily="18" charset="0"/>
              </a:rPr>
              <a:t>Китайская мудрость</a:t>
            </a:r>
            <a:endParaRPr lang="ru-RU" sz="2800" dirty="0">
              <a:solidFill>
                <a:srgbClr val="0070C0"/>
              </a:solidFill>
              <a:latin typeface="Times New Roman" pitchFamily="18" charset="0"/>
              <a:cs typeface="Times New Roman" pitchFamily="18" charset="0"/>
            </a:endParaRPr>
          </a:p>
        </p:txBody>
      </p:sp>
    </p:spTree>
  </p:cSld>
  <p:clrMapOvr>
    <a:masterClrMapping/>
  </p:clrMapOvr>
  <p:transition spd="med" advClick="0" advTm="20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path" presetSubtype="0" accel="50000" decel="50000" fill="hold" grpId="0" nodeType="afterEffect">
                                  <p:stCondLst>
                                    <p:cond delay="0"/>
                                  </p:stCondLst>
                                  <p:childTnLst>
                                    <p:animMotion origin="layout" path="M 0 0  C 0.069 0  0.124 -0.0746  0.124 -0.16651  C 0.124 -0.0746  0.179 -0.00133  0.248 -0.00133  C 0.179 -0.00133  0.125 0.0746  0.125 0.16651  C 0.125 0.0746  0.069 0  0 0  Z"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21" presetClass="entr" presetSubtype="4"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childTnLst>
                          </p:cTn>
                        </p:par>
                        <p:par>
                          <p:cTn id="11" fill="hold">
                            <p:stCondLst>
                              <p:cond delay="4000"/>
                            </p:stCondLst>
                            <p:childTnLst>
                              <p:par>
                                <p:cTn id="12" presetID="21" presetClass="entr" presetSubtype="4"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4)">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168" y="260648"/>
            <a:ext cx="4402832" cy="6309320"/>
          </a:xfrm>
        </p:spPr>
        <p:txBody>
          <a:bodyPr>
            <a:normAutofit fontScale="92500" lnSpcReduction="20000"/>
          </a:bodyPr>
          <a:lstStyle/>
          <a:p>
            <a:pPr algn="ctr" eaLnBrk="1" hangingPunct="1">
              <a:buFont typeface="Wingdings" pitchFamily="2" charset="2"/>
              <a:buNone/>
              <a:defRPr/>
            </a:pPr>
            <a:r>
              <a:rPr lang="ru-RU" sz="2400" dirty="0">
                <a:effectLst/>
              </a:rPr>
              <a:t>Выбор профессии на сегодняшний день становится одной из главных задач.  Из всего многообразия предлагаемых рынком труда необходимо выбрать то, что приемлемо для каждого индивида в отдельности. Сделать правильный шаг и не ошибиться, в выборе верного направления ,не сбиться с намеченного курса и идти в ногу со временем, быть нужным и полезным обществу ,любить то дело которому отдаешь все свое время, все это необходимо прививать ученикам с самых первых дней обучения.</a:t>
            </a:r>
          </a:p>
          <a:p>
            <a:pPr algn="ctr" eaLnBrk="1" hangingPunct="1">
              <a:buFont typeface="Wingdings" pitchFamily="2" charset="2"/>
              <a:buNone/>
              <a:defRPr/>
            </a:pPr>
            <a:endParaRPr lang="en-US" sz="2000" b="1" i="1" dirty="0">
              <a:ln>
                <a:solidFill>
                  <a:schemeClr val="tx2">
                    <a:lumMod val="75000"/>
                  </a:schemeClr>
                </a:solidFill>
              </a:ln>
              <a:solidFill>
                <a:schemeClr val="accent5">
                  <a:lumMod val="40000"/>
                  <a:lumOff val="60000"/>
                </a:schemeClr>
              </a:solidFill>
              <a:effectLst>
                <a:glow rad="63500">
                  <a:schemeClr val="accent1">
                    <a:satMod val="175000"/>
                    <a:alpha val="40000"/>
                  </a:schemeClr>
                </a:glow>
              </a:effectLst>
              <a:latin typeface="Bookman Old Style" pitchFamily="18" charset="0"/>
            </a:endParaRPr>
          </a:p>
        </p:txBody>
      </p:sp>
      <p:pic>
        <p:nvPicPr>
          <p:cNvPr id="1026" name="Picture 2" descr="http://www.gornovosti.ru/static/images/archive/2913/kurs.gif"/>
          <p:cNvPicPr>
            <a:picLocks noChangeAspect="1" noChangeArrowheads="1"/>
          </p:cNvPicPr>
          <p:nvPr/>
        </p:nvPicPr>
        <p:blipFill>
          <a:blip r:embed="rId2" cstate="print"/>
          <a:srcRect/>
          <a:stretch>
            <a:fillRect/>
          </a:stretch>
        </p:blipFill>
        <p:spPr bwMode="auto">
          <a:xfrm>
            <a:off x="251520" y="476672"/>
            <a:ext cx="4378086"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descr="http://www.gimosnova.com.ua/images/download/511.jpg"/>
          <p:cNvPicPr>
            <a:picLocks noChangeAspect="1" noChangeArrowheads="1"/>
          </p:cNvPicPr>
          <p:nvPr/>
        </p:nvPicPr>
        <p:blipFill>
          <a:blip r:embed="rId3" cstate="print"/>
          <a:srcRect/>
          <a:stretch>
            <a:fillRect/>
          </a:stretch>
        </p:blipFill>
        <p:spPr bwMode="auto">
          <a:xfrm>
            <a:off x="323528" y="3717032"/>
            <a:ext cx="4320480" cy="2664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advClick="0" advTm="2000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1000"/>
                                        <p:tgtEl>
                                          <p:spTgt spid="1026"/>
                                        </p:tgtEl>
                                      </p:cBhvr>
                                    </p:animEffect>
                                  </p:childTnLst>
                                </p:cTn>
                              </p:par>
                              <p:par>
                                <p:cTn id="11" presetID="5"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heckerboard(across)">
                                      <p:cBhvr>
                                        <p:cTn id="13"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86063" y="214313"/>
            <a:ext cx="5676900" cy="646112"/>
          </a:xfrm>
          <a:prstGeom prst="rect">
            <a:avLst/>
          </a:prstGeom>
          <a:noFill/>
          <a:ln w="9525">
            <a:noFill/>
            <a:miter lim="800000"/>
            <a:headEnd/>
            <a:tailEnd/>
          </a:ln>
        </p:spPr>
        <p:txBody>
          <a:bodyPr wrap="none">
            <a:spAutoFit/>
          </a:bodyPr>
          <a:lstStyle/>
          <a:p>
            <a:r>
              <a:rPr lang="ru-RU" sz="3600" b="1">
                <a:solidFill>
                  <a:srgbClr val="120589"/>
                </a:solidFill>
              </a:rPr>
              <a:t>7 составляющих успеха</a:t>
            </a:r>
          </a:p>
        </p:txBody>
      </p:sp>
      <p:sp>
        <p:nvSpPr>
          <p:cNvPr id="4" name="Прямоугольник 3"/>
          <p:cNvSpPr>
            <a:spLocks noChangeArrowheads="1"/>
          </p:cNvSpPr>
          <p:nvPr/>
        </p:nvSpPr>
        <p:spPr bwMode="auto">
          <a:xfrm>
            <a:off x="2071688" y="857250"/>
            <a:ext cx="5203825" cy="523875"/>
          </a:xfrm>
          <a:prstGeom prst="rect">
            <a:avLst/>
          </a:prstGeom>
          <a:noFill/>
          <a:ln w="9525">
            <a:noFill/>
            <a:miter lim="800000"/>
            <a:headEnd/>
            <a:tailEnd/>
          </a:ln>
        </p:spPr>
        <p:txBody>
          <a:bodyPr wrap="none">
            <a:spAutoFit/>
          </a:bodyPr>
          <a:lstStyle/>
          <a:p>
            <a:pPr eaLnBrk="0" hangingPunct="0"/>
            <a:r>
              <a:rPr lang="ru-RU" sz="2800" i="1">
                <a:cs typeface="Times New Roman" pitchFamily="18" charset="0"/>
              </a:rPr>
              <a:t>1. Внутреннее спокойствие </a:t>
            </a:r>
            <a:endParaRPr lang="ru-RU" sz="2800"/>
          </a:p>
        </p:txBody>
      </p:sp>
      <p:sp>
        <p:nvSpPr>
          <p:cNvPr id="6" name="Прямоугольник 5"/>
          <p:cNvSpPr>
            <a:spLocks noChangeArrowheads="1"/>
          </p:cNvSpPr>
          <p:nvPr/>
        </p:nvSpPr>
        <p:spPr bwMode="auto">
          <a:xfrm>
            <a:off x="3059113" y="1341438"/>
            <a:ext cx="3924300" cy="522287"/>
          </a:xfrm>
          <a:prstGeom prst="rect">
            <a:avLst/>
          </a:prstGeom>
          <a:noFill/>
          <a:ln w="9525">
            <a:noFill/>
            <a:miter lim="800000"/>
            <a:headEnd/>
            <a:tailEnd/>
          </a:ln>
        </p:spPr>
        <p:txBody>
          <a:bodyPr wrap="none">
            <a:spAutoFit/>
          </a:bodyPr>
          <a:lstStyle/>
          <a:p>
            <a:pPr eaLnBrk="0" hangingPunct="0"/>
            <a:r>
              <a:rPr lang="ru-RU" sz="2800" i="1">
                <a:cs typeface="Times New Roman" pitchFamily="18" charset="0"/>
              </a:rPr>
              <a:t>2. Здоровье и энергия</a:t>
            </a:r>
            <a:endParaRPr lang="ru-RU" sz="2400"/>
          </a:p>
        </p:txBody>
      </p:sp>
      <p:sp>
        <p:nvSpPr>
          <p:cNvPr id="8" name="Прямоугольник 7"/>
          <p:cNvSpPr>
            <a:spLocks noChangeArrowheads="1"/>
          </p:cNvSpPr>
          <p:nvPr/>
        </p:nvSpPr>
        <p:spPr bwMode="auto">
          <a:xfrm>
            <a:off x="2143125" y="1857375"/>
            <a:ext cx="5503863" cy="523875"/>
          </a:xfrm>
          <a:prstGeom prst="rect">
            <a:avLst/>
          </a:prstGeom>
          <a:noFill/>
          <a:ln w="9525">
            <a:noFill/>
            <a:miter lim="800000"/>
            <a:headEnd/>
            <a:tailEnd/>
          </a:ln>
        </p:spPr>
        <p:txBody>
          <a:bodyPr wrap="none">
            <a:spAutoFit/>
          </a:bodyPr>
          <a:lstStyle/>
          <a:p>
            <a:pPr eaLnBrk="0" hangingPunct="0"/>
            <a:r>
              <a:rPr lang="ru-RU" sz="2800" i="1">
                <a:cs typeface="Times New Roman" pitchFamily="18" charset="0"/>
              </a:rPr>
              <a:t>3. Отношения с окружающими</a:t>
            </a:r>
            <a:endParaRPr lang="ru-RU" sz="2400"/>
          </a:p>
        </p:txBody>
      </p:sp>
      <p:sp>
        <p:nvSpPr>
          <p:cNvPr id="9" name="Прямоугольник 8"/>
          <p:cNvSpPr>
            <a:spLocks noChangeArrowheads="1"/>
          </p:cNvSpPr>
          <p:nvPr/>
        </p:nvSpPr>
        <p:spPr bwMode="auto">
          <a:xfrm>
            <a:off x="3059113" y="2276475"/>
            <a:ext cx="5356225" cy="523875"/>
          </a:xfrm>
          <a:prstGeom prst="rect">
            <a:avLst/>
          </a:prstGeom>
          <a:noFill/>
          <a:ln w="9525">
            <a:noFill/>
            <a:miter lim="800000"/>
            <a:headEnd/>
            <a:tailEnd/>
          </a:ln>
        </p:spPr>
        <p:txBody>
          <a:bodyPr wrap="none">
            <a:spAutoFit/>
          </a:bodyPr>
          <a:lstStyle/>
          <a:p>
            <a:r>
              <a:rPr lang="ru-RU" sz="2800" i="1"/>
              <a:t>4. Финансовая независимость</a:t>
            </a:r>
            <a:endParaRPr lang="ru-RU" sz="2800"/>
          </a:p>
        </p:txBody>
      </p:sp>
      <p:sp>
        <p:nvSpPr>
          <p:cNvPr id="10" name="Прямоугольник 9"/>
          <p:cNvSpPr>
            <a:spLocks noChangeArrowheads="1"/>
          </p:cNvSpPr>
          <p:nvPr/>
        </p:nvSpPr>
        <p:spPr bwMode="auto">
          <a:xfrm>
            <a:off x="2143125" y="2714625"/>
            <a:ext cx="5129213" cy="523875"/>
          </a:xfrm>
          <a:prstGeom prst="rect">
            <a:avLst/>
          </a:prstGeom>
          <a:noFill/>
          <a:ln w="9525">
            <a:noFill/>
            <a:miter lim="800000"/>
            <a:headEnd/>
            <a:tailEnd/>
          </a:ln>
        </p:spPr>
        <p:txBody>
          <a:bodyPr wrap="none">
            <a:spAutoFit/>
          </a:bodyPr>
          <a:lstStyle/>
          <a:p>
            <a:r>
              <a:rPr lang="ru-RU" sz="2800" i="1"/>
              <a:t>5. Достойные цели и идеалы</a:t>
            </a:r>
            <a:endParaRPr lang="ru-RU" sz="2800"/>
          </a:p>
        </p:txBody>
      </p:sp>
      <p:sp>
        <p:nvSpPr>
          <p:cNvPr id="12" name="Прямоугольник 11"/>
          <p:cNvSpPr>
            <a:spLocks noChangeArrowheads="1"/>
          </p:cNvSpPr>
          <p:nvPr/>
        </p:nvSpPr>
        <p:spPr bwMode="auto">
          <a:xfrm>
            <a:off x="3059113" y="3213100"/>
            <a:ext cx="5540375" cy="523875"/>
          </a:xfrm>
          <a:prstGeom prst="rect">
            <a:avLst/>
          </a:prstGeom>
          <a:noFill/>
          <a:ln w="9525">
            <a:noFill/>
            <a:miter lim="800000"/>
            <a:headEnd/>
            <a:tailEnd/>
          </a:ln>
        </p:spPr>
        <p:txBody>
          <a:bodyPr wrap="none">
            <a:spAutoFit/>
          </a:bodyPr>
          <a:lstStyle/>
          <a:p>
            <a:r>
              <a:rPr lang="ru-RU" sz="2800" i="1">
                <a:cs typeface="Times New Roman" pitchFamily="18" charset="0"/>
              </a:rPr>
              <a:t>6. Самопознание и самоанализ</a:t>
            </a:r>
            <a:endParaRPr lang="ru-RU" sz="2800"/>
          </a:p>
        </p:txBody>
      </p:sp>
      <p:sp>
        <p:nvSpPr>
          <p:cNvPr id="14" name="Прямоугольник 13"/>
          <p:cNvSpPr>
            <a:spLocks noChangeArrowheads="1"/>
          </p:cNvSpPr>
          <p:nvPr/>
        </p:nvSpPr>
        <p:spPr bwMode="auto">
          <a:xfrm>
            <a:off x="2143125" y="3643313"/>
            <a:ext cx="3651250" cy="523875"/>
          </a:xfrm>
          <a:prstGeom prst="rect">
            <a:avLst/>
          </a:prstGeom>
          <a:noFill/>
          <a:ln w="9525">
            <a:noFill/>
            <a:miter lim="800000"/>
            <a:headEnd/>
            <a:tailEnd/>
          </a:ln>
        </p:spPr>
        <p:txBody>
          <a:bodyPr wrap="none">
            <a:spAutoFit/>
          </a:bodyPr>
          <a:lstStyle/>
          <a:p>
            <a:pPr eaLnBrk="0" hangingPunct="0"/>
            <a:r>
              <a:rPr lang="ru-RU" sz="2800" i="1">
                <a:cs typeface="Times New Roman" pitchFamily="18" charset="0"/>
              </a:rPr>
              <a:t>7. Самореализация </a:t>
            </a:r>
            <a:endParaRPr lang="ru-RU" sz="2800"/>
          </a:p>
        </p:txBody>
      </p:sp>
      <p:pic>
        <p:nvPicPr>
          <p:cNvPr id="11274" name="Picture 7" descr="http://belorechie.net/uploads/posts/2014-08/1409145765_tur3.jpg"/>
          <p:cNvPicPr>
            <a:picLocks noChangeAspect="1" noChangeArrowheads="1"/>
          </p:cNvPicPr>
          <p:nvPr/>
        </p:nvPicPr>
        <p:blipFill>
          <a:blip r:embed="rId2"/>
          <a:srcRect/>
          <a:stretch>
            <a:fillRect/>
          </a:stretch>
        </p:blipFill>
        <p:spPr bwMode="auto">
          <a:xfrm>
            <a:off x="2555875" y="4076700"/>
            <a:ext cx="4968875" cy="2581275"/>
          </a:xfrm>
          <a:prstGeom prst="rect">
            <a:avLst/>
          </a:prstGeom>
          <a:noFill/>
          <a:ln w="9525">
            <a:noFill/>
            <a:miter lim="800000"/>
            <a:headEnd/>
            <a:tailEnd/>
          </a:ln>
        </p:spPr>
      </p:pic>
    </p:spTree>
  </p:cSld>
  <p:clrMapOvr>
    <a:masterClrMapping/>
  </p:clrMapOvr>
  <p:transition spd="med" advClick="0" advTm="20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ppt_x-.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ppt_x</p:attrName>
                                        </p:attrNameLst>
                                      </p:cBhvr>
                                      <p:tavLst>
                                        <p:tav tm="0">
                                          <p:val>
                                            <p:strVal val="#ppt_x-.2"/>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2"/>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par>
                                <p:cTn id="40" presetID="3" presetClass="entr" presetSubtype="10" fill="hold" nodeType="withEffect">
                                  <p:stCondLst>
                                    <p:cond delay="0"/>
                                  </p:stCondLst>
                                  <p:childTnLst>
                                    <p:set>
                                      <p:cBhvr>
                                        <p:cTn id="41" dur="1" fill="hold">
                                          <p:stCondLst>
                                            <p:cond delay="0"/>
                                          </p:stCondLst>
                                        </p:cTn>
                                        <p:tgtEl>
                                          <p:spTgt spid="11274"/>
                                        </p:tgtEl>
                                        <p:attrNameLst>
                                          <p:attrName>style.visibility</p:attrName>
                                        </p:attrNameLst>
                                      </p:cBhvr>
                                      <p:to>
                                        <p:strVal val="visible"/>
                                      </p:to>
                                    </p:set>
                                    <p:animEffect transition="in" filter="blinds(horizontal)">
                                      <p:cBhvr>
                                        <p:cTn id="42" dur="500"/>
                                        <p:tgtEl>
                                          <p:spTgt spid="1127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266"/>
                                        </p:tgtEl>
                                        <p:attrNameLst>
                                          <p:attrName>style.visibility</p:attrName>
                                        </p:attrNameLst>
                                      </p:cBhvr>
                                      <p:to>
                                        <p:strVal val="visible"/>
                                      </p:to>
                                    </p:set>
                                    <p:animEffect transition="in" filter="blinds(horizontal)">
                                      <p:cBhvr>
                                        <p:cTn id="4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4" grpId="0"/>
      <p:bldP spid="6" grpId="0"/>
      <p:bldP spid="9"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286000" y="142875"/>
            <a:ext cx="6553200" cy="6429375"/>
          </a:xfrm>
        </p:spPr>
        <p:txBody>
          <a:bodyPr/>
          <a:lstStyle/>
          <a:p>
            <a:pPr algn="ctr" eaLnBrk="1" hangingPunct="1">
              <a:defRPr/>
            </a:pPr>
            <a:r>
              <a:rPr lang="ru-RU" sz="1800" dirty="0" smtClean="0">
                <a:effectLst/>
              </a:rPr>
              <a:t>Конечно </a:t>
            </a:r>
            <a:r>
              <a:rPr lang="ru-RU" sz="1800" dirty="0">
                <a:effectLst/>
              </a:rPr>
              <a:t>можно как-то устроиться в этом мире, но работать там где не нравится, где не получаешь морального удовлетворения хуже каторги. Помочь ученику сделать правильный выбор, оценить свои возможности перспективы развития, раскрыть внутренний потенциал, осмыслить жизненные устои, вот в этом и заключается задача учителя работающего в среднем и старшем звене. </a:t>
            </a:r>
            <a:endParaRPr lang="ru-RU" sz="1800" dirty="0" smtClean="0">
              <a:effectLst/>
            </a:endParaRPr>
          </a:p>
          <a:p>
            <a:pPr algn="ctr" eaLnBrk="1" hangingPunct="1">
              <a:defRPr/>
            </a:pPr>
            <a:r>
              <a:rPr lang="ru-RU" sz="1800" dirty="0" smtClean="0">
                <a:effectLst/>
              </a:rPr>
              <a:t>В </a:t>
            </a:r>
            <a:r>
              <a:rPr lang="ru-RU" sz="1800" dirty="0">
                <a:effectLst/>
              </a:rPr>
              <a:t>общеобразовательной школе порой сталкиваешься с непониманием учеников важности данной проблемы, проблемы выбора. Пытаясь донести до каждого сущность вещей, приходится, как говорится выворачиваться наизнанку, иногда опускаются руки, но переборов себя снова идешь и сеешь разумное вечное.</a:t>
            </a:r>
          </a:p>
          <a:p>
            <a:pPr algn="ctr" eaLnBrk="1" hangingPunct="1">
              <a:defRPr/>
            </a:pPr>
            <a:r>
              <a:rPr lang="ru-RU" sz="1800" dirty="0">
                <a:effectLst/>
              </a:rPr>
              <a:t>Проблема профессионального выбора серьезная тема для разговора и одной строкой не решаема. Знание рынка труда, мира профессий, чего я хочу, что могу и нужно ли это обществу, вот над чем необходимо работать с учениками в рамках школьной программы, и тогда не будет больно за бесцельно прожитые годы</a:t>
            </a:r>
            <a:r>
              <a:rPr lang="ru-RU" sz="1800" dirty="0" smtClean="0">
                <a:effectLst/>
              </a:rPr>
              <a:t>.</a:t>
            </a:r>
          </a:p>
          <a:p>
            <a:pPr algn="ctr" eaLnBrk="1" hangingPunct="1">
              <a:buFont typeface="Wingdings" pitchFamily="2" charset="2"/>
              <a:buNone/>
              <a:defRPr/>
            </a:pPr>
            <a:endParaRPr lang="ru-RU" sz="3600" dirty="0"/>
          </a:p>
        </p:txBody>
      </p:sp>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ircle(in)">
                                      <p:cBhvr>
                                        <p:cTn id="7" dur="1000"/>
                                        <p:tgtEl>
                                          <p:spTgt spid="6758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7587">
                                            <p:txEl>
                                              <p:pRg st="1" end="1"/>
                                            </p:txEl>
                                          </p:spTgt>
                                        </p:tgtEl>
                                        <p:attrNameLst>
                                          <p:attrName>style.visibility</p:attrName>
                                        </p:attrNameLst>
                                      </p:cBhvr>
                                      <p:to>
                                        <p:strVal val="visible"/>
                                      </p:to>
                                    </p:set>
                                    <p:animEffect transition="in" filter="circle(in)">
                                      <p:cBhvr>
                                        <p:cTn id="10" dur="1000"/>
                                        <p:tgtEl>
                                          <p:spTgt spid="67587">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Effect transition="in" filter="circle(in)">
                                      <p:cBhvr>
                                        <p:cTn id="13" dur="10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13" descr="C:\Users\Пользователь\Pictures\32956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title"/>
          </p:nvPr>
        </p:nvSpPr>
        <p:spPr>
          <a:xfrm>
            <a:off x="428625" y="0"/>
            <a:ext cx="8258175" cy="785813"/>
          </a:xfrm>
        </p:spPr>
        <p:txBody>
          <a:bodyPr/>
          <a:lstStyle/>
          <a:p>
            <a:pPr eaLnBrk="1" hangingPunct="1">
              <a:defRPr/>
            </a:pPr>
            <a:r>
              <a:rPr lang="ru-RU" sz="3200" i="1" u="sng" dirty="0" smtClean="0">
                <a:latin typeface="Times New Roman" pitchFamily="18" charset="0"/>
                <a:cs typeface="Times New Roman" pitchFamily="18" charset="0"/>
              </a:rPr>
              <a:t>Основные навыки 21 века</a:t>
            </a:r>
          </a:p>
        </p:txBody>
      </p:sp>
      <p:sp>
        <p:nvSpPr>
          <p:cNvPr id="5123" name="Rectangle 3"/>
          <p:cNvSpPr>
            <a:spLocks noGrp="1" noChangeArrowheads="1"/>
          </p:cNvSpPr>
          <p:nvPr>
            <p:ph type="body" idx="1"/>
          </p:nvPr>
        </p:nvSpPr>
        <p:spPr>
          <a:xfrm>
            <a:off x="0" y="1000125"/>
            <a:ext cx="9144000" cy="5857875"/>
          </a:xfrm>
        </p:spPr>
        <p:txBody>
          <a:bodyPr/>
          <a:lstStyle/>
          <a:p>
            <a:pPr eaLnBrk="1" hangingPunct="1">
              <a:lnSpc>
                <a:spcPct val="90000"/>
              </a:lnSpc>
              <a:buFontTx/>
              <a:buNone/>
              <a:defRPr/>
            </a:pPr>
            <a:endParaRPr lang="ru-RU" dirty="0" smtClean="0"/>
          </a:p>
          <a:p>
            <a:pPr eaLnBrk="1" hangingPunct="1">
              <a:lnSpc>
                <a:spcPct val="90000"/>
              </a:lnSpc>
              <a:buFontTx/>
              <a:buNone/>
              <a:defRPr/>
            </a:pPr>
            <a:endParaRPr lang="ru-RU" dirty="0" smtClean="0"/>
          </a:p>
          <a:p>
            <a:pPr eaLnBrk="1" hangingPunct="1">
              <a:lnSpc>
                <a:spcPct val="90000"/>
              </a:lnSpc>
              <a:buFontTx/>
              <a:buNone/>
              <a:defRPr/>
            </a:pPr>
            <a:r>
              <a:rPr lang="ru-RU" sz="1600" dirty="0" smtClean="0"/>
              <a:t>              </a:t>
            </a:r>
            <a:r>
              <a:rPr lang="ru-RU" sz="1600" b="1" i="1" dirty="0" smtClean="0">
                <a:solidFill>
                  <a:schemeClr val="bg1">
                    <a:lumMod val="60000"/>
                    <a:lumOff val="40000"/>
                  </a:schemeClr>
                </a:solidFill>
                <a:effectLst/>
                <a:latin typeface="Times New Roman" pitchFamily="18" charset="0"/>
                <a:cs typeface="Times New Roman" pitchFamily="18" charset="0"/>
              </a:rPr>
              <a:t>Чтение                                                                                            Творческое мышление</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Письмо                                                                                           Навыки решения проблемы</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Математика                                                                                Навыки принятия решения</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Умение говорить                                                                         Визуализация</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Умение слушать</a:t>
            </a:r>
          </a:p>
          <a:p>
            <a:pPr eaLnBrk="1" hangingPunct="1">
              <a:lnSpc>
                <a:spcPct val="90000"/>
              </a:lnSpc>
              <a:buFontTx/>
              <a:buNone/>
              <a:defRPr/>
            </a:pPr>
            <a:endParaRPr lang="ru-RU" sz="1600" dirty="0" smtClean="0"/>
          </a:p>
          <a:p>
            <a:pPr eaLnBrk="1" hangingPunct="1">
              <a:lnSpc>
                <a:spcPct val="90000"/>
              </a:lnSpc>
              <a:buFontTx/>
              <a:buNone/>
              <a:defRPr/>
            </a:pPr>
            <a:endParaRPr lang="ru-RU" sz="1600" dirty="0" smtClean="0"/>
          </a:p>
          <a:p>
            <a:pPr eaLnBrk="1" hangingPunct="1">
              <a:lnSpc>
                <a:spcPct val="90000"/>
              </a:lnSpc>
              <a:buFontTx/>
              <a:buNone/>
              <a:defRPr/>
            </a:pPr>
            <a:endParaRPr lang="ru-RU" sz="1600" dirty="0" smtClean="0"/>
          </a:p>
          <a:p>
            <a:pPr eaLnBrk="1" hangingPunct="1">
              <a:lnSpc>
                <a:spcPct val="90000"/>
              </a:lnSpc>
              <a:buFontTx/>
              <a:buNone/>
              <a:defRPr/>
            </a:pPr>
            <a:endParaRPr lang="ru-RU" sz="1600" dirty="0" smtClean="0"/>
          </a:p>
          <a:p>
            <a:pPr eaLnBrk="1" hangingPunct="1">
              <a:lnSpc>
                <a:spcPct val="90000"/>
              </a:lnSpc>
              <a:buFontTx/>
              <a:buNone/>
              <a:defRPr/>
            </a:pPr>
            <a:endParaRPr lang="ru-RU" sz="1600" dirty="0" smtClean="0"/>
          </a:p>
          <a:p>
            <a:pPr eaLnBrk="1" hangingPunct="1">
              <a:lnSpc>
                <a:spcPct val="90000"/>
              </a:lnSpc>
              <a:buFontTx/>
              <a:buNone/>
              <a:defRPr/>
            </a:pPr>
            <a:endParaRPr lang="ru-RU" sz="1600" dirty="0" smtClean="0"/>
          </a:p>
          <a:p>
            <a:pPr eaLnBrk="1" hangingPunct="1">
              <a:lnSpc>
                <a:spcPct val="90000"/>
              </a:lnSpc>
              <a:buFontTx/>
              <a:buNone/>
              <a:defRPr/>
            </a:pPr>
            <a:r>
              <a:rPr lang="ru-RU" sz="1600" dirty="0" smtClean="0"/>
              <a:t>          </a:t>
            </a:r>
            <a:r>
              <a:rPr lang="ru-RU" sz="1600" b="1" i="1" dirty="0" smtClean="0">
                <a:solidFill>
                  <a:schemeClr val="bg1">
                    <a:lumMod val="60000"/>
                    <a:lumOff val="40000"/>
                  </a:schemeClr>
                </a:solidFill>
                <a:effectLst/>
                <a:latin typeface="Times New Roman" pitchFamily="18" charset="0"/>
                <a:cs typeface="Times New Roman" pitchFamily="18" charset="0"/>
              </a:rPr>
              <a:t>Социальные                                                                    Чувство собственного достоинства</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Переговорные                                                                  Самоуправление</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Лидерские                                                                        Ответственность</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Навыки взаимодействия</a:t>
            </a:r>
          </a:p>
          <a:p>
            <a:pPr eaLnBrk="1" hangingPunct="1">
              <a:lnSpc>
                <a:spcPct val="90000"/>
              </a:lnSpc>
              <a:buFontTx/>
              <a:buNone/>
              <a:defRPr/>
            </a:pPr>
            <a:r>
              <a:rPr lang="ru-RU" sz="1600" b="1" i="1" dirty="0" smtClean="0">
                <a:solidFill>
                  <a:schemeClr val="bg1">
                    <a:lumMod val="60000"/>
                    <a:lumOff val="40000"/>
                  </a:schemeClr>
                </a:solidFill>
                <a:effectLst/>
                <a:latin typeface="Times New Roman" pitchFamily="18" charset="0"/>
                <a:cs typeface="Times New Roman" pitchFamily="18" charset="0"/>
              </a:rPr>
              <a:t>            Культурное многообразие</a:t>
            </a:r>
          </a:p>
        </p:txBody>
      </p:sp>
      <p:sp>
        <p:nvSpPr>
          <p:cNvPr id="5" name="Выноска со стрелкой вниз 4"/>
          <p:cNvSpPr/>
          <p:nvPr/>
        </p:nvSpPr>
        <p:spPr>
          <a:xfrm>
            <a:off x="214313" y="785813"/>
            <a:ext cx="2428875" cy="10715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Основные навыки</a:t>
            </a:r>
          </a:p>
        </p:txBody>
      </p:sp>
      <p:sp>
        <p:nvSpPr>
          <p:cNvPr id="6" name="Выноска со стрелкой вниз 5"/>
          <p:cNvSpPr/>
          <p:nvPr/>
        </p:nvSpPr>
        <p:spPr>
          <a:xfrm>
            <a:off x="5857875" y="1000125"/>
            <a:ext cx="2857500" cy="107156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Интеллектуальные навыки</a:t>
            </a:r>
          </a:p>
        </p:txBody>
      </p:sp>
      <p:sp>
        <p:nvSpPr>
          <p:cNvPr id="7" name="Выноска со стрелкой вниз 6"/>
          <p:cNvSpPr/>
          <p:nvPr/>
        </p:nvSpPr>
        <p:spPr>
          <a:xfrm>
            <a:off x="214313" y="3786188"/>
            <a:ext cx="2571750" cy="1143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Межличностные навыки</a:t>
            </a:r>
          </a:p>
        </p:txBody>
      </p:sp>
      <p:sp>
        <p:nvSpPr>
          <p:cNvPr id="8" name="Выноска со стрелкой вниз 7"/>
          <p:cNvSpPr/>
          <p:nvPr/>
        </p:nvSpPr>
        <p:spPr>
          <a:xfrm>
            <a:off x="5857875" y="3786188"/>
            <a:ext cx="2786063" cy="9286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Личные навыки</a:t>
            </a:r>
          </a:p>
        </p:txBody>
      </p:sp>
      <p:pic>
        <p:nvPicPr>
          <p:cNvPr id="8201" name="Picture 12" descr="C:\Users\Пользователь\Pictures\аепа.jpg"/>
          <p:cNvPicPr>
            <a:picLocks noChangeAspect="1" noChangeArrowheads="1"/>
          </p:cNvPicPr>
          <p:nvPr/>
        </p:nvPicPr>
        <p:blipFill>
          <a:blip r:embed="rId3"/>
          <a:srcRect/>
          <a:stretch>
            <a:fillRect/>
          </a:stretch>
        </p:blipFill>
        <p:spPr bwMode="auto">
          <a:xfrm>
            <a:off x="3214688" y="5357813"/>
            <a:ext cx="2071687" cy="1500187"/>
          </a:xfrm>
          <a:prstGeom prst="rect">
            <a:avLst/>
          </a:prstGeom>
          <a:noFill/>
          <a:ln w="9525">
            <a:noFill/>
            <a:miter lim="800000"/>
            <a:headEnd/>
            <a:tailEnd/>
          </a:ln>
        </p:spPr>
      </p:pic>
    </p:spTree>
  </p:cSld>
  <p:clrMapOvr>
    <a:masterClrMapping/>
  </p:clrMapOvr>
  <p:transition spd="med"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anim calcmode="lin" valueType="num">
                                      <p:cBhvr>
                                        <p:cTn id="8" dur="500" fill="hold"/>
                                        <p:tgtEl>
                                          <p:spTgt spid="5122"/>
                                        </p:tgtEl>
                                        <p:attrNameLst>
                                          <p:attrName>style.rotation</p:attrName>
                                        </p:attrNameLst>
                                      </p:cBhvr>
                                      <p:tavLst>
                                        <p:tav tm="0">
                                          <p:val>
                                            <p:fltVal val="720"/>
                                          </p:val>
                                        </p:tav>
                                        <p:tav tm="100000">
                                          <p:val>
                                            <p:fltVal val="0"/>
                                          </p:val>
                                        </p:tav>
                                      </p:tavLst>
                                    </p:anim>
                                    <p:anim calcmode="lin" valueType="num">
                                      <p:cBhvr>
                                        <p:cTn id="9" dur="500" fill="hold"/>
                                        <p:tgtEl>
                                          <p:spTgt spid="5122"/>
                                        </p:tgtEl>
                                        <p:attrNameLst>
                                          <p:attrName>ppt_h</p:attrName>
                                        </p:attrNameLst>
                                      </p:cBhvr>
                                      <p:tavLst>
                                        <p:tav tm="0">
                                          <p:val>
                                            <p:fltVal val="0"/>
                                          </p:val>
                                        </p:tav>
                                        <p:tav tm="100000">
                                          <p:val>
                                            <p:strVal val="#ppt_h"/>
                                          </p:val>
                                        </p:tav>
                                      </p:tavLst>
                                    </p:anim>
                                    <p:anim calcmode="lin" valueType="num">
                                      <p:cBhvr>
                                        <p:cTn id="10" dur="500" fill="hold"/>
                                        <p:tgtEl>
                                          <p:spTgt spid="5122"/>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1650"/>
                            </p:stCondLst>
                            <p:childTnLst>
                              <p:par>
                                <p:cTn id="20" presetID="54" presetClass="entr" presetSubtype="0" ac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500" fill="hold"/>
                                        <p:tgtEl>
                                          <p:spTgt spid="6"/>
                                        </p:tgtEl>
                                        <p:attrNameLst>
                                          <p:attrName>ppt_x</p:attrName>
                                        </p:attrNameLst>
                                      </p:cBhvr>
                                      <p:tavLst>
                                        <p:tav tm="0">
                                          <p:val>
                                            <p:strVal val="#ppt_x-.2"/>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Effect transition="in" filter="fade">
                                      <p:cBhvr>
                                        <p:cTn id="26" dur="500"/>
                                        <p:tgtEl>
                                          <p:spTgt spid="6"/>
                                        </p:tgtEl>
                                      </p:cBhvr>
                                    </p:animEffect>
                                  </p:childTnLst>
                                </p:cTn>
                              </p:par>
                            </p:childTnLst>
                          </p:cTn>
                        </p:par>
                        <p:par>
                          <p:cTn id="27" fill="hold">
                            <p:stCondLst>
                              <p:cond delay="2150"/>
                            </p:stCondLst>
                            <p:childTnLst>
                              <p:par>
                                <p:cTn id="28" presetID="39" presetClass="entr" presetSubtype="0" accel="10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650"/>
                            </p:stCondLst>
                            <p:childTnLst>
                              <p:par>
                                <p:cTn id="35" presetID="48" presetClass="entr" presetSubtype="0" accel="5000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5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Effect transition="in" filter="fade">
                                      <p:cBhvr>
                                        <p:cTn id="40" dur="500"/>
                                        <p:tgtEl>
                                          <p:spTgt spid="8"/>
                                        </p:tgtEl>
                                      </p:cBhvr>
                                    </p:animEffect>
                                  </p:childTnLst>
                                </p:cTn>
                              </p:par>
                            </p:childTnLst>
                          </p:cTn>
                        </p:par>
                        <p:par>
                          <p:cTn id="41" fill="hold">
                            <p:stCondLst>
                              <p:cond delay="3150"/>
                            </p:stCondLst>
                            <p:childTnLst>
                              <p:par>
                                <p:cTn id="42" presetID="9" presetClass="entr" presetSubtype="0" fill="hold" grpId="0" nodeType="afterEffect">
                                  <p:stCondLst>
                                    <p:cond delay="0"/>
                                  </p:stCondLst>
                                  <p:childTnLst>
                                    <p:set>
                                      <p:cBhvr>
                                        <p:cTn id="43" dur="1" fill="hold">
                                          <p:stCondLst>
                                            <p:cond delay="0"/>
                                          </p:stCondLst>
                                        </p:cTn>
                                        <p:tgtEl>
                                          <p:spTgt spid="5123">
                                            <p:txEl>
                                              <p:pRg st="2" end="2"/>
                                            </p:txEl>
                                          </p:spTgt>
                                        </p:tgtEl>
                                        <p:attrNameLst>
                                          <p:attrName>style.visibility</p:attrName>
                                        </p:attrNameLst>
                                      </p:cBhvr>
                                      <p:to>
                                        <p:strVal val="visible"/>
                                      </p:to>
                                    </p:set>
                                    <p:animEffect transition="in" filter="dissolve">
                                      <p:cBhvr>
                                        <p:cTn id="44" dur="500"/>
                                        <p:tgtEl>
                                          <p:spTgt spid="5123">
                                            <p:txEl>
                                              <p:pRg st="2" end="2"/>
                                            </p:txEl>
                                          </p:spTgt>
                                        </p:tgtEl>
                                      </p:cBhvr>
                                    </p:animEffect>
                                  </p:childTnLst>
                                </p:cTn>
                              </p:par>
                            </p:childTnLst>
                          </p:cTn>
                        </p:par>
                        <p:par>
                          <p:cTn id="45" fill="hold">
                            <p:stCondLst>
                              <p:cond delay="3650"/>
                            </p:stCondLst>
                            <p:childTnLst>
                              <p:par>
                                <p:cTn id="46" presetID="9" presetClass="entr" presetSubtype="0" fill="hold" grpId="0" nodeType="afterEffect">
                                  <p:stCondLst>
                                    <p:cond delay="0"/>
                                  </p:stCondLst>
                                  <p:childTnLst>
                                    <p:set>
                                      <p:cBhvr>
                                        <p:cTn id="47" dur="1" fill="hold">
                                          <p:stCondLst>
                                            <p:cond delay="0"/>
                                          </p:stCondLst>
                                        </p:cTn>
                                        <p:tgtEl>
                                          <p:spTgt spid="5123">
                                            <p:txEl>
                                              <p:pRg st="3" end="3"/>
                                            </p:txEl>
                                          </p:spTgt>
                                        </p:tgtEl>
                                        <p:attrNameLst>
                                          <p:attrName>style.visibility</p:attrName>
                                        </p:attrNameLst>
                                      </p:cBhvr>
                                      <p:to>
                                        <p:strVal val="visible"/>
                                      </p:to>
                                    </p:set>
                                    <p:animEffect transition="in" filter="dissolve">
                                      <p:cBhvr>
                                        <p:cTn id="48" dur="500"/>
                                        <p:tgtEl>
                                          <p:spTgt spid="5123">
                                            <p:txEl>
                                              <p:pRg st="3" end="3"/>
                                            </p:txEl>
                                          </p:spTgt>
                                        </p:tgtEl>
                                      </p:cBhvr>
                                    </p:animEffect>
                                  </p:childTnLst>
                                </p:cTn>
                              </p:par>
                            </p:childTnLst>
                          </p:cTn>
                        </p:par>
                        <p:par>
                          <p:cTn id="49" fill="hold">
                            <p:stCondLst>
                              <p:cond delay="4150"/>
                            </p:stCondLst>
                            <p:childTnLst>
                              <p:par>
                                <p:cTn id="50" presetID="9" presetClass="entr" presetSubtype="0" fill="hold" grpId="0" nodeType="afterEffect">
                                  <p:stCondLst>
                                    <p:cond delay="0"/>
                                  </p:stCondLst>
                                  <p:childTnLst>
                                    <p:set>
                                      <p:cBhvr>
                                        <p:cTn id="51" dur="1" fill="hold">
                                          <p:stCondLst>
                                            <p:cond delay="0"/>
                                          </p:stCondLst>
                                        </p:cTn>
                                        <p:tgtEl>
                                          <p:spTgt spid="5123">
                                            <p:txEl>
                                              <p:pRg st="4" end="4"/>
                                            </p:txEl>
                                          </p:spTgt>
                                        </p:tgtEl>
                                        <p:attrNameLst>
                                          <p:attrName>style.visibility</p:attrName>
                                        </p:attrNameLst>
                                      </p:cBhvr>
                                      <p:to>
                                        <p:strVal val="visible"/>
                                      </p:to>
                                    </p:set>
                                    <p:animEffect transition="in" filter="dissolve">
                                      <p:cBhvr>
                                        <p:cTn id="52" dur="500"/>
                                        <p:tgtEl>
                                          <p:spTgt spid="5123">
                                            <p:txEl>
                                              <p:pRg st="4" end="4"/>
                                            </p:txEl>
                                          </p:spTgt>
                                        </p:tgtEl>
                                      </p:cBhvr>
                                    </p:animEffect>
                                  </p:childTnLst>
                                </p:cTn>
                              </p:par>
                            </p:childTnLst>
                          </p:cTn>
                        </p:par>
                        <p:par>
                          <p:cTn id="53" fill="hold">
                            <p:stCondLst>
                              <p:cond delay="4650"/>
                            </p:stCondLst>
                            <p:childTnLst>
                              <p:par>
                                <p:cTn id="54" presetID="9" presetClass="entr" presetSubtype="0" fill="hold" grpId="0" nodeType="afterEffect">
                                  <p:stCondLst>
                                    <p:cond delay="0"/>
                                  </p:stCondLst>
                                  <p:childTnLst>
                                    <p:set>
                                      <p:cBhvr>
                                        <p:cTn id="55" dur="1" fill="hold">
                                          <p:stCondLst>
                                            <p:cond delay="0"/>
                                          </p:stCondLst>
                                        </p:cTn>
                                        <p:tgtEl>
                                          <p:spTgt spid="5123">
                                            <p:txEl>
                                              <p:pRg st="5" end="5"/>
                                            </p:txEl>
                                          </p:spTgt>
                                        </p:tgtEl>
                                        <p:attrNameLst>
                                          <p:attrName>style.visibility</p:attrName>
                                        </p:attrNameLst>
                                      </p:cBhvr>
                                      <p:to>
                                        <p:strVal val="visible"/>
                                      </p:to>
                                    </p:set>
                                    <p:animEffect transition="in" filter="dissolve">
                                      <p:cBhvr>
                                        <p:cTn id="56" dur="500"/>
                                        <p:tgtEl>
                                          <p:spTgt spid="5123">
                                            <p:txEl>
                                              <p:pRg st="5" end="5"/>
                                            </p:txEl>
                                          </p:spTgt>
                                        </p:tgtEl>
                                      </p:cBhvr>
                                    </p:animEffect>
                                  </p:childTnLst>
                                </p:cTn>
                              </p:par>
                            </p:childTnLst>
                          </p:cTn>
                        </p:par>
                        <p:par>
                          <p:cTn id="57" fill="hold">
                            <p:stCondLst>
                              <p:cond delay="5150"/>
                            </p:stCondLst>
                            <p:childTnLst>
                              <p:par>
                                <p:cTn id="58" presetID="9" presetClass="entr" presetSubtype="0" fill="hold" grpId="0" nodeType="afterEffect">
                                  <p:stCondLst>
                                    <p:cond delay="0"/>
                                  </p:stCondLst>
                                  <p:childTnLst>
                                    <p:set>
                                      <p:cBhvr>
                                        <p:cTn id="59" dur="1" fill="hold">
                                          <p:stCondLst>
                                            <p:cond delay="0"/>
                                          </p:stCondLst>
                                        </p:cTn>
                                        <p:tgtEl>
                                          <p:spTgt spid="5123">
                                            <p:txEl>
                                              <p:pRg st="6" end="6"/>
                                            </p:txEl>
                                          </p:spTgt>
                                        </p:tgtEl>
                                        <p:attrNameLst>
                                          <p:attrName>style.visibility</p:attrName>
                                        </p:attrNameLst>
                                      </p:cBhvr>
                                      <p:to>
                                        <p:strVal val="visible"/>
                                      </p:to>
                                    </p:set>
                                    <p:animEffect transition="in" filter="dissolve">
                                      <p:cBhvr>
                                        <p:cTn id="60" dur="500"/>
                                        <p:tgtEl>
                                          <p:spTgt spid="5123">
                                            <p:txEl>
                                              <p:pRg st="6" end="6"/>
                                            </p:txEl>
                                          </p:spTgt>
                                        </p:tgtEl>
                                      </p:cBhvr>
                                    </p:animEffect>
                                  </p:childTnLst>
                                </p:cTn>
                              </p:par>
                            </p:childTnLst>
                          </p:cTn>
                        </p:par>
                        <p:par>
                          <p:cTn id="61" fill="hold">
                            <p:stCondLst>
                              <p:cond delay="5650"/>
                            </p:stCondLst>
                            <p:childTnLst>
                              <p:par>
                                <p:cTn id="62" presetID="9" presetClass="entr" presetSubtype="0" fill="hold" grpId="0" nodeType="afterEffect">
                                  <p:stCondLst>
                                    <p:cond delay="0"/>
                                  </p:stCondLst>
                                  <p:childTnLst>
                                    <p:set>
                                      <p:cBhvr>
                                        <p:cTn id="63" dur="1" fill="hold">
                                          <p:stCondLst>
                                            <p:cond delay="0"/>
                                          </p:stCondLst>
                                        </p:cTn>
                                        <p:tgtEl>
                                          <p:spTgt spid="5123">
                                            <p:txEl>
                                              <p:pRg st="13" end="13"/>
                                            </p:txEl>
                                          </p:spTgt>
                                        </p:tgtEl>
                                        <p:attrNameLst>
                                          <p:attrName>style.visibility</p:attrName>
                                        </p:attrNameLst>
                                      </p:cBhvr>
                                      <p:to>
                                        <p:strVal val="visible"/>
                                      </p:to>
                                    </p:set>
                                    <p:animEffect transition="in" filter="dissolve">
                                      <p:cBhvr>
                                        <p:cTn id="64" dur="500"/>
                                        <p:tgtEl>
                                          <p:spTgt spid="5123">
                                            <p:txEl>
                                              <p:pRg st="13" end="13"/>
                                            </p:txEl>
                                          </p:spTgt>
                                        </p:tgtEl>
                                      </p:cBhvr>
                                    </p:animEffect>
                                  </p:childTnLst>
                                </p:cTn>
                              </p:par>
                            </p:childTnLst>
                          </p:cTn>
                        </p:par>
                        <p:par>
                          <p:cTn id="65" fill="hold">
                            <p:stCondLst>
                              <p:cond delay="6150"/>
                            </p:stCondLst>
                            <p:childTnLst>
                              <p:par>
                                <p:cTn id="66" presetID="9" presetClass="entr" presetSubtype="0" fill="hold" grpId="0" nodeType="afterEffect">
                                  <p:stCondLst>
                                    <p:cond delay="0"/>
                                  </p:stCondLst>
                                  <p:childTnLst>
                                    <p:set>
                                      <p:cBhvr>
                                        <p:cTn id="67" dur="1" fill="hold">
                                          <p:stCondLst>
                                            <p:cond delay="0"/>
                                          </p:stCondLst>
                                        </p:cTn>
                                        <p:tgtEl>
                                          <p:spTgt spid="5123">
                                            <p:txEl>
                                              <p:pRg st="14" end="14"/>
                                            </p:txEl>
                                          </p:spTgt>
                                        </p:tgtEl>
                                        <p:attrNameLst>
                                          <p:attrName>style.visibility</p:attrName>
                                        </p:attrNameLst>
                                      </p:cBhvr>
                                      <p:to>
                                        <p:strVal val="visible"/>
                                      </p:to>
                                    </p:set>
                                    <p:animEffect transition="in" filter="dissolve">
                                      <p:cBhvr>
                                        <p:cTn id="68" dur="500"/>
                                        <p:tgtEl>
                                          <p:spTgt spid="5123">
                                            <p:txEl>
                                              <p:pRg st="14" end="14"/>
                                            </p:txEl>
                                          </p:spTgt>
                                        </p:tgtEl>
                                      </p:cBhvr>
                                    </p:animEffect>
                                  </p:childTnLst>
                                </p:cTn>
                              </p:par>
                            </p:childTnLst>
                          </p:cTn>
                        </p:par>
                        <p:par>
                          <p:cTn id="69" fill="hold">
                            <p:stCondLst>
                              <p:cond delay="6650"/>
                            </p:stCondLst>
                            <p:childTnLst>
                              <p:par>
                                <p:cTn id="70" presetID="9" presetClass="entr" presetSubtype="0" fill="hold" grpId="0" nodeType="afterEffect">
                                  <p:stCondLst>
                                    <p:cond delay="0"/>
                                  </p:stCondLst>
                                  <p:childTnLst>
                                    <p:set>
                                      <p:cBhvr>
                                        <p:cTn id="71" dur="1" fill="hold">
                                          <p:stCondLst>
                                            <p:cond delay="0"/>
                                          </p:stCondLst>
                                        </p:cTn>
                                        <p:tgtEl>
                                          <p:spTgt spid="5123">
                                            <p:txEl>
                                              <p:pRg st="15" end="15"/>
                                            </p:txEl>
                                          </p:spTgt>
                                        </p:tgtEl>
                                        <p:attrNameLst>
                                          <p:attrName>style.visibility</p:attrName>
                                        </p:attrNameLst>
                                      </p:cBhvr>
                                      <p:to>
                                        <p:strVal val="visible"/>
                                      </p:to>
                                    </p:set>
                                    <p:animEffect transition="in" filter="dissolve">
                                      <p:cBhvr>
                                        <p:cTn id="72" dur="500"/>
                                        <p:tgtEl>
                                          <p:spTgt spid="5123">
                                            <p:txEl>
                                              <p:pRg st="15" end="15"/>
                                            </p:txEl>
                                          </p:spTgt>
                                        </p:tgtEl>
                                      </p:cBhvr>
                                    </p:animEffect>
                                  </p:childTnLst>
                                </p:cTn>
                              </p:par>
                            </p:childTnLst>
                          </p:cTn>
                        </p:par>
                        <p:par>
                          <p:cTn id="73" fill="hold">
                            <p:stCondLst>
                              <p:cond delay="7150"/>
                            </p:stCondLst>
                            <p:childTnLst>
                              <p:par>
                                <p:cTn id="74" presetID="9" presetClass="entr" presetSubtype="0" fill="hold" grpId="0" nodeType="afterEffect">
                                  <p:stCondLst>
                                    <p:cond delay="0"/>
                                  </p:stCondLst>
                                  <p:childTnLst>
                                    <p:set>
                                      <p:cBhvr>
                                        <p:cTn id="75" dur="1" fill="hold">
                                          <p:stCondLst>
                                            <p:cond delay="0"/>
                                          </p:stCondLst>
                                        </p:cTn>
                                        <p:tgtEl>
                                          <p:spTgt spid="5123">
                                            <p:txEl>
                                              <p:pRg st="16" end="16"/>
                                            </p:txEl>
                                          </p:spTgt>
                                        </p:tgtEl>
                                        <p:attrNameLst>
                                          <p:attrName>style.visibility</p:attrName>
                                        </p:attrNameLst>
                                      </p:cBhvr>
                                      <p:to>
                                        <p:strVal val="visible"/>
                                      </p:to>
                                    </p:set>
                                    <p:animEffect transition="in" filter="dissolve">
                                      <p:cBhvr>
                                        <p:cTn id="76" dur="500"/>
                                        <p:tgtEl>
                                          <p:spTgt spid="5123">
                                            <p:txEl>
                                              <p:pRg st="16" end="16"/>
                                            </p:txEl>
                                          </p:spTgt>
                                        </p:tgtEl>
                                      </p:cBhvr>
                                    </p:animEffect>
                                  </p:childTnLst>
                                </p:cTn>
                              </p:par>
                            </p:childTnLst>
                          </p:cTn>
                        </p:par>
                        <p:par>
                          <p:cTn id="77" fill="hold">
                            <p:stCondLst>
                              <p:cond delay="7650"/>
                            </p:stCondLst>
                            <p:childTnLst>
                              <p:par>
                                <p:cTn id="78" presetID="9" presetClass="entr" presetSubtype="0" fill="hold" grpId="0" nodeType="afterEffect">
                                  <p:stCondLst>
                                    <p:cond delay="0"/>
                                  </p:stCondLst>
                                  <p:childTnLst>
                                    <p:set>
                                      <p:cBhvr>
                                        <p:cTn id="79" dur="1" fill="hold">
                                          <p:stCondLst>
                                            <p:cond delay="0"/>
                                          </p:stCondLst>
                                        </p:cTn>
                                        <p:tgtEl>
                                          <p:spTgt spid="5123">
                                            <p:txEl>
                                              <p:pRg st="17" end="17"/>
                                            </p:txEl>
                                          </p:spTgt>
                                        </p:tgtEl>
                                        <p:attrNameLst>
                                          <p:attrName>style.visibility</p:attrName>
                                        </p:attrNameLst>
                                      </p:cBhvr>
                                      <p:to>
                                        <p:strVal val="visible"/>
                                      </p:to>
                                    </p:set>
                                    <p:animEffect transition="in" filter="dissolve">
                                      <p:cBhvr>
                                        <p:cTn id="80" dur="500"/>
                                        <p:tgtEl>
                                          <p:spTgt spid="5123">
                                            <p:txEl>
                                              <p:pRg st="17" end="17"/>
                                            </p:txEl>
                                          </p:spTgt>
                                        </p:tgtEl>
                                      </p:cBhvr>
                                    </p:animEffect>
                                  </p:childTnLst>
                                </p:cTn>
                              </p:par>
                              <p:par>
                                <p:cTn id="81" presetID="2" presetClass="entr" presetSubtype="4" fill="hold" nodeType="withEffect">
                                  <p:stCondLst>
                                    <p:cond delay="0"/>
                                  </p:stCondLst>
                                  <p:childTnLst>
                                    <p:set>
                                      <p:cBhvr>
                                        <p:cTn id="82" dur="1" fill="hold">
                                          <p:stCondLst>
                                            <p:cond delay="0"/>
                                          </p:stCondLst>
                                        </p:cTn>
                                        <p:tgtEl>
                                          <p:spTgt spid="8201"/>
                                        </p:tgtEl>
                                        <p:attrNameLst>
                                          <p:attrName>style.visibility</p:attrName>
                                        </p:attrNameLst>
                                      </p:cBhvr>
                                      <p:to>
                                        <p:strVal val="visible"/>
                                      </p:to>
                                    </p:set>
                                    <p:anim calcmode="lin" valueType="num">
                                      <p:cBhvr additive="base">
                                        <p:cTn id="83" dur="500" fill="hold"/>
                                        <p:tgtEl>
                                          <p:spTgt spid="8201"/>
                                        </p:tgtEl>
                                        <p:attrNameLst>
                                          <p:attrName>ppt_x</p:attrName>
                                        </p:attrNameLst>
                                      </p:cBhvr>
                                      <p:tavLst>
                                        <p:tav tm="0">
                                          <p:val>
                                            <p:strVal val="#ppt_x"/>
                                          </p:val>
                                        </p:tav>
                                        <p:tav tm="100000">
                                          <p:val>
                                            <p:strVal val="#ppt_x"/>
                                          </p:val>
                                        </p:tav>
                                      </p:tavLst>
                                    </p:anim>
                                    <p:anim calcmode="lin" valueType="num">
                                      <p:cBhvr additive="base">
                                        <p:cTn id="8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autoUpdateAnimBg="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2" descr="C:\Users\Пользователь\Pictures\99e5cf19e8dd9d8e.jpg"/>
          <p:cNvPicPr>
            <a:picLocks noChangeAspect="1" noChangeArrowheads="1"/>
          </p:cNvPicPr>
          <p:nvPr/>
        </p:nvPicPr>
        <p:blipFill>
          <a:blip r:embed="rId3"/>
          <a:srcRect/>
          <a:stretch>
            <a:fillRect/>
          </a:stretch>
        </p:blipFill>
        <p:spPr bwMode="auto">
          <a:xfrm>
            <a:off x="0" y="0"/>
            <a:ext cx="9144000" cy="6869113"/>
          </a:xfrm>
          <a:prstGeom prst="rect">
            <a:avLst/>
          </a:prstGeom>
          <a:noFill/>
          <a:ln w="9525">
            <a:noFill/>
            <a:miter lim="800000"/>
            <a:headEnd/>
            <a:tailEnd/>
          </a:ln>
        </p:spPr>
      </p:pic>
      <p:sp>
        <p:nvSpPr>
          <p:cNvPr id="7170" name="Rectangle 2"/>
          <p:cNvSpPr>
            <a:spLocks noGrp="1" noChangeArrowheads="1"/>
          </p:cNvSpPr>
          <p:nvPr>
            <p:ph type="title"/>
          </p:nvPr>
        </p:nvSpPr>
        <p:spPr>
          <a:xfrm>
            <a:off x="428625" y="142875"/>
            <a:ext cx="8258175" cy="1071563"/>
          </a:xfrm>
        </p:spPr>
        <p:txBody>
          <a:bodyPr/>
          <a:lstStyle/>
          <a:p>
            <a:pPr eaLnBrk="1" hangingPunct="1">
              <a:defRPr/>
            </a:pPr>
            <a:r>
              <a:rPr lang="ru-RU" sz="3200" dirty="0" smtClean="0"/>
              <a:t/>
            </a:r>
            <a:br>
              <a:rPr lang="ru-RU" sz="3200" dirty="0" smtClean="0"/>
            </a:br>
            <a:r>
              <a:rPr lang="ru-RU" sz="3200" b="1" i="1" dirty="0" smtClean="0">
                <a:latin typeface="Times New Roman" pitchFamily="18" charset="0"/>
                <a:cs typeface="Times New Roman" pitchFamily="18" charset="0"/>
              </a:rPr>
              <a:t>Основные факторы, влияющие на выбор профессии (8 углов выбора профессии)</a:t>
            </a:r>
            <a:br>
              <a:rPr lang="ru-RU" sz="3200" b="1" i="1" dirty="0" smtClean="0">
                <a:latin typeface="Times New Roman" pitchFamily="18" charset="0"/>
                <a:cs typeface="Times New Roman" pitchFamily="18" charset="0"/>
              </a:rPr>
            </a:br>
            <a:endParaRPr lang="ru-RU" sz="3200" b="1" i="1" dirty="0" smtClean="0">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457200" y="1676400"/>
            <a:ext cx="8229600" cy="4953000"/>
          </a:xfrm>
        </p:spPr>
        <p:txBody>
          <a:bodyPr/>
          <a:lstStyle/>
          <a:p>
            <a:pPr marL="800100" lvl="1" indent="-342900" eaLnBrk="1" hangingPunct="1">
              <a:lnSpc>
                <a:spcPct val="80000"/>
              </a:lnSpc>
              <a:buFont typeface="Tahoma" pitchFamily="34" charset="0"/>
              <a:buAutoNum type="arabicPeriod"/>
              <a:defRPr/>
            </a:pPr>
            <a:r>
              <a:rPr lang="ru-RU" sz="1600" b="1" i="1" dirty="0" smtClean="0">
                <a:solidFill>
                  <a:schemeClr val="bg1">
                    <a:lumMod val="60000"/>
                    <a:lumOff val="40000"/>
                  </a:schemeClr>
                </a:solidFill>
                <a:effectLst/>
                <a:latin typeface="Times New Roman" pitchFamily="18" charset="0"/>
                <a:cs typeface="Times New Roman" pitchFamily="18" charset="0"/>
              </a:rPr>
              <a:t>Позиция старших членов семьи</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AutoNum type="arabicPeriod" startAt="2"/>
              <a:defRPr/>
            </a:pPr>
            <a:r>
              <a:rPr lang="ru-RU" sz="1600" b="1" i="1" dirty="0" smtClean="0">
                <a:solidFill>
                  <a:schemeClr val="bg1">
                    <a:lumMod val="60000"/>
                    <a:lumOff val="40000"/>
                  </a:schemeClr>
                </a:solidFill>
                <a:effectLst/>
                <a:latin typeface="Times New Roman" pitchFamily="18" charset="0"/>
                <a:cs typeface="Times New Roman" pitchFamily="18" charset="0"/>
              </a:rPr>
              <a:t>Позиция учителей, школьных педагогов</a:t>
            </a:r>
          </a:p>
          <a:p>
            <a:pPr marL="800100" lvl="1" indent="-342900" eaLnBrk="1" hangingPunct="1">
              <a:lnSpc>
                <a:spcPct val="80000"/>
              </a:lnSpc>
              <a:buFont typeface="Tahoma" pitchFamily="34" charset="0"/>
              <a:buAutoNum type="arabicPeriod" startAt="2"/>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AutoNum type="arabicPeriod" startAt="2"/>
              <a:defRPr/>
            </a:pPr>
            <a:r>
              <a:rPr lang="ru-RU" sz="1600" b="1" i="1" dirty="0" smtClean="0">
                <a:solidFill>
                  <a:schemeClr val="bg1">
                    <a:lumMod val="60000"/>
                    <a:lumOff val="40000"/>
                  </a:schemeClr>
                </a:solidFill>
                <a:effectLst/>
                <a:latin typeface="Times New Roman" pitchFamily="18" charset="0"/>
                <a:cs typeface="Times New Roman" pitchFamily="18" charset="0"/>
              </a:rPr>
              <a:t>Позиция товарищей, подруг</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None/>
              <a:defRPr/>
            </a:pPr>
            <a:r>
              <a:rPr lang="ru-RU" sz="1600" b="1" i="1" dirty="0" smtClean="0">
                <a:solidFill>
                  <a:schemeClr val="bg1">
                    <a:lumMod val="60000"/>
                    <a:lumOff val="40000"/>
                  </a:schemeClr>
                </a:solidFill>
                <a:effectLst/>
                <a:latin typeface="Times New Roman" pitchFamily="18" charset="0"/>
                <a:cs typeface="Times New Roman" pitchFamily="18" charset="0"/>
              </a:rPr>
              <a:t>4.  Личные профессиональные планы</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None/>
              <a:defRPr/>
            </a:pPr>
            <a:r>
              <a:rPr lang="ru-RU" sz="1600" b="1" i="1" dirty="0" smtClean="0">
                <a:solidFill>
                  <a:schemeClr val="bg1">
                    <a:lumMod val="60000"/>
                    <a:lumOff val="40000"/>
                  </a:schemeClr>
                </a:solidFill>
                <a:effectLst/>
                <a:latin typeface="Times New Roman" pitchFamily="18" charset="0"/>
                <a:cs typeface="Times New Roman" pitchFamily="18" charset="0"/>
              </a:rPr>
              <a:t>5.  Способности</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None/>
              <a:defRPr/>
            </a:pPr>
            <a:r>
              <a:rPr lang="ru-RU" sz="1600" b="1" i="1" dirty="0" smtClean="0">
                <a:solidFill>
                  <a:schemeClr val="bg1">
                    <a:lumMod val="60000"/>
                    <a:lumOff val="40000"/>
                  </a:schemeClr>
                </a:solidFill>
                <a:effectLst/>
                <a:latin typeface="Times New Roman" pitchFamily="18" charset="0"/>
                <a:cs typeface="Times New Roman" pitchFamily="18" charset="0"/>
              </a:rPr>
              <a:t>6.  Уровень притязаний на общественное признание</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None/>
              <a:defRPr/>
            </a:pPr>
            <a:r>
              <a:rPr lang="ru-RU" sz="1600" b="1" i="1" dirty="0" smtClean="0">
                <a:solidFill>
                  <a:schemeClr val="bg1">
                    <a:lumMod val="60000"/>
                    <a:lumOff val="40000"/>
                  </a:schemeClr>
                </a:solidFill>
                <a:effectLst/>
                <a:latin typeface="Times New Roman" pitchFamily="18" charset="0"/>
                <a:cs typeface="Times New Roman" pitchFamily="18" charset="0"/>
              </a:rPr>
              <a:t>7.  Информированность</a:t>
            </a:r>
          </a:p>
          <a:p>
            <a:pPr marL="800100" lvl="1" indent="-342900" eaLnBrk="1" hangingPunct="1">
              <a:lnSpc>
                <a:spcPct val="80000"/>
              </a:lnSpc>
              <a:buFont typeface="Tahoma" pitchFamily="34" charset="0"/>
              <a:buNone/>
              <a:defRPr/>
            </a:pPr>
            <a:endParaRPr lang="ru-RU" sz="1600" b="1" i="1" dirty="0" smtClean="0">
              <a:solidFill>
                <a:schemeClr val="bg1">
                  <a:lumMod val="60000"/>
                  <a:lumOff val="40000"/>
                </a:schemeClr>
              </a:solidFill>
              <a:effectLst/>
              <a:latin typeface="Times New Roman" pitchFamily="18" charset="0"/>
              <a:cs typeface="Times New Roman" pitchFamily="18" charset="0"/>
            </a:endParaRPr>
          </a:p>
          <a:p>
            <a:pPr marL="800100" lvl="1" indent="-342900" eaLnBrk="1" hangingPunct="1">
              <a:lnSpc>
                <a:spcPct val="80000"/>
              </a:lnSpc>
              <a:buFont typeface="Tahoma" pitchFamily="34" charset="0"/>
              <a:buNone/>
              <a:defRPr/>
            </a:pPr>
            <a:r>
              <a:rPr lang="ru-RU" sz="1600" b="1" i="1" dirty="0" smtClean="0">
                <a:solidFill>
                  <a:schemeClr val="bg1">
                    <a:lumMod val="60000"/>
                    <a:lumOff val="40000"/>
                  </a:schemeClr>
                </a:solidFill>
                <a:effectLst/>
                <a:latin typeface="Times New Roman" pitchFamily="18" charset="0"/>
                <a:cs typeface="Times New Roman" pitchFamily="18" charset="0"/>
              </a:rPr>
              <a:t>8.  Склонности</a:t>
            </a:r>
          </a:p>
          <a:p>
            <a:pPr marL="800100" lvl="1" indent="-342900" eaLnBrk="1" hangingPunct="1">
              <a:lnSpc>
                <a:spcPct val="80000"/>
              </a:lnSpc>
              <a:buFont typeface="Tahoma" pitchFamily="34" charset="0"/>
              <a:buNone/>
              <a:defRPr/>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t/>
            </a:r>
            <a:br>
              <a:rPr lang="ru-RU" sz="1600" dirty="0" smtClean="0"/>
            </a:br>
            <a:r>
              <a:rPr lang="ru-RU" sz="1600" dirty="0" smtClean="0"/>
              <a:t/>
            </a:r>
            <a:br>
              <a:rPr lang="ru-RU" sz="1600" dirty="0" smtClean="0"/>
            </a:br>
            <a:endParaRPr lang="ru-RU" sz="1600" b="1" dirty="0" smtClean="0"/>
          </a:p>
        </p:txBody>
      </p:sp>
      <p:pic>
        <p:nvPicPr>
          <p:cNvPr id="5" name="Picture 6" descr="C:\Users\Пользователь\Pictures\дотд.jpg"/>
          <p:cNvPicPr>
            <a:picLocks noChangeAspect="1" noChangeArrowheads="1"/>
          </p:cNvPicPr>
          <p:nvPr/>
        </p:nvPicPr>
        <p:blipFill>
          <a:blip r:embed="rId4"/>
          <a:srcRect/>
          <a:stretch>
            <a:fillRect/>
          </a:stretch>
        </p:blipFill>
        <p:spPr bwMode="auto">
          <a:xfrm>
            <a:off x="6500813" y="2571750"/>
            <a:ext cx="2500312" cy="2214563"/>
          </a:xfrm>
          <a:prstGeom prst="rect">
            <a:avLst/>
          </a:prstGeom>
          <a:noFill/>
          <a:ln w="9525">
            <a:noFill/>
            <a:miter lim="800000"/>
            <a:headEnd/>
            <a:tailEnd/>
          </a:ln>
        </p:spPr>
      </p:pic>
      <p:pic>
        <p:nvPicPr>
          <p:cNvPr id="7" name="работа.mp3">
            <a:hlinkClick r:id="" action="ppaction://media"/>
          </p:cNvPr>
          <p:cNvPicPr>
            <a:picLocks noRot="1" noChangeAspect="1"/>
          </p:cNvPicPr>
          <p:nvPr>
            <a:audioFile r:link="rId1"/>
          </p:nvPr>
        </p:nvPicPr>
        <p:blipFill>
          <a:blip r:embed="rId5"/>
          <a:stretch>
            <a:fillRect/>
          </a:stretch>
        </p:blipFill>
        <p:spPr>
          <a:xfrm>
            <a:off x="8001024" y="5643578"/>
            <a:ext cx="876304" cy="876304"/>
          </a:xfrm>
          <a:prstGeom prst="rect">
            <a:avLst/>
          </a:prstGeom>
        </p:spPr>
      </p:pic>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1000"/>
                                        <p:tgtEl>
                                          <p:spTgt spid="71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0" dur="1000"/>
                                        <p:tgtEl>
                                          <p:spTgt spid="7171">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Effect transition="in" filter="blinds(horizontal)">
                                      <p:cBhvr>
                                        <p:cTn id="13" dur="1000"/>
                                        <p:tgtEl>
                                          <p:spTgt spid="7171">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71">
                                            <p:txEl>
                                              <p:pRg st="6" end="6"/>
                                            </p:txEl>
                                          </p:spTgt>
                                        </p:tgtEl>
                                        <p:attrNameLst>
                                          <p:attrName>style.visibility</p:attrName>
                                        </p:attrNameLst>
                                      </p:cBhvr>
                                      <p:to>
                                        <p:strVal val="visible"/>
                                      </p:to>
                                    </p:set>
                                    <p:animEffect transition="in" filter="blinds(horizontal)">
                                      <p:cBhvr>
                                        <p:cTn id="16" dur="1000"/>
                                        <p:tgtEl>
                                          <p:spTgt spid="7171">
                                            <p:txEl>
                                              <p:pRg st="6" end="6"/>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animEffect transition="in" filter="blinds(horizontal)">
                                      <p:cBhvr>
                                        <p:cTn id="19" dur="1000"/>
                                        <p:tgtEl>
                                          <p:spTgt spid="7171">
                                            <p:txEl>
                                              <p:pRg st="8" end="8"/>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71">
                                            <p:txEl>
                                              <p:pRg st="10" end="10"/>
                                            </p:txEl>
                                          </p:spTgt>
                                        </p:tgtEl>
                                        <p:attrNameLst>
                                          <p:attrName>style.visibility</p:attrName>
                                        </p:attrNameLst>
                                      </p:cBhvr>
                                      <p:to>
                                        <p:strVal val="visible"/>
                                      </p:to>
                                    </p:set>
                                    <p:animEffect transition="in" filter="blinds(horizontal)">
                                      <p:cBhvr>
                                        <p:cTn id="22" dur="1000"/>
                                        <p:tgtEl>
                                          <p:spTgt spid="7171">
                                            <p:txEl>
                                              <p:pRg st="10" end="1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71">
                                            <p:txEl>
                                              <p:pRg st="12" end="12"/>
                                            </p:txEl>
                                          </p:spTgt>
                                        </p:tgtEl>
                                        <p:attrNameLst>
                                          <p:attrName>style.visibility</p:attrName>
                                        </p:attrNameLst>
                                      </p:cBhvr>
                                      <p:to>
                                        <p:strVal val="visible"/>
                                      </p:to>
                                    </p:set>
                                    <p:animEffect transition="in" filter="blinds(horizontal)">
                                      <p:cBhvr>
                                        <p:cTn id="25" dur="1000"/>
                                        <p:tgtEl>
                                          <p:spTgt spid="7171">
                                            <p:txEl>
                                              <p:pRg st="12" end="1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71">
                                            <p:txEl>
                                              <p:pRg st="14" end="14"/>
                                            </p:txEl>
                                          </p:spTgt>
                                        </p:tgtEl>
                                        <p:attrNameLst>
                                          <p:attrName>style.visibility</p:attrName>
                                        </p:attrNameLst>
                                      </p:cBhvr>
                                      <p:to>
                                        <p:strVal val="visible"/>
                                      </p:to>
                                    </p:set>
                                    <p:animEffect transition="in" filter="blinds(horizontal)">
                                      <p:cBhvr>
                                        <p:cTn id="28" dur="1000"/>
                                        <p:tgtEl>
                                          <p:spTgt spid="7171">
                                            <p:txEl>
                                              <p:pRg st="14" end="1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171">
                                            <p:txEl>
                                              <p:pRg st="15" end="15"/>
                                            </p:txEl>
                                          </p:spTgt>
                                        </p:tgtEl>
                                        <p:attrNameLst>
                                          <p:attrName>style.visibility</p:attrName>
                                        </p:attrNameLst>
                                      </p:cBhvr>
                                      <p:to>
                                        <p:strVal val="visible"/>
                                      </p:to>
                                    </p:set>
                                    <p:animEffect transition="in" filter="blinds(horizontal)">
                                      <p:cBhvr>
                                        <p:cTn id="31" dur="1000"/>
                                        <p:tgtEl>
                                          <p:spTgt spid="7171">
                                            <p:txEl>
                                              <p:pRg st="15" end="1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1000"/>
                                        <p:tgtEl>
                                          <p:spTgt spid="5"/>
                                        </p:tgtEl>
                                      </p:cBhvr>
                                    </p:animEffect>
                                  </p:childTnLst>
                                </p:cTn>
                              </p:par>
                              <p:par>
                                <p:cTn id="35" presetID="3" presetClass="entr" presetSubtype="10" fill="hold" nodeType="with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blinds(horizontal)">
                                      <p:cBhvr>
                                        <p:cTn id="37" dur="1000"/>
                                        <p:tgtEl>
                                          <p:spTgt spid="9218"/>
                                        </p:tgtEl>
                                      </p:cBhvr>
                                    </p:animEffect>
                                  </p:childTnLst>
                                </p:cTn>
                              </p:par>
                              <p:par>
                                <p:cTn id="38" presetID="1" presetClass="mediacall" presetSubtype="0" fill="hold" nodeType="withEffect">
                                  <p:stCondLst>
                                    <p:cond delay="0"/>
                                  </p:stCondLst>
                                  <p:childTnLst>
                                    <p:cmd type="call" cmd="playFrom(0.0)">
                                      <p:cBhvr>
                                        <p:cTn id="3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6">
                <p:cTn id="40"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3" descr="C:\Users\Пользователь\Pictures\water01.jpg"/>
          <p:cNvPicPr>
            <a:picLocks noChangeAspect="1" noChangeArrowheads="1"/>
          </p:cNvPicPr>
          <p:nvPr/>
        </p:nvPicPr>
        <p:blipFill>
          <a:blip r:embed="rId2">
            <a:lum bright="26000" contrast="-58000"/>
          </a:blip>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title"/>
          </p:nvPr>
        </p:nvSpPr>
        <p:spPr>
          <a:xfrm>
            <a:off x="428625" y="0"/>
            <a:ext cx="8258175" cy="714375"/>
          </a:xfrm>
        </p:spPr>
        <p:txBody>
          <a:bodyPr/>
          <a:lstStyle/>
          <a:p>
            <a:pPr eaLnBrk="1" hangingPunct="1">
              <a:defRPr/>
            </a:pPr>
            <a:r>
              <a:rPr lang="ru-RU" sz="3200" dirty="0" smtClean="0">
                <a:effectLst/>
              </a:rPr>
              <a:t/>
            </a:r>
            <a:br>
              <a:rPr lang="ru-RU" sz="3200" dirty="0" smtClean="0">
                <a:effectLst/>
              </a:rPr>
            </a:br>
            <a:r>
              <a:rPr lang="ru-RU" sz="3200" dirty="0" smtClean="0">
                <a:effectLst/>
              </a:rPr>
              <a:t/>
            </a:r>
            <a:br>
              <a:rPr lang="ru-RU" sz="3200" dirty="0" smtClean="0">
                <a:effectLst/>
              </a:rPr>
            </a:br>
            <a:r>
              <a:rPr lang="ru-RU" sz="3200" b="1" i="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Анкетирование</a:t>
            </a:r>
            <a:br>
              <a:rPr lang="ru-RU" sz="3200" b="1" i="1" dirty="0" smtClean="0">
                <a:solidFill>
                  <a:schemeClr val="bg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effectLst/>
              </a:rPr>
              <a:t/>
            </a:r>
            <a:br>
              <a:rPr lang="ru-RU" sz="3200" dirty="0" smtClean="0">
                <a:effectLst/>
              </a:rPr>
            </a:br>
            <a:r>
              <a:rPr lang="ru-RU" sz="4000" dirty="0" smtClean="0">
                <a:effectLst/>
              </a:rPr>
              <a:t> </a:t>
            </a:r>
          </a:p>
        </p:txBody>
      </p:sp>
      <p:graphicFrame>
        <p:nvGraphicFramePr>
          <p:cNvPr id="66" name="Таблица 65"/>
          <p:cNvGraphicFramePr>
            <a:graphicFrameLocks noGrp="1"/>
          </p:cNvGraphicFramePr>
          <p:nvPr/>
        </p:nvGraphicFramePr>
        <p:xfrm>
          <a:off x="0" y="571500"/>
          <a:ext cx="4714876" cy="3476417"/>
        </p:xfrm>
        <a:graphic>
          <a:graphicData uri="http://schemas.openxmlformats.org/drawingml/2006/table">
            <a:tbl>
              <a:tblPr/>
              <a:tblGrid>
                <a:gridCol w="4714876"/>
              </a:tblGrid>
              <a:tr h="573070">
                <a:tc>
                  <a:txBody>
                    <a:bodyPr/>
                    <a:lstStyle/>
                    <a:p>
                      <a:pPr algn="l" fontAlgn="b"/>
                      <a:r>
                        <a:rPr lang="ru-RU" sz="1400" b="0" i="1" u="none" strike="noStrike" dirty="0" smtClean="0">
                          <a:solidFill>
                            <a:srgbClr val="000000"/>
                          </a:solidFill>
                          <a:latin typeface="Calibri"/>
                        </a:rPr>
                        <a:t>Здравствуйте</a:t>
                      </a:r>
                      <a:r>
                        <a:rPr lang="ru-RU" sz="1400" b="0" i="1" u="none" strike="noStrike" baseline="0" dirty="0" smtClean="0">
                          <a:solidFill>
                            <a:srgbClr val="000000"/>
                          </a:solidFill>
                          <a:latin typeface="Calibri"/>
                        </a:rPr>
                        <a:t> Ребята! Из перечисленного ниже списка выберите, пожалуйста профессию 21 века, которая вас больше всего заинтересует. Заранее спасибо</a:t>
                      </a:r>
                      <a:endParaRPr lang="ru-RU" sz="1400" b="0" i="1"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9876">
                <a:tc>
                  <a:txBody>
                    <a:bodyPr/>
                    <a:lstStyle/>
                    <a:p>
                      <a:pPr marL="342900" indent="-342900" algn="l" fontAlgn="b">
                        <a:buFont typeface="+mj-lt"/>
                        <a:buAutoNum type="arabicPeriod"/>
                      </a:pPr>
                      <a:r>
                        <a:rPr lang="ru-RU" sz="1800" b="0" i="0" u="none" kern="1200" dirty="0" err="1" smtClean="0">
                          <a:solidFill>
                            <a:schemeClr val="tx1"/>
                          </a:solidFill>
                          <a:latin typeface="+mn-lt"/>
                          <a:ea typeface="+mn-ea"/>
                          <a:cs typeface="+mn-cs"/>
                        </a:rPr>
                        <a:t>Веб-девелопер</a:t>
                      </a:r>
                      <a:endParaRPr lang="ru-RU" sz="1400" b="0" i="0" u="none" strike="noStrike" dirty="0" smtClean="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49876">
                <a:tc>
                  <a:txBody>
                    <a:bodyPr/>
                    <a:lstStyle/>
                    <a:p>
                      <a:pPr marL="342900" indent="-342900" algn="l" fontAlgn="b">
                        <a:buFont typeface="+mj-lt"/>
                        <a:buAutoNum type="arabicPeriod" startAt="2"/>
                      </a:pPr>
                      <a:r>
                        <a:rPr lang="ru-RU" sz="1800" b="0" i="0" u="none" kern="1200" dirty="0" smtClean="0">
                          <a:solidFill>
                            <a:schemeClr val="tx1"/>
                          </a:solidFill>
                          <a:latin typeface="+mn-lt"/>
                          <a:ea typeface="+mn-ea"/>
                          <a:cs typeface="+mn-cs"/>
                        </a:rPr>
                        <a:t>Джоббер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9876">
                <a:tc>
                  <a:txBody>
                    <a:bodyPr/>
                    <a:lstStyle/>
                    <a:p>
                      <a:pPr marL="342900" indent="-342900" algn="l" fontAlgn="b">
                        <a:buFont typeface="+mj-lt"/>
                        <a:buAutoNum type="arabicPeriod" startAt="3"/>
                      </a:pPr>
                      <a:r>
                        <a:rPr lang="ru-RU" sz="1800" b="0" i="0" u="none" kern="1200" dirty="0" err="1" smtClean="0">
                          <a:solidFill>
                            <a:schemeClr val="tx1"/>
                          </a:solidFill>
                          <a:latin typeface="+mn-lt"/>
                          <a:ea typeface="+mn-ea"/>
                          <a:cs typeface="+mn-cs"/>
                        </a:rPr>
                        <a:t>Коучер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49876">
                <a:tc>
                  <a:txBody>
                    <a:bodyPr/>
                    <a:lstStyle/>
                    <a:p>
                      <a:pPr marL="342900" indent="-342900" algn="l" fontAlgn="b">
                        <a:buFont typeface="+mj-lt"/>
                        <a:buAutoNum type="arabicPeriod" startAt="4"/>
                      </a:pPr>
                      <a:r>
                        <a:rPr lang="ru-RU" sz="1800" b="0" i="0" u="none" kern="1200" dirty="0" err="1" smtClean="0">
                          <a:solidFill>
                            <a:schemeClr val="tx1"/>
                          </a:solidFill>
                          <a:latin typeface="+mn-lt"/>
                          <a:ea typeface="+mn-ea"/>
                          <a:cs typeface="+mn-cs"/>
                        </a:rPr>
                        <a:t>Сейлзмен</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9876">
                <a:tc>
                  <a:txBody>
                    <a:bodyPr/>
                    <a:lstStyle/>
                    <a:p>
                      <a:pPr marL="342900" indent="-342900" algn="l" fontAlgn="b">
                        <a:buFont typeface="+mj-lt"/>
                        <a:buAutoNum type="arabicPeriod" startAt="5"/>
                      </a:pPr>
                      <a:r>
                        <a:rPr lang="ru-RU" sz="1800" b="0" i="0" u="none" kern="1200" dirty="0" err="1" smtClean="0">
                          <a:solidFill>
                            <a:schemeClr val="tx1"/>
                          </a:solidFill>
                          <a:latin typeface="+mn-lt"/>
                          <a:ea typeface="+mn-ea"/>
                          <a:cs typeface="+mn-cs"/>
                        </a:rPr>
                        <a:t>Трейдер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49876">
                <a:tc>
                  <a:txBody>
                    <a:bodyPr/>
                    <a:lstStyle/>
                    <a:p>
                      <a:pPr marL="342900" indent="-342900" algn="l" fontAlgn="b">
                        <a:buFont typeface="+mj-lt"/>
                        <a:buAutoNum type="arabicPeriod" startAt="6"/>
                      </a:pPr>
                      <a:r>
                        <a:rPr lang="ru-RU" sz="1800" b="0" i="0" u="none" kern="1200" dirty="0" smtClean="0">
                          <a:solidFill>
                            <a:schemeClr val="tx1"/>
                          </a:solidFill>
                          <a:latin typeface="+mn-lt"/>
                          <a:ea typeface="+mn-ea"/>
                          <a:cs typeface="+mn-cs"/>
                        </a:rPr>
                        <a:t>Тальман</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9876">
                <a:tc>
                  <a:txBody>
                    <a:bodyPr/>
                    <a:lstStyle/>
                    <a:p>
                      <a:pPr marL="342900" indent="-342900" algn="l" fontAlgn="b">
                        <a:buFont typeface="+mj-lt"/>
                        <a:buAutoNum type="arabicPeriod" startAt="7"/>
                      </a:pPr>
                      <a:r>
                        <a:rPr lang="ru-RU" sz="1800" b="0" i="0" u="none" kern="1200" dirty="0" smtClean="0">
                          <a:solidFill>
                            <a:schemeClr val="tx1"/>
                          </a:solidFill>
                          <a:latin typeface="+mn-lt"/>
                          <a:ea typeface="+mn-ea"/>
                          <a:cs typeface="+mn-cs"/>
                        </a:rPr>
                        <a:t>Стрингер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49876">
                <a:tc>
                  <a:txBody>
                    <a:bodyPr/>
                    <a:lstStyle/>
                    <a:p>
                      <a:pPr marL="342900" indent="-342900" algn="l" fontAlgn="b">
                        <a:buFont typeface="+mj-lt"/>
                        <a:buAutoNum type="arabicPeriod" startAt="8"/>
                      </a:pPr>
                      <a:r>
                        <a:rPr lang="ru-RU" sz="1800" b="0" i="0" u="none" kern="1200" dirty="0" err="1" smtClean="0">
                          <a:solidFill>
                            <a:schemeClr val="tx1"/>
                          </a:solidFill>
                          <a:latin typeface="+mn-lt"/>
                          <a:ea typeface="+mn-ea"/>
                          <a:cs typeface="+mn-cs"/>
                        </a:rPr>
                        <a:t>Шопер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49876">
                <a:tc>
                  <a:txBody>
                    <a:bodyPr/>
                    <a:lstStyle/>
                    <a:p>
                      <a:pPr marL="342900" indent="-342900" algn="l" fontAlgn="b">
                        <a:buFont typeface="+mj-lt"/>
                        <a:buAutoNum type="arabicPeriod" startAt="9"/>
                      </a:pPr>
                      <a:r>
                        <a:rPr lang="ru-RU" sz="1800" b="0" i="0" u="none" kern="1200" dirty="0" err="1" smtClean="0">
                          <a:solidFill>
                            <a:schemeClr val="tx1"/>
                          </a:solidFill>
                          <a:latin typeface="+mn-lt"/>
                          <a:ea typeface="+mn-ea"/>
                          <a:cs typeface="+mn-cs"/>
                        </a:rPr>
                        <a:t>Хед-хантер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49876">
                <a:tc>
                  <a:txBody>
                    <a:bodyPr/>
                    <a:lstStyle/>
                    <a:p>
                      <a:pPr marL="342900" indent="-342900" algn="l" fontAlgn="b">
                        <a:buFont typeface="+mj-lt"/>
                        <a:buAutoNum type="arabicPeriod" startAt="10"/>
                      </a:pPr>
                      <a:r>
                        <a:rPr lang="ru-RU" sz="1800" b="0" i="0" u="none" kern="1200" dirty="0" err="1" smtClean="0">
                          <a:solidFill>
                            <a:schemeClr val="tx1"/>
                          </a:solidFill>
                          <a:latin typeface="+mn-lt"/>
                          <a:ea typeface="+mn-ea"/>
                          <a:cs typeface="+mn-cs"/>
                        </a:rPr>
                        <a:t>Рекрутер</a:t>
                      </a:r>
                      <a:endParaRPr lang="ru-RU" sz="1400" b="0" i="0" u="none" strike="noStrike" dirty="0">
                        <a:solidFill>
                          <a:srgbClr val="000000"/>
                        </a:solidFill>
                        <a:latin typeface="Calibri"/>
                      </a:endParaRPr>
                    </a:p>
                  </a:txBody>
                  <a:tcPr marL="8467" marR="8467" marT="8467"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6" name="Прямоугольник 5"/>
          <p:cNvSpPr>
            <a:spLocks noChangeArrowheads="1"/>
          </p:cNvSpPr>
          <p:nvPr/>
        </p:nvSpPr>
        <p:spPr bwMode="auto">
          <a:xfrm>
            <a:off x="4786313" y="0"/>
            <a:ext cx="4357687" cy="4524375"/>
          </a:xfrm>
          <a:prstGeom prst="rect">
            <a:avLst/>
          </a:prstGeom>
          <a:noFill/>
          <a:ln w="9525">
            <a:noFill/>
            <a:miter lim="800000"/>
            <a:headEnd/>
            <a:tailEnd/>
          </a:ln>
        </p:spPr>
        <p:txBody>
          <a:bodyPr>
            <a:spAutoFit/>
          </a:bodyPr>
          <a:lstStyle/>
          <a:p>
            <a:r>
              <a:rPr lang="ru-RU"/>
              <a:t>На одном из классных часов мы снова подняли тему различных и даже необычных профессий 21 века. Тема профессии, выбора дальнейшего пути всегда вызывает у ребят оживление и интерес. Собравшись группой активистов мы нашли в интернете наиболее интересные, необычные профессии. Остановились на 10 профессиях. Решили провести анкетирование, какая же профессия заинтересует ребят больше остальных. Большинство голосов было набрано профессией – </a:t>
            </a:r>
            <a:r>
              <a:rPr lang="ru-RU" b="1"/>
              <a:t>Стрингер. </a:t>
            </a:r>
            <a:r>
              <a:rPr lang="ru-RU" i="1"/>
              <a:t>Тут мы и решили разобраться до конца а кто же такой Стрингер?</a:t>
            </a:r>
          </a:p>
        </p:txBody>
      </p:sp>
      <p:graphicFrame>
        <p:nvGraphicFramePr>
          <p:cNvPr id="7" name="Диаграмма 6"/>
          <p:cNvGraphicFramePr>
            <a:graphicFrameLocks/>
          </p:cNvGraphicFramePr>
          <p:nvPr/>
        </p:nvGraphicFramePr>
        <p:xfrm>
          <a:off x="0" y="4071938"/>
          <a:ext cx="5500688" cy="27860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circle(in)">
                                      <p:cBhvr>
                                        <p:cTn id="10" dur="1000"/>
                                        <p:tgtEl>
                                          <p:spTgt spid="15362"/>
                                        </p:tgtEl>
                                      </p:cBhvr>
                                    </p:animEffect>
                                  </p:childTnLst>
                                </p:cTn>
                              </p:par>
                              <p:par>
                                <p:cTn id="11" presetID="6" presetClass="entr" presetSubtype="16"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circle(in)">
                                      <p:cBhvr>
                                        <p:cTn id="13" dur="1000"/>
                                        <p:tgtEl>
                                          <p:spTgt spid="6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6" grpId="0"/>
      <p:bldGraphic spid="7" grpId="0">
        <p:bldAsOne/>
      </p:bldGraphic>
    </p:bldLst>
  </p:timing>
</p:sld>
</file>

<file path=ppt/theme/theme1.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572</TotalTime>
  <Words>1243</Words>
  <Application>Microsoft Office PowerPoint</Application>
  <PresentationFormat>Экран (4:3)</PresentationFormat>
  <Paragraphs>165</Paragraphs>
  <Slides>26</Slides>
  <Notes>0</Notes>
  <HiddenSlides>0</HiddenSlides>
  <MMClips>5</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Равновесие</vt:lpstr>
      <vt:lpstr>План</vt:lpstr>
      <vt:lpstr>Необычная профессия XXI века</vt:lpstr>
      <vt:lpstr>Слайд 2</vt:lpstr>
      <vt:lpstr>Эпиграф</vt:lpstr>
      <vt:lpstr>Слайд 4</vt:lpstr>
      <vt:lpstr>Слайд 5</vt:lpstr>
      <vt:lpstr>Слайд 6</vt:lpstr>
      <vt:lpstr>Основные навыки 21 века</vt:lpstr>
      <vt:lpstr> Основные факторы, влияющие на выбор профессии (8 углов выбора профессии) </vt:lpstr>
      <vt:lpstr>  Анкетирование   </vt:lpstr>
      <vt:lpstr>Слайд 10</vt:lpstr>
      <vt:lpstr>Профессия Стрингер</vt:lpstr>
      <vt:lpstr>Профессия Стрингер</vt:lpstr>
      <vt:lpstr>Стрингер должен обладать следующими качествами: </vt:lpstr>
      <vt:lpstr>Особенности профессии</vt:lpstr>
      <vt:lpstr>Особенности профессии </vt:lpstr>
      <vt:lpstr>Стрингер - кто это?</vt:lpstr>
      <vt:lpstr>Мифы о стрингерах</vt:lpstr>
      <vt:lpstr>Из первых уст</vt:lpstr>
      <vt:lpstr>Особенности профессии</vt:lpstr>
      <vt:lpstr>А вот так мы видим профессию стрингера</vt:lpstr>
      <vt:lpstr>А вот так мы видим профессию стрингера</vt:lpstr>
      <vt:lpstr>А вот так мы видим профессию стрингера</vt:lpstr>
      <vt:lpstr>А вот так мы видим профессию стрингера</vt:lpstr>
      <vt:lpstr>Слайд 24</vt:lpstr>
      <vt:lpstr>Слайд 25</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Секреты выбора профессии</dc:title>
  <dc:creator>A0001</dc:creator>
  <cp:lastModifiedBy>Администратор</cp:lastModifiedBy>
  <cp:revision>41</cp:revision>
  <dcterms:created xsi:type="dcterms:W3CDTF">2002-12-24T07:36:28Z</dcterms:created>
  <dcterms:modified xsi:type="dcterms:W3CDTF">2016-04-05T05:42:24Z</dcterms:modified>
</cp:coreProperties>
</file>