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01.04.2016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01.04.2016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01.04.2016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01.04.2016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01.04.2016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01.04.2016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 flipH="1">
            <a:off x="-1214478" y="1071546"/>
            <a:ext cx="285752" cy="5786454"/>
          </a:xfrm>
        </p:spPr>
        <p:txBody>
          <a:bodyPr>
            <a:noAutofit/>
          </a:bodyPr>
          <a:lstStyle/>
          <a:p>
            <a:endParaRPr lang="ru-RU" sz="16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56" y="500042"/>
            <a:ext cx="6572296" cy="2357454"/>
          </a:xfrm>
        </p:spPr>
        <p:txBody>
          <a:bodyPr>
            <a:noAutofit/>
          </a:bodyPr>
          <a:lstStyle/>
          <a:p>
            <a:r>
              <a:rPr lang="ru-RU" sz="9600" dirty="0" smtClean="0">
                <a:ln w="3175">
                  <a:solidFill>
                    <a:srgbClr val="002060"/>
                  </a:solidFill>
                </a:ln>
                <a:solidFill>
                  <a:srgbClr val="FFFF00"/>
                </a:solidFill>
              </a:rPr>
              <a:t>Узорное ткачество</a:t>
            </a:r>
            <a:endParaRPr lang="ru-RU" sz="9600" dirty="0">
              <a:ln w="3175">
                <a:solidFill>
                  <a:srgbClr val="00206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quarter" idx="1"/>
          </p:nvPr>
        </p:nvSpPr>
        <p:spPr>
          <a:xfrm>
            <a:off x="4643438" y="2571744"/>
            <a:ext cx="3286148" cy="1357322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Подготовили :</a:t>
            </a:r>
          </a:p>
          <a:p>
            <a:r>
              <a:rPr lang="ru-RU" dirty="0" smtClean="0"/>
              <a:t>Дарий Алёна</a:t>
            </a:r>
          </a:p>
          <a:p>
            <a:r>
              <a:rPr lang="ru-RU" dirty="0" err="1" smtClean="0"/>
              <a:t>Жильцова</a:t>
            </a:r>
            <a:r>
              <a:rPr lang="ru-RU" dirty="0" smtClean="0"/>
              <a:t> Ксения</a:t>
            </a:r>
          </a:p>
          <a:p>
            <a:r>
              <a:rPr lang="ru-RU" smtClean="0"/>
              <a:t>Королева Лолита 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lum bright="-16000" contrast="30000"/>
          </a:blip>
          <a:srcRect/>
          <a:stretch>
            <a:fillRect/>
          </a:stretch>
        </p:blipFill>
        <p:spPr bwMode="auto">
          <a:xfrm>
            <a:off x="357158" y="2643182"/>
            <a:ext cx="3636707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lum bright="-2000" contrast="37000"/>
          </a:blip>
          <a:srcRect/>
          <a:stretch>
            <a:fillRect/>
          </a:stretch>
        </p:blipFill>
        <p:spPr bwMode="auto">
          <a:xfrm>
            <a:off x="4929190" y="4143356"/>
            <a:ext cx="4071966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285720" y="571501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Руководитель </a:t>
            </a:r>
            <a:r>
              <a:rPr lang="ru-RU" smtClean="0"/>
              <a:t>учитель </a:t>
            </a:r>
            <a:r>
              <a:rPr lang="ru-RU" smtClean="0"/>
              <a:t>обществознания </a:t>
            </a:r>
            <a:r>
              <a:rPr lang="ru-RU" dirty="0" smtClean="0"/>
              <a:t>и истории Осипова Е.Я.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70" decel="100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70" decel="100000"/>
                                        <p:tgtEl>
                                          <p:spTgt spid="102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70" decel="100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70" decel="100000"/>
                                        <p:tgtEl>
                                          <p:spTgt spid="102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00562" y="1600200"/>
            <a:ext cx="4643438" cy="497207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r>
              <a:rPr lang="ru-RU" b="1" i="1" dirty="0" smtClean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</a:rPr>
              <a:t>Долгими зимними вечерами на «посиделках», или «беседах», крестьянские девушки пряли на ручных прялках свою пряжу. А ближе к весне они начинали ткать. Узорные ткани домашнего изготовления имели разное назначение. Из них крестьянские женщины шили нарядные цветные сарафаны, поневы — клетчатые юбки с богато орнаментированной отделкой, рубахи с ткаными узорами по подолу, краям рукавов и у ворота, а иногда и платки, головные косынки. Прекрасным дополнением к народному костюму служил узорный пояс, затканный геометрическим орнаментом, а то и буквами, дарственной надписью или инициалами</a:t>
            </a:r>
            <a:r>
              <a:rPr lang="ru-RU" b="1" dirty="0" smtClean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</a:rPr>
              <a:t>.</a:t>
            </a:r>
          </a:p>
          <a:p>
            <a:endParaRPr lang="ru-RU" b="1" dirty="0">
              <a:ln>
                <a:solidFill>
                  <a:schemeClr val="bg1">
                    <a:lumMod val="95000"/>
                    <a:lumOff val="5000"/>
                  </a:schemeClr>
                </a:solidFill>
              </a:ln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0" y="457200"/>
            <a:ext cx="4572000" cy="1066800"/>
          </a:xfrm>
        </p:spPr>
        <p:txBody>
          <a:bodyPr>
            <a:noAutofit/>
          </a:bodyPr>
          <a:lstStyle/>
          <a:p>
            <a:r>
              <a:rPr lang="ru-RU" sz="4000" b="0" spc="0" dirty="0" smtClean="0">
                <a:ln w="18415" cmpd="sng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Узорное ткачество на Руси</a:t>
            </a:r>
            <a:endParaRPr lang="ru-RU" sz="4000" b="0" spc="0" dirty="0">
              <a:ln w="18415" cmpd="sng">
                <a:solidFill>
                  <a:srgbClr val="0070C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lum bright="-12000" contrast="30000"/>
          </a:blip>
          <a:srcRect/>
          <a:stretch>
            <a:fillRect/>
          </a:stretch>
        </p:blipFill>
        <p:spPr bwMode="auto">
          <a:xfrm>
            <a:off x="428596" y="100211"/>
            <a:ext cx="4000528" cy="6296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0" y="928670"/>
            <a:ext cx="2571736" cy="5929330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Первые виды плетеной одежды и обуви, подстилки, корзины и сети были первыми ткацкими изделиями. Самой старой тканью в мире является льняная ткань, найденная в 1961 году при раскопках древнего поселения у турецкого поселка </a:t>
            </a:r>
            <a:r>
              <a:rPr lang="ru-RU" dirty="0" err="1" smtClean="0"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Чатал</a:t>
            </a:r>
            <a:r>
              <a:rPr lang="ru-RU" dirty="0" smtClean="0"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dirty="0" err="1" smtClean="0"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Хюиюк</a:t>
            </a:r>
            <a:r>
              <a:rPr lang="ru-RU" dirty="0" smtClean="0"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и изготовленная около 6500 лет до н. э. </a:t>
            </a:r>
            <a:endParaRPr lang="ru-RU" dirty="0">
              <a:solidFill>
                <a:schemeClr val="tx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2844" y="0"/>
            <a:ext cx="3643338" cy="857232"/>
          </a:xfrm>
        </p:spPr>
        <p:txBody>
          <a:bodyPr>
            <a:normAutofit/>
          </a:bodyPr>
          <a:lstStyle/>
          <a:p>
            <a:r>
              <a:rPr lang="ru-RU" sz="360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</a:rPr>
              <a:t>История</a:t>
            </a:r>
            <a:r>
              <a:rPr lang="ru-RU" sz="3600" dirty="0" smtClean="0"/>
              <a:t> </a:t>
            </a:r>
            <a:endParaRPr lang="ru-RU" sz="36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lum bright="13000" contrast="28000"/>
          </a:blip>
          <a:srcRect/>
          <a:stretch>
            <a:fillRect/>
          </a:stretch>
        </p:blipFill>
        <p:spPr bwMode="auto">
          <a:xfrm>
            <a:off x="2571736" y="428604"/>
            <a:ext cx="5857916" cy="45075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5000636"/>
            <a:ext cx="885828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. </a:t>
            </a:r>
            <a:r>
              <a:rPr lang="ru-RU" sz="16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Интересно, что эту ткань еще до недавнего времени считали шерстяной и лишь тщательное микроскопическое исследование более 200 образцов старых шерстяных тканей из Центральной Азии и Нубии показало, что ткань, найденная в Турции, льняная. При раскопках поселений был открыт целый ряд культурных слоев, самые нижние из которых датированы каменным веком. Были найдены грубые, но вполне пригодные для использования ткани из лубяных волокон, лыка и шерсти</a:t>
            </a:r>
            <a:endParaRPr lang="ru-RU" sz="1600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1219200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ru-RU" dirty="0" smtClean="0"/>
              <a:t> </a:t>
            </a:r>
            <a:r>
              <a:rPr lang="ru-RU" sz="5400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Используемый  материал</a:t>
            </a:r>
            <a:endParaRPr lang="ru-RU" sz="5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714876" y="1214422"/>
            <a:ext cx="4214842" cy="507831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 Материалом для ткачества служила льняная, конопляная или шерстяная пряжа. Льняные нити окрашивались домашним способом – корой ольхи, брусничным соком. Со второй половины ХIХ века использовались хлопчатобумажные красные нити, а также гарусные шерстяные, окрашенные анилиновыми красителями. Ткали на ручном станке. «Ткацкий стан – это массивное деревянное сооружение с подножками, системой блоков и других приспособлений для разных видов тканья. Главная часть стана – рама с натянутыми ровными рядами нитями основы, которые переплетаются поперек нитями утка.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lum bright="-2000" contrast="31000"/>
          </a:blip>
          <a:srcRect/>
          <a:stretch>
            <a:fillRect/>
          </a:stretch>
        </p:blipFill>
        <p:spPr bwMode="auto">
          <a:xfrm>
            <a:off x="500034" y="1285860"/>
            <a:ext cx="3857632" cy="51435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9146"/>
          </a:xfrm>
        </p:spPr>
        <p:txBody>
          <a:bodyPr>
            <a:normAutofit/>
          </a:bodyPr>
          <a:lstStyle/>
          <a:p>
            <a:r>
              <a:rPr lang="ru-RU" sz="5400" dirty="0" smtClean="0">
                <a:effectLst>
                  <a:innerShdw blurRad="50800" dist="25400" dir="13500000">
                    <a:prstClr val="black">
                      <a:alpha val="70000"/>
                    </a:prstClr>
                  </a:innerShdw>
                  <a:reflection blurRad="6350" stA="60000" endA="900" endPos="60000" dist="60007" dir="5400000" sy="-100000" algn="bl" rotWithShape="0"/>
                </a:effectLst>
              </a:rPr>
              <a:t>Технология  изготовления </a:t>
            </a:r>
            <a:endParaRPr lang="ru-RU" sz="5400" dirty="0">
              <a:effectLst>
                <a:innerShdw blurRad="50800" dist="25400" dir="13500000">
                  <a:prstClr val="black">
                    <a:alpha val="70000"/>
                  </a:prstClr>
                </a:innerShdw>
                <a:reflection blurRad="6350" stA="60000" endA="900" endPos="60000" dist="60007" dir="5400000" sy="-100000" algn="bl" rotWithShape="0"/>
              </a:effectLst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3000" contrast="16000"/>
          </a:blip>
          <a:srcRect/>
          <a:stretch>
            <a:fillRect/>
          </a:stretch>
        </p:blipFill>
        <p:spPr bwMode="auto">
          <a:xfrm>
            <a:off x="428596" y="1071546"/>
            <a:ext cx="2928958" cy="21967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1" name="Picture 3">
            <a:hlinkClick r:id="" action="ppaction://hlinkshowjump?jump=firstslide" highlightClick="1"/>
          </p:cNvPr>
          <p:cNvPicPr>
            <a:picLocks noChangeAspect="1" noChangeArrowheads="1"/>
          </p:cNvPicPr>
          <p:nvPr/>
        </p:nvPicPr>
        <p:blipFill>
          <a:blip r:embed="rId3">
            <a:lum bright="-9000" contrast="33000"/>
          </a:blip>
          <a:srcRect/>
          <a:stretch>
            <a:fillRect/>
          </a:stretch>
        </p:blipFill>
        <p:spPr bwMode="auto">
          <a:xfrm>
            <a:off x="6110307" y="3500438"/>
            <a:ext cx="3033693" cy="2934390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428992" y="1285860"/>
            <a:ext cx="57150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Одни нити, идущие вдоль станка и называемые основой, должны быть натянуты параллельно друг другу в горизонтальной плоскости; другие нити, уточные, должны переплетаться с нитями основы, образуя ткань. Для натяжения основы и придания ей горизонтального положения на станке имеется система из двух валиков. </a:t>
            </a:r>
          </a:p>
          <a:p>
            <a:endParaRPr lang="ru-RU" dirty="0" smtClean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3286124"/>
            <a:ext cx="614363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Между навоем и товарным валиком нити основы должны быть пробраны в так называемые ремизки .</a:t>
            </a:r>
          </a:p>
          <a:p>
            <a:r>
              <a:rPr lang="ru-RU" dirty="0" smtClean="0"/>
              <a:t>Когда поднимается одна ремизка, поднимаются и нити, пробранные в нее (например, нечетные), а все другие нити вместе со своей ремизкой, соответственно, опускаются (четные). В образующееся между верхними и нижними нитями основы пространство, называемое зевом, и должна быть проложена уточная нить. Для этого служит челнок с вложенной в него шпулькой. Затем нити основы меняются местами, прокладывается новая уточная нить, и весь процесс повторяется. Так получается ткань простого полотняного переплетения.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0"/>
            <a:ext cx="4005180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0" y="1571612"/>
            <a:ext cx="2786050" cy="4524388"/>
          </a:xfrm>
        </p:spPr>
        <p:txBody>
          <a:bodyPr>
            <a:noAutofit/>
          </a:bodyPr>
          <a:lstStyle/>
          <a:p>
            <a:r>
              <a:rPr lang="ru-RU" sz="2000" dirty="0" smtClean="0"/>
              <a:t>Из разновидностей узорного тканья бытовали пестрядь и ремизное ткачество. Пестрядь – простейшая техника – полотняное переплетение цветных нитей, образующих клетки и полоски.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 flipH="1">
            <a:off x="142844" y="214290"/>
            <a:ext cx="4643470" cy="1428760"/>
          </a:xfrm>
        </p:spPr>
        <p:txBody>
          <a:bodyPr>
            <a:normAutofit fontScale="90000"/>
          </a:bodyPr>
          <a:lstStyle/>
          <a:p>
            <a:r>
              <a:rPr lang="ru-RU" sz="4400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Разновидности  узорного тканья</a:t>
            </a:r>
            <a:endParaRPr lang="ru-RU" sz="4400" dirty="0"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innerShdw blurRad="50800" dist="25400" dir="13500000">
                  <a:prstClr val="black">
                    <a:alpha val="70000"/>
                  </a:prstClr>
                </a:inn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lum bright="2000" contrast="42000"/>
          </a:blip>
          <a:srcRect/>
          <a:stretch>
            <a:fillRect/>
          </a:stretch>
        </p:blipFill>
        <p:spPr bwMode="auto">
          <a:xfrm>
            <a:off x="0" y="4236298"/>
            <a:ext cx="2959167" cy="262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lum bright="-4000" contrast="59000"/>
          </a:blip>
          <a:srcRect/>
          <a:stretch>
            <a:fillRect/>
          </a:stretch>
        </p:blipFill>
        <p:spPr bwMode="auto">
          <a:xfrm>
            <a:off x="3071802" y="1500174"/>
            <a:ext cx="3214710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lum bright="-9000" contrast="32000"/>
          </a:blip>
          <a:srcRect l="6873" r="3780" b="4395"/>
          <a:stretch>
            <a:fillRect/>
          </a:stretch>
        </p:blipFill>
        <p:spPr bwMode="auto">
          <a:xfrm rot="10800000">
            <a:off x="-142908" y="2428868"/>
            <a:ext cx="5326385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0" y="1857364"/>
            <a:ext cx="264317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Самая распространенная на севере техника узорного тканья – </a:t>
            </a:r>
            <a:r>
              <a:rPr lang="ru-RU" sz="1600" dirty="0" err="1" smtClean="0"/>
              <a:t>браное</a:t>
            </a:r>
            <a:r>
              <a:rPr lang="ru-RU" sz="1600" dirty="0" smtClean="0"/>
              <a:t> ткачество .В </a:t>
            </a:r>
            <a:r>
              <a:rPr lang="ru-RU" sz="1600" dirty="0" err="1" smtClean="0"/>
              <a:t>браном</a:t>
            </a:r>
            <a:r>
              <a:rPr lang="ru-RU" sz="1600" dirty="0" smtClean="0"/>
              <a:t> ткачестве орнамент образуется при помощи специальных дощечек – </a:t>
            </a:r>
            <a:r>
              <a:rPr lang="ru-RU" sz="1600" dirty="0" err="1" smtClean="0"/>
              <a:t>бральниц</a:t>
            </a:r>
            <a:r>
              <a:rPr lang="ru-RU" sz="1600" dirty="0" smtClean="0"/>
              <a:t>. Особенности </a:t>
            </a:r>
            <a:r>
              <a:rPr lang="ru-RU" sz="1600" dirty="0" err="1" smtClean="0"/>
              <a:t>браной</a:t>
            </a:r>
            <a:r>
              <a:rPr lang="ru-RU" sz="1600" dirty="0" smtClean="0"/>
              <a:t> техники – зеркальность изображения и расцветка – красным по белому. В орнаменте преобладают узоры простых и вписанных друг в друга ромбов. Орнамент располагается отдельными рядами.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0" y="1643050"/>
            <a:ext cx="2714612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Сложной техникой ремизного тканья ткали белые узорные праздничные скатерти. Мелкие клетки. Квадраты и прямоугольники объединялись в более крупные и сложные фигуры, непрерывность которых позволяла строить мотивы различного рисунка».</a:t>
            </a:r>
          </a:p>
          <a:p>
            <a:endParaRPr lang="ru-RU" sz="1600" dirty="0" smtClean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71670" y="4446982"/>
            <a:ext cx="3214689" cy="2411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00364" y="2357430"/>
            <a:ext cx="3206664" cy="3334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16667  C 0 -0.24133  0.069 -0.33333  0.125 -0.33333  L 0.25 -0.33333  E" pathEditMode="relative" ptsTypes="">
                                      <p:cBhvr>
                                        <p:cTn id="31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52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0" y="4071942"/>
            <a:ext cx="9144000" cy="2786058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На свадьбе как пожелание счастливой дороги молодым комната украшалась узорными «</a:t>
            </a:r>
            <a:r>
              <a:rPr lang="ru-RU" dirty="0" err="1" smtClean="0"/>
              <a:t>своеткаными</a:t>
            </a:r>
            <a:r>
              <a:rPr lang="ru-RU" dirty="0" smtClean="0"/>
              <a:t>» полотенцами. Свадьбу ходили смотреть «всей деревней», пели старинные свадебные песни, а иначе «и свадьба не свадьба». Праздничный стол украшался ткаными полотенцами. Полотенца на свадьбу вывешивали на жердь, протянутую через всю комнату от печи к передней стене. И ходили всей деревней смотреть, каково </a:t>
            </a:r>
            <a:r>
              <a:rPr lang="ru-RU" dirty="0" err="1" smtClean="0"/>
              <a:t>молодкино</a:t>
            </a:r>
            <a:r>
              <a:rPr lang="ru-RU" dirty="0" smtClean="0"/>
              <a:t> тканье. Кроме свадеб полотенца используются и в похоронном обряде. В старину обычно в чем венчали, в том и хоронили, и полотенца свадебные берегли до самой смерти, лишь по праздникам украшая ими избу. Одно полотенце перед смертью обязательно «</a:t>
            </a:r>
            <a:r>
              <a:rPr lang="ru-RU" dirty="0" err="1" smtClean="0"/>
              <a:t>завечали</a:t>
            </a:r>
            <a:r>
              <a:rPr lang="ru-RU" dirty="0" smtClean="0"/>
              <a:t>», обычно для своей крестницы, которая должна была нести на похоронах икону на полотенце, надетом на шею. Это полотенце становилось собственностью крестницы. Например на Пинеге сохраняется обычай — ткать по весне с первого марта —«На </a:t>
            </a:r>
            <a:r>
              <a:rPr lang="ru-RU" dirty="0" err="1" smtClean="0"/>
              <a:t>Евдокею-Капельницу</a:t>
            </a:r>
            <a:r>
              <a:rPr lang="ru-RU" dirty="0" smtClean="0"/>
              <a:t>», как говорят в народе. День «</a:t>
            </a:r>
            <a:r>
              <a:rPr lang="ru-RU" dirty="0" err="1" smtClean="0"/>
              <a:t>Евдокеи</a:t>
            </a:r>
            <a:r>
              <a:rPr lang="ru-RU" dirty="0" smtClean="0"/>
              <a:t>» с давних пор на Пинеге связывался с прибавлением света, с концом зимних работ по прядению льна, когда женщинам надо было садиться за кросна. 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500826" y="457200"/>
            <a:ext cx="2500330" cy="971536"/>
          </a:xfrm>
        </p:spPr>
        <p:txBody>
          <a:bodyPr>
            <a:noAutofit/>
          </a:bodyPr>
          <a:lstStyle/>
          <a:p>
            <a:r>
              <a:rPr lang="ru-RU" sz="4000" dirty="0" smtClean="0"/>
              <a:t>Обряды </a:t>
            </a:r>
            <a:endParaRPr lang="ru-RU" sz="4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6248400" cy="3767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1643050"/>
            <a:ext cx="2428892" cy="2321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276</TotalTime>
  <Words>788</Words>
  <PresentationFormat>Экран (4:3)</PresentationFormat>
  <Paragraphs>23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Бумажная</vt:lpstr>
      <vt:lpstr>Узорное ткачество</vt:lpstr>
      <vt:lpstr>Узорное ткачество на Руси</vt:lpstr>
      <vt:lpstr>История </vt:lpstr>
      <vt:lpstr> Используемый  материал</vt:lpstr>
      <vt:lpstr>Технология  изготовления </vt:lpstr>
      <vt:lpstr>Разновидности  узорного тканья</vt:lpstr>
      <vt:lpstr>Обряды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Узорное ткачество</dc:title>
  <dc:creator>для наших</dc:creator>
  <cp:lastModifiedBy>user</cp:lastModifiedBy>
  <cp:revision>26</cp:revision>
  <dcterms:created xsi:type="dcterms:W3CDTF">2016-03-02T18:51:18Z</dcterms:created>
  <dcterms:modified xsi:type="dcterms:W3CDTF">2016-04-01T12:41:19Z</dcterms:modified>
</cp:coreProperties>
</file>