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6" r:id="rId10"/>
    <p:sldId id="263" r:id="rId11"/>
    <p:sldId id="265" r:id="rId12"/>
    <p:sldId id="271" r:id="rId13"/>
    <p:sldId id="264" r:id="rId14"/>
    <p:sldId id="267" r:id="rId15"/>
    <p:sldId id="268" r:id="rId16"/>
    <p:sldId id="269" r:id="rId17"/>
    <p:sldId id="270" r:id="rId18"/>
    <p:sldId id="273" r:id="rId19"/>
    <p:sldId id="274" r:id="rId20"/>
    <p:sldId id="277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13180A"/>
    <a:srgbClr val="262F13"/>
    <a:srgbClr val="2C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47AF8-28AB-4D5B-B0C3-D7F02986AAF5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E7C5-1EE0-4AB4-AEA0-607825AE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5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E7C5-1EE0-4AB4-AEA0-607825AE656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301D-D2EE-4B51-A4E4-24AC10DF023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FD20-C0C9-4DA6-9D66-2D14C1F7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428604"/>
            <a:ext cx="47148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2C0139"/>
                </a:solidFill>
                <a:latin typeface="Segoe Print" pitchFamily="2" charset="0"/>
              </a:rPr>
              <a:t>Наука стремительно идет вперед. Открытия совершаются одно за другим. И мы порой не знаем, кто в этом году стал лауреатом Нобелевской премии по физике или химии. Где уж помнить имена ученых и изобретателей хотя бы начала ХХ века, а помнить необходимо.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147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44902" y="2285992"/>
            <a:ext cx="44705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400" b="1" i="1" dirty="0">
                <a:solidFill>
                  <a:srgbClr val="2C0139"/>
                </a:solidFill>
                <a:latin typeface="Comic Sans MS" pitchFamily="66" charset="0"/>
              </a:rPr>
              <a:t>Родом из </a:t>
            </a:r>
            <a:r>
              <a:rPr lang="ru-RU" sz="4400" b="1" i="1" dirty="0" smtClean="0">
                <a:solidFill>
                  <a:srgbClr val="2C0139"/>
                </a:solidFill>
                <a:latin typeface="Comic Sans MS" pitchFamily="66" charset="0"/>
              </a:rPr>
              <a:t>Твери -</a:t>
            </a:r>
          </a:p>
          <a:p>
            <a:pPr algn="ctr" fontAlgn="base"/>
            <a:r>
              <a:rPr lang="ru-RU" sz="8000" b="1" i="1" dirty="0" smtClean="0">
                <a:solidFill>
                  <a:srgbClr val="2C0139"/>
                </a:solidFill>
                <a:latin typeface="Comic Sans MS" pitchFamily="66" charset="0"/>
              </a:rPr>
              <a:t>Олег </a:t>
            </a:r>
            <a:r>
              <a:rPr lang="ru-RU" sz="8000" b="1" i="1" dirty="0">
                <a:solidFill>
                  <a:srgbClr val="2C0139"/>
                </a:solidFill>
                <a:latin typeface="Comic Sans MS" pitchFamily="66" charset="0"/>
              </a:rPr>
              <a:t>Лосев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117693"/>
            <a:ext cx="4214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В 1923 г., экспериментируя с детектирующим контактом на основе пары ―карборунд - стальная проволока, Олег Лосев обнаружил на стыке двух разнородных материалов слабое свечение. </a:t>
            </a:r>
          </a:p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Раньше такого явления он не наблюдал. Карборунд (карбид кремния) был испробован впервые. Лосев добился, что полупрозрачный кристалл под тонким стальным острием засветился. </a:t>
            </a:r>
          </a:p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Так, немного более 90 лет назад было сделано одно из перспективнейших открытий электроники - электролюминесценция полупроводникового перехода или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просто – “свечение Лосева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”.</a:t>
            </a:r>
            <a:endParaRPr lang="ru-RU" sz="2400" b="1" dirty="0">
              <a:solidFill>
                <a:srgbClr val="2C0139"/>
              </a:solidFill>
              <a:latin typeface="Gabriola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4000529" cy="60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\музей\фотографии\Заметка Васенкова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57166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35718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А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в 1927-1928 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гг.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Олег Владимирович сделал и третье своё открытие – емкостный фотоэффект в  полупроводниках, т.е. способность кристаллов преобразовывать световую энергию в электрическую 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 -принцип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действия солнечных   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батарей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8194" name="Picture 2" descr="Изобретение инженера Лос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14356"/>
            <a:ext cx="47720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441680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Летом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1928 г. в Ленинграде на специальном совещании представителей соответствующих ведомств было вынесено решение объединить НРЛ с ленинградской ЦРЛ (Центральной </a:t>
            </a:r>
            <a:r>
              <a:rPr lang="ru-RU" sz="2400" b="1" dirty="0" err="1">
                <a:solidFill>
                  <a:srgbClr val="2C0139"/>
                </a:solidFill>
                <a:latin typeface="Gabriola" pitchFamily="82" charset="0"/>
              </a:rPr>
              <a:t>радиолабораторией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), назначить научным руководителем объединённой ЦРД М.А.Бонч-Бруевича и поручить ему установить тематику исследовательских работ в соответствии с новыми научно-техническими требованиями. </a:t>
            </a:r>
            <a:endParaRPr lang="ru-RU" sz="2400" b="1" dirty="0" smtClean="0">
              <a:solidFill>
                <a:srgbClr val="2C0139"/>
              </a:solidFill>
              <a:latin typeface="Gabriola" pitchFamily="82" charset="0"/>
            </a:endParaRPr>
          </a:p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Сотрудникам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НРЛ было предложено переехать в Ленинград для продолжения работы в ЦРЛ. К тому времени О.В. Лосев уже был женат, но его 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жена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Татьяна Чайкина не захотела оставлять Нижний Новгород. В Ленинград Лосев уехал один.</a:t>
            </a:r>
            <a:r>
              <a:rPr lang="ru-RU" b="1" dirty="0"/>
              <a:t> </a:t>
            </a:r>
          </a:p>
        </p:txBody>
      </p:sp>
      <p:pic>
        <p:nvPicPr>
          <p:cNvPr id="25604" name="Picture 4" descr="http://ostplay.ru/uploads/images/sistem_of_e_daun_a_i_e_a_e_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664370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ee-change.net/wp-content/uploads/2014/10/IMG_044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37862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	Еще 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при ранних исследованиях детекторов в 1923 г. он заметил, что при пропускании тока некоторые из них испускают свет. Особенно ярко светились карборундовые детекторы. В Ленинграде Лосев и занялся изучением и объяснением этой электролюминесценции, в значительной степени в содружестве и при поддержке Физико-технического </a:t>
            </a:r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института.</a:t>
            </a:r>
            <a:endParaRPr lang="ru-RU" sz="2400" b="1" dirty="0">
              <a:solidFill>
                <a:schemeClr val="tx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17693"/>
            <a:ext cx="39290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itchFamily="34" charset="0"/>
                <a:cs typeface="FrankRuehl" pitchFamily="34" charset="-79"/>
              </a:rPr>
              <a:t>О. В. Лосев вполне оценил практическую значимость своего открытия, позволявшего создавать малогабаритные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itchFamily="34" charset="0"/>
                <a:cs typeface="FrankRuehl" pitchFamily="34" charset="-79"/>
              </a:rPr>
              <a:t>безвакуумные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Medium" pitchFamily="34" charset="0"/>
                <a:cs typeface="FrankRuehl" pitchFamily="34" charset="-79"/>
              </a:rPr>
              <a:t> источники света с очень низким напряжением питания (менее 10 В) и очень высоким быстродействием. Полученные им два авторских свидетельства на "Световое реле" (первое заявлено в феврале 1927 г.) формально закрепили за нашей страной приоритет в области светодиодов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caam.ru/sales/other/svetodiodnie_lampi_i_lenti_svetotehnika_H0008eda9_935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2714644"/>
          </a:xfrm>
          <a:prstGeom prst="rect">
            <a:avLst/>
          </a:prstGeom>
          <a:noFill/>
        </p:spPr>
      </p:pic>
      <p:pic>
        <p:nvPicPr>
          <p:cNvPr id="26628" name="Picture 4" descr="http://mykartinka.ru/_ph/22/94582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86280" cy="2714644"/>
          </a:xfrm>
          <a:prstGeom prst="rect">
            <a:avLst/>
          </a:prstGeom>
          <a:noFill/>
        </p:spPr>
      </p:pic>
      <p:pic>
        <p:nvPicPr>
          <p:cNvPr id="26630" name="Picture 6" descr="http://i.piccy.info/i7/db5ce0a5f7a994f93abf476349c0c446/1-5-5046/54317651/DSCF0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071810"/>
            <a:ext cx="4429156" cy="3428929"/>
          </a:xfrm>
          <a:prstGeom prst="rect">
            <a:avLst/>
          </a:prstGeom>
          <a:noFill/>
        </p:spPr>
      </p:pic>
      <p:pic>
        <p:nvPicPr>
          <p:cNvPr id="26632" name="Picture 8" descr="http://www.campingmanitoulin.com/uploads/posts/2015-10/1444732639_12b4a0ebdb2ebd7c2749eeab3df12810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173" y="3071810"/>
            <a:ext cx="422754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Когда началась Великая отечественная</a:t>
            </a:r>
            <a:r>
              <a:rPr lang="ru-RU" sz="2400" b="1" dirty="0">
                <a:solidFill>
                  <a:srgbClr val="321547"/>
                </a:solidFill>
                <a:latin typeface="Gabriola" pitchFamily="82" charset="0"/>
              </a:rPr>
              <a:t> </a:t>
            </a:r>
            <a:r>
              <a:rPr lang="ru-RU" sz="2400" b="1" dirty="0" smtClean="0">
                <a:solidFill>
                  <a:srgbClr val="321547"/>
                </a:solidFill>
                <a:latin typeface="Gabriola" pitchFamily="82" charset="0"/>
              </a:rPr>
              <a:t> война.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 Лосев не уехал в эвакуацию, о чем вскоре, осознав бесцельность жертвы, горько пожалел. Полная самоотдача институтским делам, наступивший холод и голод сделали свое дело: 22 января 1942 г. на 39-ом году жизни Олег Владимирович Лосев скончался от истощения в блокадном Ленинграде. </a:t>
            </a:r>
          </a:p>
        </p:txBody>
      </p:sp>
      <p:pic>
        <p:nvPicPr>
          <p:cNvPr id="27650" name="Picture 2" descr="http://www.proza.ru/pics/2013/07/28/184.jpg"/>
          <p:cNvPicPr>
            <a:picLocks noChangeAspect="1" noChangeArrowheads="1"/>
          </p:cNvPicPr>
          <p:nvPr/>
        </p:nvPicPr>
        <p:blipFill>
          <a:blip r:embed="rId2" cstate="print"/>
          <a:srcRect r="7187" b="241"/>
          <a:stretch>
            <a:fillRect/>
          </a:stretch>
        </p:blipFill>
        <p:spPr bwMode="auto">
          <a:xfrm>
            <a:off x="857224" y="2428868"/>
            <a:ext cx="742955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428604"/>
            <a:ext cx="8286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Патенты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1. Детекторный приемник-гетеродин. Патент №467 от 1925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2. Устройство для нахождения генерирующих точек контактного детектора. Патент №472 от 1925 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Способ изготовления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цинкитного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детектора. Патент №496 от 1925 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Способ генерирования незатухающих колебаний. Патент №996 от 1926 г. 5. Детекторный радиоприемник-гетеродин. Патент №3773 от 1927 г..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6. Способ регулирования регенерации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кристадинных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приемниках. Патент №4904 от 1928 г..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7. Способ прерывания основной частоты катодного генератора. Патент №6068 от 1928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8. Способ предотвращения возникновения электрических колебаний в приемных контурах междуламповых трансформаторов низкой частоты. Патент №11101 от 1929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9. Световое реле. Патент №12191 от 1929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Авторские свидетельства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Электролитический выпрямитель. №28548 от 1932 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Световое реле. №25657 от 1932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Способ трансформации частоты. №29875 от 1933 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Способ изготовления фотосопротивлений. №32067 от 1933 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5. Контактный выпрямитель. №33231 от 1933 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013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6. Способ изготовления фотосопротивлений. №39883 от 1934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2C013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428604"/>
            <a:ext cx="27860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 </a:t>
            </a:r>
            <a:r>
              <a:rPr lang="ru-RU" sz="2800" b="1" dirty="0" smtClean="0">
                <a:latin typeface="Gabriola" pitchFamily="82" charset="0"/>
              </a:rPr>
              <a:t>	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После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войны большинство его трудов было опубликовано. </a:t>
            </a:r>
            <a:endParaRPr lang="ru-RU" sz="2800" b="1" dirty="0" smtClean="0">
              <a:solidFill>
                <a:srgbClr val="2C0139"/>
              </a:solidFill>
              <a:latin typeface="Gabriola" pitchFamily="82" charset="0"/>
            </a:endParaRPr>
          </a:p>
          <a:p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	В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1971 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г. открытиям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Олега Лосева, многие из которых намного опередили свое время, была посвящена книга</a:t>
            </a:r>
            <a:r>
              <a:rPr lang="ru-RU" sz="2800" dirty="0">
                <a:solidFill>
                  <a:srgbClr val="2C0139"/>
                </a:solidFill>
                <a:latin typeface="Gabriola" pitchFamily="82" charset="0"/>
              </a:rPr>
              <a:t>.</a:t>
            </a:r>
          </a:p>
        </p:txBody>
      </p:sp>
      <p:pic>
        <p:nvPicPr>
          <p:cNvPr id="32770" name="Picture 2" descr="http://festival.1september.ru/articles/646529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7149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C0139"/>
                </a:solidFill>
              </a:rPr>
              <a:t>Пионер полупроводниковой электроники </a:t>
            </a:r>
            <a:endParaRPr lang="ru-RU" sz="2400" b="1" dirty="0" smtClean="0">
              <a:solidFill>
                <a:srgbClr val="2C0139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2C0139"/>
                </a:solidFill>
              </a:rPr>
              <a:t>ЛОСЕВ </a:t>
            </a:r>
            <a:r>
              <a:rPr lang="ru-RU" sz="2400" b="1" dirty="0">
                <a:solidFill>
                  <a:srgbClr val="2C0139"/>
                </a:solidFill>
              </a:rPr>
              <a:t>Олег Владимирович (</a:t>
            </a:r>
            <a:r>
              <a:rPr lang="ru-RU" sz="2400" b="1" dirty="0" smtClean="0">
                <a:solidFill>
                  <a:srgbClr val="2C0139"/>
                </a:solidFill>
              </a:rPr>
              <a:t>1903-1942 гг.), </a:t>
            </a:r>
          </a:p>
          <a:p>
            <a:pPr algn="ctr"/>
            <a:r>
              <a:rPr lang="ru-RU" sz="2400" b="1" dirty="0" smtClean="0">
                <a:solidFill>
                  <a:srgbClr val="2C0139"/>
                </a:solidFill>
              </a:rPr>
              <a:t>радиофизик</a:t>
            </a:r>
            <a:r>
              <a:rPr lang="ru-RU" sz="2400" b="1" dirty="0">
                <a:solidFill>
                  <a:srgbClr val="2C0139"/>
                </a:solidFill>
              </a:rPr>
              <a:t>, основоположник полупроводниковой </a:t>
            </a:r>
            <a:r>
              <a:rPr lang="ru-RU" sz="2400" b="1" dirty="0" smtClean="0">
                <a:solidFill>
                  <a:srgbClr val="2C0139"/>
                </a:solidFill>
              </a:rPr>
              <a:t>электроники . Родился </a:t>
            </a:r>
            <a:r>
              <a:rPr lang="ru-RU" sz="2400" b="1" dirty="0">
                <a:solidFill>
                  <a:srgbClr val="2C0139"/>
                </a:solidFill>
              </a:rPr>
              <a:t>в </a:t>
            </a:r>
            <a:r>
              <a:rPr lang="ru-RU" sz="2400" b="1" dirty="0" smtClean="0">
                <a:solidFill>
                  <a:srgbClr val="2C0139"/>
                </a:solidFill>
              </a:rPr>
              <a:t>Твери.</a:t>
            </a:r>
            <a:endParaRPr lang="ru-RU" sz="2400" b="1" dirty="0">
              <a:solidFill>
                <a:srgbClr val="2C013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33623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9292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72132" y="571480"/>
            <a:ext cx="3357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	В Нижегородском научно-просветительском  центре  проводятся лекции посвященные 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жизни и научному подвигу выдающегося русского ученого Олега Владимировича Лосева, работавшего в </a:t>
            </a:r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20-е гг. </a:t>
            </a:r>
            <a:r>
              <a:rPr lang="ru-RU" sz="2800" b="1" dirty="0">
                <a:solidFill>
                  <a:srgbClr val="2C0139"/>
                </a:solidFill>
                <a:latin typeface="Gabriola" pitchFamily="82" charset="0"/>
              </a:rPr>
              <a:t>в Нижегородской </a:t>
            </a:r>
            <a:r>
              <a:rPr lang="ru-RU" sz="2800" b="1" dirty="0" err="1">
                <a:solidFill>
                  <a:srgbClr val="2C0139"/>
                </a:solidFill>
                <a:latin typeface="Gabriola" pitchFamily="82" charset="0"/>
              </a:rPr>
              <a:t>радиолаборатории</a:t>
            </a:r>
            <a:r>
              <a:rPr lang="ru-RU" sz="2800" dirty="0">
                <a:solidFill>
                  <a:srgbClr val="2C0139"/>
                </a:solidFill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4214818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C0139"/>
                </a:solidFill>
                <a:latin typeface="Gabriola" pitchFamily="82" charset="0"/>
              </a:rPr>
              <a:t>В Твери сквер перед домом №60 на улице Советской назовут именем земляка Олега Лосева, ученого с мировым именем. </a:t>
            </a:r>
            <a:endParaRPr lang="ru-RU" sz="3200" b="1" dirty="0">
              <a:solidFill>
                <a:srgbClr val="2C0139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00050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Ученый опередил своих современников. Его заслуга не только в открытии детекторного свечения, но, главным образом, в том, что своими исследованиями он столь остро поставил проблему, что продолжение работ в этой области стало неизбежным. Так, интуиции и настойчивости О. В. Лосева обязано, зарождение нового направления электроники - полупроводниковой оптоэлектроники, которое имеет огромное будущее.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37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357166"/>
            <a:ext cx="47149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C0139"/>
                </a:solidFill>
              </a:rPr>
              <a:t>	Его </a:t>
            </a:r>
            <a:r>
              <a:rPr lang="ru-RU" sz="2400" b="1" i="1" dirty="0">
                <a:solidFill>
                  <a:srgbClr val="2C0139"/>
                </a:solidFill>
              </a:rPr>
              <a:t>отец, бывший офицер, был служащим на Тверском вагоностроительном заводе. </a:t>
            </a:r>
            <a:endParaRPr lang="ru-RU" sz="2400" b="1" i="1" dirty="0" smtClean="0">
              <a:solidFill>
                <a:srgbClr val="2C0139"/>
              </a:solidFill>
            </a:endParaRPr>
          </a:p>
          <a:p>
            <a:r>
              <a:rPr lang="ru-RU" sz="2400" b="1" i="1" dirty="0" smtClean="0">
                <a:solidFill>
                  <a:srgbClr val="2C0139"/>
                </a:solidFill>
              </a:rPr>
              <a:t>	Олег </a:t>
            </a:r>
            <a:r>
              <a:rPr lang="ru-RU" sz="2400" b="1" i="1" dirty="0">
                <a:solidFill>
                  <a:srgbClr val="2C0139"/>
                </a:solidFill>
              </a:rPr>
              <a:t>поступил учиться в Тверское реальное училище. Тем более что с раннего возраста у него проявилась склонность к физике и технике. </a:t>
            </a:r>
            <a:endParaRPr lang="ru-RU" sz="2400" b="1" i="1" dirty="0" smtClean="0">
              <a:solidFill>
                <a:srgbClr val="2C0139"/>
              </a:solidFill>
            </a:endParaRPr>
          </a:p>
          <a:p>
            <a:r>
              <a:rPr lang="ru-RU" sz="2400" b="1" i="1" dirty="0" smtClean="0">
                <a:solidFill>
                  <a:srgbClr val="2C0139"/>
                </a:solidFill>
              </a:rPr>
              <a:t>	Физику </a:t>
            </a:r>
            <a:r>
              <a:rPr lang="ru-RU" sz="2400" b="1" i="1" dirty="0">
                <a:solidFill>
                  <a:srgbClr val="2C0139"/>
                </a:solidFill>
              </a:rPr>
              <a:t>в ту пору в реальном училище преподавал Вадим Леонидович Лёвшин. В скором времени он станет весьма известным ученым. Этим предметом Олег готов был заниматься и на уроках, и в свободное время.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5"/>
            <a:ext cx="3738377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143380"/>
            <a:ext cx="79296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2C0139"/>
                </a:solidFill>
                <a:latin typeface="Gabriola" pitchFamily="82" charset="0"/>
              </a:rPr>
              <a:t>В годы Первой мировой войны в Твери была сооружена военная радиоприемная станция, которая получала послания от союзников России по Антанте и отправляла их телеграфом в Петроград и Москву.  При радиостанции благодаря энтузиазму сотрудников образовалась «внештатная» вакуумная лаборатория, в которой началась разработка радиоламп под руководством М.А. Бонч-Бруевича, будущего профессора и мэтра </a:t>
            </a:r>
            <a:r>
              <a:rPr lang="ru-RU" sz="2400" b="1" i="1" dirty="0" smtClean="0">
                <a:solidFill>
                  <a:srgbClr val="2C0139"/>
                </a:solidFill>
                <a:latin typeface="Gabriola" pitchFamily="82" charset="0"/>
              </a:rPr>
              <a:t>электроники</a:t>
            </a:r>
            <a:r>
              <a:rPr lang="ru-RU" sz="2800" b="1" i="1" dirty="0" smtClean="0">
                <a:solidFill>
                  <a:srgbClr val="2C0139"/>
                </a:solidFill>
                <a:latin typeface="Gabriola" pitchFamily="82" charset="0"/>
              </a:rPr>
              <a:t>.</a:t>
            </a:r>
            <a:endParaRPr lang="ru-RU" sz="2800" b="1" i="1" dirty="0">
              <a:solidFill>
                <a:srgbClr val="2C0139"/>
              </a:solidFill>
              <a:latin typeface="Gabriola" pitchFamily="82" charset="0"/>
            </a:endParaRPr>
          </a:p>
        </p:txBody>
      </p:sp>
      <p:pic>
        <p:nvPicPr>
          <p:cNvPr id="3" name="Рисунок 8" descr="Описание: D:\D\музей\фотографии\Сотрудники Тверской радиостанции[1]. 19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7929618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3786190"/>
            <a:ext cx="650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C0139"/>
                </a:solidFill>
              </a:rPr>
              <a:t>Тверская радиовещательная станция (1914г.)</a:t>
            </a:r>
            <a:endParaRPr lang="ru-RU" sz="2400" b="1" i="1" dirty="0">
              <a:solidFill>
                <a:srgbClr val="2C01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C0139"/>
                </a:solidFill>
                <a:latin typeface="Gabriola" pitchFamily="82" charset="0"/>
              </a:rPr>
              <a:t>Мечта о приёме на радио приводит Лосева на Тверскую радиостанцию, где он ближе знакомится с В. М. Лещинским (ставшим впоследствии его руководителем), а затем и с М.А.Бонч-Бруевичем и профессором Рижского политехникума В.К. Лебединским</a:t>
            </a:r>
            <a:endParaRPr lang="ru-RU" sz="2800" b="1" dirty="0">
              <a:solidFill>
                <a:srgbClr val="2C0139"/>
              </a:solidFill>
              <a:latin typeface="Gabriola" pitchFamily="82" charset="0"/>
            </a:endParaRPr>
          </a:p>
        </p:txBody>
      </p:sp>
      <p:pic>
        <p:nvPicPr>
          <p:cNvPr id="3" name="Picture 2" descr="http://www.pcweek.ru/images/pcweek/archive/8002_963828285_3.rtf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1857388" cy="2357454"/>
          </a:xfrm>
          <a:prstGeom prst="rect">
            <a:avLst/>
          </a:prstGeom>
          <a:noFill/>
        </p:spPr>
      </p:pic>
      <p:pic>
        <p:nvPicPr>
          <p:cNvPr id="4" name="Picture 6" descr="http://cs416816.userapi.com/v416816798/3b40/KaBBur4xw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1928826" cy="2428891"/>
          </a:xfrm>
          <a:prstGeom prst="rect">
            <a:avLst/>
          </a:prstGeom>
          <a:noFill/>
        </p:spPr>
      </p:pic>
      <p:pic>
        <p:nvPicPr>
          <p:cNvPr id="5" name="Picture 8" descr="https://im3-tub-ru.yandex.net/i?id=c66440a6d7857a89b2409d9174b784ee&amp;n=33&amp;h=190&amp;w=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357430"/>
            <a:ext cx="1928826" cy="24412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000636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13180A"/>
                </a:solidFill>
              </a:rPr>
              <a:t>В.М. Лещинский</a:t>
            </a:r>
            <a:endParaRPr lang="ru-RU" sz="2000" b="1" dirty="0">
              <a:solidFill>
                <a:srgbClr val="13180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929198"/>
            <a:ext cx="2306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62F13"/>
                </a:solidFill>
              </a:rPr>
              <a:t>М.А. Бонч-Бруевич</a:t>
            </a:r>
            <a:endParaRPr lang="ru-RU" sz="2000" b="1" dirty="0">
              <a:solidFill>
                <a:srgbClr val="262F1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5000636"/>
            <a:ext cx="2173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3180A"/>
                </a:solidFill>
              </a:rPr>
              <a:t>В.К. Лебединский</a:t>
            </a:r>
            <a:endParaRPr lang="ru-RU" sz="2000" b="1" dirty="0">
              <a:solidFill>
                <a:srgbClr val="1318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29289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  <a:cs typeface="Times New Roman" panose="02020603050405020304" pitchFamily="18" charset="0"/>
              </a:rPr>
              <a:t>	В 1917 г. построил приемник с когерером. В ту пору О.В. Лосеву было  14 лет (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Американский журнал «</a:t>
            </a:r>
            <a:r>
              <a:rPr lang="ru-RU" sz="2400" b="1" dirty="0" err="1" smtClean="0">
                <a:solidFill>
                  <a:srgbClr val="2C0139"/>
                </a:solidFill>
                <a:latin typeface="Gabriola" pitchFamily="82" charset="0"/>
              </a:rPr>
              <a:t>RadioNews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» восклицал: «Молодой русский изобретатель О. В. Лосев передал свое изобретение миру, не взяв на него патента!») </a:t>
            </a:r>
          </a:p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  <a:cs typeface="Times New Roman" panose="02020603050405020304" pitchFamily="18" charset="0"/>
              </a:rPr>
              <a:t>	Через пять лет он создал детекторный усилитель, а затем – регенеративный приемник с кристаллом цинкита -  «Кристадин</a:t>
            </a:r>
            <a:r>
              <a:rPr lang="ru-RU" sz="2400" dirty="0" smtClean="0">
                <a:solidFill>
                  <a:srgbClr val="2C0139"/>
                </a:solidFill>
                <a:latin typeface="Gabriola" pitchFamily="82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2C0139"/>
              </a:solidFill>
              <a:latin typeface="Gabriola" pitchFamily="82" charset="0"/>
            </a:endParaRPr>
          </a:p>
        </p:txBody>
      </p:sp>
      <p:pic>
        <p:nvPicPr>
          <p:cNvPr id="3" name="Рисунок 2" descr="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28604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426853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Возник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вопрос о необходимости передислокации ТРЛ в другое место и даже в другой город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. Выбор пал в 1920 г.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на Нижний Новгород, поскольку там для размещения </a:t>
            </a:r>
            <a:r>
              <a:rPr lang="ru-RU" sz="2400" b="1" dirty="0" err="1">
                <a:solidFill>
                  <a:srgbClr val="2C0139"/>
                </a:solidFill>
                <a:latin typeface="Gabriola" pitchFamily="82" charset="0"/>
              </a:rPr>
              <a:t>радиолаборатории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 было предложено большое каменное трёхэтажное здание с подвалом, двором и надворными постройками, как и в Твери — на крутом берегу Волги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. </a:t>
            </a:r>
          </a:p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В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. К. Лебединский и пригласил Лосева на работу в НРЛ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.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В 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1920 г.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Лосев поступил в Нижегородский университет и возобновил работу в радиотехнической лаборатории (переведена из Твери в 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1918 г.) .</a:t>
            </a:r>
            <a:endParaRPr lang="ru-RU" sz="2400" b="1" dirty="0">
              <a:solidFill>
                <a:srgbClr val="2C0139"/>
              </a:solidFill>
              <a:latin typeface="Gabriola" pitchFamily="82" charset="0"/>
            </a:endParaRPr>
          </a:p>
        </p:txBody>
      </p:sp>
      <p:pic>
        <p:nvPicPr>
          <p:cNvPr id="3" name="Рисунок 2" descr="motocik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720" y="500042"/>
            <a:ext cx="4134246" cy="2643206"/>
          </a:xfrm>
          <a:prstGeom prst="rect">
            <a:avLst/>
          </a:prstGeom>
        </p:spPr>
      </p:pic>
      <p:pic>
        <p:nvPicPr>
          <p:cNvPr id="9218" name="Picture 2" descr="http://s018.radikal.ru/i500/1306/e3/53a8fafc66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300" y="3429000"/>
            <a:ext cx="407722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o-world-travel.ru/img/2015/042605/2443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786478" cy="3576516"/>
          </a:xfrm>
          <a:prstGeom prst="rect">
            <a:avLst/>
          </a:prstGeom>
          <a:noFill/>
        </p:spPr>
      </p:pic>
      <p:pic>
        <p:nvPicPr>
          <p:cNvPr id="3" name="Рисунок 2" descr="49-1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143380"/>
            <a:ext cx="3556388" cy="25717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57694"/>
            <a:ext cx="46584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2C0139"/>
                </a:solidFill>
              </a:rPr>
              <a:t>Музей </a:t>
            </a:r>
            <a:endParaRPr lang="ru-RU" sz="4000" b="1" i="1" dirty="0" smtClean="0">
              <a:solidFill>
                <a:srgbClr val="2C0139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2C0139"/>
                </a:solidFill>
              </a:rPr>
              <a:t>нижегородской</a:t>
            </a:r>
            <a:r>
              <a:rPr lang="ru-RU" sz="4000" b="1" i="1" dirty="0">
                <a:solidFill>
                  <a:srgbClr val="2C0139"/>
                </a:solidFill>
              </a:rPr>
              <a:t> </a:t>
            </a:r>
            <a:endParaRPr lang="ru-RU" sz="4000" b="1" i="1" dirty="0" smtClean="0">
              <a:solidFill>
                <a:srgbClr val="2C0139"/>
              </a:solidFill>
            </a:endParaRPr>
          </a:p>
          <a:p>
            <a:pPr algn="ctr"/>
            <a:r>
              <a:rPr lang="ru-RU" sz="4000" b="1" i="1" dirty="0" err="1" smtClean="0">
                <a:solidFill>
                  <a:srgbClr val="2C0139"/>
                </a:solidFill>
              </a:rPr>
              <a:t>радиолаборатории</a:t>
            </a:r>
            <a:endParaRPr lang="ru-RU" sz="4000" b="1" i="1" dirty="0">
              <a:solidFill>
                <a:srgbClr val="2C01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86380" y="428604"/>
            <a:ext cx="34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Лосеву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удалось выявить короткий падающий участок характеристики, способный приводить к самовозбуждению колебательный контур. </a:t>
            </a:r>
            <a:endParaRPr lang="ru-RU" sz="2400" b="1" dirty="0" smtClean="0">
              <a:solidFill>
                <a:srgbClr val="2C0139"/>
              </a:solidFill>
              <a:latin typeface="Gabriola" pitchFamily="82" charset="0"/>
            </a:endParaRPr>
          </a:p>
          <a:p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	Так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, 13 января 1922 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г. </a:t>
            </a:r>
            <a:r>
              <a:rPr lang="ru-RU" sz="2400" b="1" dirty="0">
                <a:solidFill>
                  <a:srgbClr val="2C0139"/>
                </a:solidFill>
                <a:latin typeface="Gabriola" pitchFamily="82" charset="0"/>
              </a:rPr>
              <a:t>19-летний исследователь сделал выдающееся открытие. Поймут и теоретически опишут его много позже, а пока - практический результат: радисты всего мира получают в руки простой детекторный </a:t>
            </a:r>
            <a:r>
              <a:rPr lang="ru-RU" sz="2400" b="1" dirty="0" smtClean="0">
                <a:solidFill>
                  <a:srgbClr val="2C0139"/>
                </a:solidFill>
                <a:latin typeface="Gabriola" pitchFamily="82" charset="0"/>
              </a:rPr>
              <a:t>приемник.</a:t>
            </a:r>
            <a:endParaRPr lang="ru-RU" sz="2400" b="1" dirty="0">
              <a:solidFill>
                <a:srgbClr val="2C0139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447</Words>
  <Application>Microsoft Office PowerPoint</Application>
  <PresentationFormat>Экран (4:3)</PresentationFormat>
  <Paragraphs>55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Home</cp:lastModifiedBy>
  <cp:revision>61</cp:revision>
  <dcterms:created xsi:type="dcterms:W3CDTF">2016-01-28T15:36:31Z</dcterms:created>
  <dcterms:modified xsi:type="dcterms:W3CDTF">2016-02-15T08:08:16Z</dcterms:modified>
</cp:coreProperties>
</file>