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8" r:id="rId4"/>
    <p:sldId id="257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EAE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069" autoAdjust="0"/>
    <p:restoredTop sz="94660"/>
  </p:normalViewPr>
  <p:slideViewPr>
    <p:cSldViewPr>
      <p:cViewPr varScale="1">
        <p:scale>
          <a:sx n="69" d="100"/>
          <a:sy n="69" d="100"/>
        </p:scale>
        <p:origin x="-139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894DFC-8580-426A-905D-F8A4939AB77D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BCD76D-FB14-4DD6-8C45-1FF8EC839A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894DFC-8580-426A-905D-F8A4939AB77D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BCD76D-FB14-4DD6-8C45-1FF8EC839A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894DFC-8580-426A-905D-F8A4939AB77D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BCD76D-FB14-4DD6-8C45-1FF8EC839A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894DFC-8580-426A-905D-F8A4939AB77D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BCD76D-FB14-4DD6-8C45-1FF8EC839A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894DFC-8580-426A-905D-F8A4939AB77D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BCD76D-FB14-4DD6-8C45-1FF8EC839A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894DFC-8580-426A-905D-F8A4939AB77D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BCD76D-FB14-4DD6-8C45-1FF8EC839A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894DFC-8580-426A-905D-F8A4939AB77D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BCD76D-FB14-4DD6-8C45-1FF8EC839A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894DFC-8580-426A-905D-F8A4939AB77D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BCD76D-FB14-4DD6-8C45-1FF8EC839A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894DFC-8580-426A-905D-F8A4939AB77D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BCD76D-FB14-4DD6-8C45-1FF8EC839A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894DFC-8580-426A-905D-F8A4939AB77D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BCD76D-FB14-4DD6-8C45-1FF8EC839A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894DFC-8580-426A-905D-F8A4939AB77D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BCD76D-FB14-4DD6-8C45-1FF8EC839A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E894DFC-8580-426A-905D-F8A4939AB77D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1BCD76D-FB14-4DD6-8C45-1FF8EC839A0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gif"/><Relationship Id="rId5" Type="http://schemas.openxmlformats.org/officeDocument/2006/relationships/image" Target="../media/image5.jpeg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fishki.net/tag/uchitel/" TargetMode="External"/><Relationship Id="rId2" Type="http://schemas.openxmlformats.org/officeDocument/2006/relationships/hyperlink" Target="http://www.moudrost.ru/tema/aphorism_teacher2.htm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714356"/>
            <a:ext cx="8305800" cy="4643470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ru-RU" altLang="ru-RU" sz="1800" dirty="0" smtClean="0"/>
              <a:t>Муниципальное  бюджетное  общеобразовательное  учреждение</a:t>
            </a:r>
            <a:br>
              <a:rPr lang="ru-RU" altLang="ru-RU" sz="1800" dirty="0" smtClean="0"/>
            </a:br>
            <a:r>
              <a:rPr lang="ru-RU" altLang="ru-RU" sz="1800" dirty="0" smtClean="0"/>
              <a:t>средняя общеобразовательная школа № 18</a:t>
            </a:r>
            <a:br>
              <a:rPr lang="ru-RU" altLang="ru-RU" sz="1800" dirty="0" smtClean="0"/>
            </a:br>
            <a:r>
              <a:rPr lang="ru-RU" altLang="ru-RU" sz="1800" dirty="0" smtClean="0"/>
              <a:t>г. Твери</a:t>
            </a:r>
            <a:r>
              <a:rPr lang="ru-RU" altLang="ru-RU" dirty="0" smtClean="0"/>
              <a:t/>
            </a:r>
            <a:br>
              <a:rPr lang="ru-RU" altLang="ru-RU" dirty="0" smtClean="0"/>
            </a:br>
            <a:r>
              <a:rPr lang="ru-RU" altLang="ru-RU" dirty="0" smtClean="0"/>
              <a:t/>
            </a:r>
            <a:br>
              <a:rPr lang="ru-RU" altLang="ru-RU" dirty="0" smtClean="0"/>
            </a:br>
            <a:r>
              <a:rPr lang="ru-RU" altLang="ru-RU" sz="4400" dirty="0" smtClean="0"/>
              <a:t>Эссе на тему:</a:t>
            </a:r>
            <a:r>
              <a:rPr lang="ru-RU" altLang="ru-RU" dirty="0" smtClean="0"/>
              <a:t/>
            </a:r>
            <a:br>
              <a:rPr lang="ru-RU" altLang="ru-RU" dirty="0" smtClean="0"/>
            </a:br>
            <a:r>
              <a:rPr lang="ru-RU" dirty="0" smtClean="0">
                <a:solidFill>
                  <a:schemeClr val="accent2"/>
                </a:solidFill>
              </a:rPr>
              <a:t>Портрет современного педагога</a:t>
            </a:r>
            <a:br>
              <a:rPr lang="ru-RU" dirty="0" smtClean="0">
                <a:solidFill>
                  <a:schemeClr val="accent2"/>
                </a:solidFill>
              </a:rPr>
            </a:br>
            <a:r>
              <a:rPr lang="ru-RU" dirty="0" smtClean="0">
                <a:solidFill>
                  <a:schemeClr val="accent2"/>
                </a:solidFill>
              </a:rPr>
              <a:t/>
            </a:r>
            <a:br>
              <a:rPr lang="ru-RU" dirty="0" smtClean="0">
                <a:solidFill>
                  <a:schemeClr val="accent2"/>
                </a:solidFill>
              </a:rPr>
            </a:br>
            <a:r>
              <a:rPr lang="ru-RU" sz="2000" dirty="0" smtClean="0">
                <a:solidFill>
                  <a:schemeClr val="accent2"/>
                </a:solidFill>
              </a:rPr>
              <a:t>Автор: </a:t>
            </a:r>
            <a:r>
              <a:rPr lang="ru-RU" sz="2000" dirty="0" err="1" smtClean="0">
                <a:solidFill>
                  <a:schemeClr val="accent2"/>
                </a:solidFill>
              </a:rPr>
              <a:t>Кучина</a:t>
            </a:r>
            <a:r>
              <a:rPr lang="ru-RU" sz="2000" dirty="0" smtClean="0">
                <a:solidFill>
                  <a:schemeClr val="accent2"/>
                </a:solidFill>
              </a:rPr>
              <a:t> Ирина Юрьевна, учитель немецкого языка  </a:t>
            </a:r>
            <a:endParaRPr lang="ru-RU" sz="2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http://www.wclub.ru/get_img?ImageWidth=652&amp;ImageHeight=434&amp;ImageId=3418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2071678"/>
            <a:ext cx="2468396" cy="1643074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183880" cy="126587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Иную педагогическую нагрузку можно сравнить с космическими           перегрузками.</a:t>
            </a:r>
            <a:r>
              <a:rPr lang="ru-RU" sz="2800" dirty="0" smtClean="0"/>
              <a:t>     </a:t>
            </a:r>
            <a:r>
              <a:rPr lang="ru-RU" sz="2000" dirty="0" smtClean="0"/>
              <a:t>К.Кушнер</a:t>
            </a:r>
            <a:endParaRPr lang="ru-RU" sz="2000" dirty="0"/>
          </a:p>
        </p:txBody>
      </p:sp>
      <p:pic>
        <p:nvPicPr>
          <p:cNvPr id="1028" name="Picture 4" descr="http://m.prokazan.ru/userfiles/old/newsinnerpic/za_stlom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64" y="1785926"/>
            <a:ext cx="2214578" cy="145956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</p:pic>
      <p:pic>
        <p:nvPicPr>
          <p:cNvPr id="3076" name="Picture 4" descr="http://udf.by/js/timthumb.php?src=http://udf.by/uploads/posts/2013-10/1381758186_shcola-5.gif&amp;w=300&amp;zc=1&amp;q=9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28" y="3857628"/>
            <a:ext cx="2857500" cy="206692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</p:pic>
      <p:pic>
        <p:nvPicPr>
          <p:cNvPr id="1026" name="Picture 2" descr="http://www.donbass-info.com/images/stories/news/september_2011/25_library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472" y="2071678"/>
            <a:ext cx="2436784" cy="150019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pic>
        <p:nvPicPr>
          <p:cNvPr id="3074" name="Picture 2" descr="http://www.grammar-check.org/wp-content/uploads/2015/01/grammar_guidelines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143504" y="3429000"/>
            <a:ext cx="2428892" cy="177139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428760"/>
          </a:xfrm>
          <a:ln>
            <a:solidFill>
              <a:schemeClr val="accent2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> </a:t>
            </a:r>
            <a:br>
              <a:rPr lang="ru-RU" dirty="0" smtClean="0"/>
            </a:br>
            <a:r>
              <a:rPr lang="ru-RU" sz="2700" b="1" dirty="0" smtClean="0"/>
              <a:t>Чтобы быть хорошим преподавателем, нужно любить то, что преподаешь, и любить тех, кому преподаешь. </a:t>
            </a:r>
            <a:br>
              <a:rPr lang="ru-RU" sz="2700" b="1" dirty="0" smtClean="0"/>
            </a:br>
            <a:r>
              <a:rPr lang="ru-RU" sz="2200" dirty="0" smtClean="0"/>
              <a:t>Василий Осипович Ключевский</a:t>
            </a:r>
            <a:endParaRPr lang="ru-RU" sz="2200" dirty="0"/>
          </a:p>
        </p:txBody>
      </p:sp>
      <p:pic>
        <p:nvPicPr>
          <p:cNvPr id="15362" name="Picture 2" descr="https://encrypted-tbn3.gstatic.com/images?q=tbn:ANd9GcTiQpIq0dkB3WKKbwZTShMer1f-trszny28a12AbVspLb6beCY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4786322"/>
            <a:ext cx="2705100" cy="168592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glow rad="228600">
              <a:schemeClr val="accent1">
                <a:satMod val="175000"/>
                <a:alpha val="40000"/>
              </a:schemeClr>
            </a:glow>
            <a:innerShdw blurRad="76200">
              <a:srgbClr val="000000"/>
            </a:innerShdw>
            <a:softEdge rad="317500"/>
          </a:effectLst>
          <a:scene3d>
            <a:camera prst="perspectiveContrastingRightFacing"/>
            <a:lightRig rig="threePt" dir="t"/>
          </a:scene3d>
        </p:spPr>
      </p:pic>
      <p:pic>
        <p:nvPicPr>
          <p:cNvPr id="15364" name="Picture 4" descr="http://ic.pics.livejournal.com/lutik_12/45600887/15576/15576_origin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68" y="2071678"/>
            <a:ext cx="2058971" cy="1370687"/>
          </a:xfrm>
          <a:prstGeom prst="rect">
            <a:avLst/>
          </a:prstGeom>
          <a:noFill/>
          <a:effectLst>
            <a:reflection blurRad="6350" stA="50000" endA="300" endPos="55000" dir="5400000" sy="-100000" algn="bl" rotWithShape="0"/>
            <a:softEdge rad="63500"/>
          </a:effectLst>
        </p:spPr>
      </p:pic>
      <p:pic>
        <p:nvPicPr>
          <p:cNvPr id="15366" name="Picture 6" descr="http://psyxologiya.ru/wp-content/uploads/2011/01/stil-otnosheniya-uchitelya-k-uchashhimsy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74" y="2500306"/>
            <a:ext cx="2158557" cy="1500198"/>
          </a:xfrm>
          <a:prstGeom prst="rect">
            <a:avLst/>
          </a:prstGeom>
          <a:noFill/>
          <a:effectLst>
            <a:reflection blurRad="6350" stA="50000" endA="300" endPos="55000" dir="5400000" sy="-100000" algn="bl" rotWithShape="0"/>
            <a:softEdge rad="63500"/>
          </a:effectLst>
          <a:scene3d>
            <a:camera prst="perspectiveContrastingLeftFacing"/>
            <a:lightRig rig="threePt" dir="t"/>
          </a:scene3d>
        </p:spPr>
      </p:pic>
      <p:pic>
        <p:nvPicPr>
          <p:cNvPr id="15370" name="Picture 10" descr="Картинки по запросу картинка дети с учителем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43504" y="4929198"/>
            <a:ext cx="2446430" cy="1357322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2050" name="Picture 2" descr="https://encrypted-tbn1.gstatic.com/images?q=tbn:ANd9GcSQQ7msrnVDuRx2YWfvGUVaxQK9m_Fq2QPDeV3pxdMt0O8Ip6k7i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472" y="2571744"/>
            <a:ext cx="2619375" cy="1743076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  <a:softEdge rad="63500"/>
          </a:effectLst>
          <a:scene3d>
            <a:camera prst="perspectiveContrastingRightFacing"/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928826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Задача учителя не в том, чтобы дать ученикам максимум знаний, а в том, чтобы привить им интерес к самостоятельному поиску знаний, научить добывать знания и пользоваться ими</a:t>
            </a:r>
            <a:r>
              <a:rPr lang="ru-RU" sz="2200" dirty="0" smtClean="0"/>
              <a:t>. - </a:t>
            </a:r>
            <a:r>
              <a:rPr lang="ru-RU" sz="1800" dirty="0" smtClean="0"/>
              <a:t>Константин Кушнер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5" name="Picture 1" descr="C:\Users\User\Desktop\ученик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71670" y="4500570"/>
            <a:ext cx="2619375" cy="1743075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</p:pic>
      <p:pic>
        <p:nvPicPr>
          <p:cNvPr id="1027" name="Picture 3" descr="http://nabiraem.ru/adm_imgs/1156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285992"/>
            <a:ext cx="2667018" cy="2000264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1029" name="Picture 5" descr="http://glavlist.ru/uploads/posts/2014-12/1418815415_teacher_school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2" y="2000240"/>
            <a:ext cx="2643206" cy="168284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</p:pic>
      <p:pic>
        <p:nvPicPr>
          <p:cNvPr id="1031" name="Picture 7" descr="http://srgazeta.ru/wp-content/uploads/2015/10/13-10-15-rb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43570" y="4214818"/>
            <a:ext cx="2786082" cy="2152248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</p:pic>
      <p:sp>
        <p:nvSpPr>
          <p:cNvPr id="9" name="Стрелка вправо 8"/>
          <p:cNvSpPr/>
          <p:nvPr/>
        </p:nvSpPr>
        <p:spPr>
          <a:xfrm>
            <a:off x="3643306" y="257174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 rot="7950874">
            <a:off x="3430775" y="3522606"/>
            <a:ext cx="500066" cy="1000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6286512" y="3500438"/>
            <a:ext cx="484632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571480"/>
            <a:ext cx="9144000" cy="4570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       Хорошие учителя создают хороших учеников.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     Учитель, могущий наделить своих воспитанников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  способностью находить радость в труде, должен быть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                 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увенчан лаврами.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-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solidFill>
                <a:schemeClr val="accent5">
                  <a:lumMod val="75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      Учитель, образ его мыслей - вот что самое главное во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        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 всяком обучении и воспитании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        Учитель должен иметь максимум авторитета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           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и минимум власти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s1.maminklub.lv/uploads/20140312130848-3488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2786058"/>
            <a:ext cx="3643338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857224" y="571481"/>
            <a:ext cx="7786742" cy="2031325"/>
          </a:xfrm>
          <a:prstGeom prst="rect">
            <a:avLst/>
          </a:prstGeom>
          <a:solidFill>
            <a:srgbClr val="FAEAEC"/>
          </a:solidFill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ru-RU" dirty="0" smtClean="0"/>
              <a:t>Педагогическое взаимодействие школы и семьи состоит в создании благоприятных условий для личностного развития и роста детей, организации активной жизни человека, ведущего достойную жизнь. Основная задача педагога в организации взаимодействия с родителями - активизировать педагогическую, воспитательную деятельность семьи, придать ей целенаправленный, общественно значимый характер.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320516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/>
                </a:solidFill>
              </a:rPr>
              <a:t>  </a:t>
            </a:r>
            <a:r>
              <a:rPr lang="ru-RU" sz="5400" dirty="0" smtClean="0">
                <a:solidFill>
                  <a:schemeClr val="accent2"/>
                </a:solidFill>
              </a:rPr>
              <a:t>Спасибо</a:t>
            </a:r>
            <a:br>
              <a:rPr lang="ru-RU" sz="5400" dirty="0" smtClean="0">
                <a:solidFill>
                  <a:schemeClr val="accent2"/>
                </a:solidFill>
              </a:rPr>
            </a:br>
            <a:r>
              <a:rPr lang="ru-RU" sz="5400" dirty="0" smtClean="0">
                <a:solidFill>
                  <a:schemeClr val="accent2"/>
                </a:solidFill>
              </a:rPr>
              <a:t> за </a:t>
            </a:r>
            <a:br>
              <a:rPr lang="ru-RU" sz="5400" dirty="0" smtClean="0">
                <a:solidFill>
                  <a:schemeClr val="accent2"/>
                </a:solidFill>
              </a:rPr>
            </a:br>
            <a:r>
              <a:rPr lang="ru-RU" sz="5400" dirty="0" smtClean="0">
                <a:solidFill>
                  <a:schemeClr val="accent2"/>
                </a:solidFill>
              </a:rPr>
              <a:t>внимание!</a:t>
            </a:r>
            <a:endParaRPr lang="ru-RU" sz="54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928670"/>
            <a:ext cx="7858180" cy="61435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Список  используемых источников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1928802"/>
            <a:ext cx="7772400" cy="3714776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 marL="493776" indent="-457200" algn="l">
              <a:buAutoNum type="arabicPeriod"/>
            </a:pPr>
            <a:r>
              <a:rPr lang="ru-RU" dirty="0" smtClean="0"/>
              <a:t>Изречения об учителях </a:t>
            </a:r>
            <a:r>
              <a:rPr lang="en-US" dirty="0" smtClean="0"/>
              <a:t>/ [</a:t>
            </a:r>
            <a:r>
              <a:rPr lang="ru-RU" dirty="0" smtClean="0"/>
              <a:t>Электронный ресурс</a:t>
            </a:r>
            <a:r>
              <a:rPr lang="en-US" dirty="0" smtClean="0"/>
              <a:t>]/ </a:t>
            </a:r>
            <a:r>
              <a:rPr lang="ru-RU" dirty="0" smtClean="0"/>
              <a:t>Режим доступа : </a:t>
            </a:r>
            <a:r>
              <a:rPr lang="en-US" dirty="0" smtClean="0">
                <a:hlinkClick r:id="rId2"/>
              </a:rPr>
              <a:t>http://www.moudrost.ru/tema/aphorism_teacher2.html</a:t>
            </a:r>
            <a:endParaRPr lang="ru-RU" dirty="0" smtClean="0"/>
          </a:p>
          <a:p>
            <a:pPr marL="493776" indent="-457200" algn="l">
              <a:buAutoNum type="arabicPeriod"/>
            </a:pPr>
            <a:r>
              <a:rPr lang="ru-RU" dirty="0" smtClean="0"/>
              <a:t>Картинки на тему «школа»</a:t>
            </a:r>
            <a:r>
              <a:rPr lang="en-US" dirty="0" smtClean="0"/>
              <a:t> /</a:t>
            </a:r>
            <a:r>
              <a:rPr lang="ru-RU" dirty="0" smtClean="0"/>
              <a:t> </a:t>
            </a:r>
            <a:r>
              <a:rPr lang="en-US" dirty="0" smtClean="0"/>
              <a:t>[</a:t>
            </a:r>
            <a:r>
              <a:rPr lang="ru-RU" dirty="0" smtClean="0"/>
              <a:t>Электронный ресурс</a:t>
            </a:r>
            <a:r>
              <a:rPr lang="en-US" dirty="0" smtClean="0"/>
              <a:t>]/</a:t>
            </a:r>
            <a:r>
              <a:rPr lang="ru-RU" dirty="0" smtClean="0"/>
              <a:t>Режим доступа : </a:t>
            </a:r>
            <a:r>
              <a:rPr lang="en-US" dirty="0" smtClean="0">
                <a:hlinkClick r:id="rId3"/>
              </a:rPr>
              <a:t>http://fishki.net/tag/uchitel/</a:t>
            </a:r>
            <a:endParaRPr lang="ru-RU" dirty="0" smtClean="0"/>
          </a:p>
          <a:p>
            <a:pPr marL="493776" indent="-457200" algn="l">
              <a:buAutoNum type="arabicPeriod"/>
            </a:pPr>
            <a:r>
              <a:rPr lang="ru-RU" dirty="0" smtClean="0"/>
              <a:t>Взаимодействие школы и семьи </a:t>
            </a:r>
            <a:r>
              <a:rPr lang="en-US" dirty="0" smtClean="0"/>
              <a:t>/         [</a:t>
            </a:r>
            <a:r>
              <a:rPr lang="ru-RU" dirty="0" smtClean="0"/>
              <a:t>Электронный ресурс</a:t>
            </a:r>
            <a:r>
              <a:rPr lang="en-US" dirty="0" smtClean="0"/>
              <a:t>] / </a:t>
            </a:r>
            <a:r>
              <a:rPr lang="ru-RU" dirty="0" smtClean="0"/>
              <a:t>Режим доступа: </a:t>
            </a:r>
            <a:r>
              <a:rPr lang="en-US" dirty="0" smtClean="0"/>
              <a:t>http://festival.1september.ru/articles/533620/</a:t>
            </a:r>
            <a:endParaRPr lang="ru-RU" dirty="0" smtClean="0"/>
          </a:p>
          <a:p>
            <a:pPr marL="493776" indent="-457200" algn="l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144</TotalTime>
  <Words>174</Words>
  <Application>Microsoft Office PowerPoint</Application>
  <PresentationFormat>Экран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Аспект</vt:lpstr>
      <vt:lpstr>Муниципальное  бюджетное  общеобразовательное  учреждение средняя общеобразовательная школа № 18 г. Твери  Эссе на тему: Портрет современного педагога  Автор: Кучина Ирина Юрьевна, учитель немецкого языка  </vt:lpstr>
      <vt:lpstr>Иную педагогическую нагрузку можно сравнить с космическими           перегрузками.     К.Кушнер</vt:lpstr>
      <vt:lpstr>  Чтобы быть хорошим преподавателем, нужно любить то, что преподаешь, и любить тех, кому преподаешь.  Василий Осипович Ключевский</vt:lpstr>
      <vt:lpstr> Задача учителя не в том, чтобы дать ученикам максимум знаний, а в том, чтобы привить им интерес к самостоятельному поиску знаний, научить добывать знания и пользоваться ими. - Константин Кушнер </vt:lpstr>
      <vt:lpstr>Слайд 5</vt:lpstr>
      <vt:lpstr>Слайд 6</vt:lpstr>
      <vt:lpstr>  Спасибо  за  внимание!</vt:lpstr>
      <vt:lpstr>Список  используемых источников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Ира</cp:lastModifiedBy>
  <cp:revision>71</cp:revision>
  <dcterms:created xsi:type="dcterms:W3CDTF">2015-12-10T16:43:03Z</dcterms:created>
  <dcterms:modified xsi:type="dcterms:W3CDTF">2015-12-17T19:53:22Z</dcterms:modified>
</cp:coreProperties>
</file>