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Организация рационального питания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    старшеклассников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2993"/>
          <a:stretch/>
        </p:blipFill>
        <p:spPr>
          <a:xfrm>
            <a:off x="5436096" y="3933056"/>
            <a:ext cx="3393895" cy="302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2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88640"/>
            <a:ext cx="8892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Подросток при умеренных физических</a:t>
            </a:r>
          </a:p>
          <a:p>
            <a:pPr algn="ctr"/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нагрузках должен потреблять </a:t>
            </a:r>
          </a:p>
          <a:p>
            <a:pPr algn="ctr"/>
            <a:r>
              <a:rPr lang="ru-RU" sz="3600" b="1" i="1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382-422 г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усвояемых углеводов в день. </a:t>
            </a:r>
            <a:endParaRPr lang="ru-RU" sz="3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276872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Избыток сладостей 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2984758"/>
            <a:ext cx="936104" cy="588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5" y="3573015"/>
            <a:ext cx="2957314" cy="1969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4803944" y="2984758"/>
            <a:ext cx="0" cy="804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24" y="3789040"/>
            <a:ext cx="3775237" cy="25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/>
          <p:nvPr/>
        </p:nvCxnSpPr>
        <p:spPr>
          <a:xfrm>
            <a:off x="6948264" y="2984758"/>
            <a:ext cx="1152128" cy="588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55" y="3652155"/>
            <a:ext cx="2596673" cy="1811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2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77533">
            <a:off x="0" y="476672"/>
            <a:ext cx="9505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 зимне-весенний период, </a:t>
            </a:r>
          </a:p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когда в рационе питания </a:t>
            </a:r>
          </a:p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наблюдается естественная нехватка витаминов, </a:t>
            </a:r>
          </a:p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нередко рекомендуют </a:t>
            </a:r>
            <a:r>
              <a:rPr lang="ru-RU" sz="4000" b="1" dirty="0" err="1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полимитаминные</a:t>
            </a:r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препараты,</a:t>
            </a:r>
          </a:p>
          <a:p>
            <a:pPr algn="ctr"/>
            <a:r>
              <a:rPr lang="ru-RU" sz="4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днако делать это можно только после </a:t>
            </a:r>
          </a:p>
          <a:p>
            <a:pPr algn="ctr"/>
            <a:r>
              <a:rPr lang="ru-RU" sz="4000" b="1" u="sng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консультации с врачом!</a:t>
            </a:r>
            <a:endParaRPr lang="ru-RU" sz="4000" b="1" u="sng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3" y="332656"/>
            <a:ext cx="9257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Режим питания старшеклассника </a:t>
            </a:r>
          </a:p>
          <a:p>
            <a:pPr algn="ctr"/>
            <a:r>
              <a:rPr lang="ru-RU" sz="2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должен включать 4-5 приемов пищи в сутки,</a:t>
            </a:r>
          </a:p>
          <a:p>
            <a:pPr algn="ctr"/>
            <a:r>
              <a:rPr lang="ru-RU" sz="2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через 4 часа</a:t>
            </a:r>
            <a:r>
              <a:rPr lang="ru-RU" sz="28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41" y="177281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Питание в школе желательно сочетать с домашним питанием,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тобы  рацион был однообразным или недостаточным.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первую половину дня лучше съедать продукты,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богатые животным белком,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на ужин – молочно-растительные блюда.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52" y="3861048"/>
            <a:ext cx="8073429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Завтрак-25%,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обед – 35-40%,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школьный завтрак (полдник) -10-15%,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ужин – 25%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83186"/>
            <a:ext cx="2088232" cy="14748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356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6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600"/>
                            </p:stCondLst>
                            <p:childTnLst>
                              <p:par>
                                <p:cTn id="57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3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5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62562">
            <a:off x="203199" y="533999"/>
            <a:ext cx="906369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Подросток должен потреблять достаточно белка,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для чего необходимо есть такие продукты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как постное мясо, молоко, рыба, творог,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в небольшом количестве сметану,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сыр, сливки, сливочное масло.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Не надо забывать и о растительном масле.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Овощные и фруктовые блюда должны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быть взяты за основу,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т.к. содержат минеральные вещества, витамины,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в овощах особенно много клетчатки и пектина,</a:t>
            </a:r>
          </a:p>
          <a:p>
            <a:pPr algn="ctr"/>
            <a:r>
              <a:rPr lang="ru-RU" sz="2400" b="1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 счёт которых создаётся чувство насыщения,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более того налаживается работа   кишечника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и выводятся шлаки из организма.</a:t>
            </a:r>
            <a:endParaRPr lang="ru-RU" sz="2400" b="1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998">
            <a:off x="6533009" y="4980036"/>
            <a:ext cx="2206898" cy="1763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0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25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25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25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250"/>
                            </p:stCondLst>
                            <p:childTnLst>
                              <p:par>
                                <p:cTn id="7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85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85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850"/>
                            </p:stCondLst>
                            <p:childTnLst>
                              <p:par>
                                <p:cTn id="112" presetID="1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55" y="40466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Правильное питание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–</a:t>
            </a:r>
          </a:p>
          <a:p>
            <a:pPr algn="ctr"/>
            <a:r>
              <a:rPr lang="ru-RU" sz="5400" b="1" spc="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54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ажнейшее условие сохранения</a:t>
            </a:r>
          </a:p>
          <a:p>
            <a:pPr algn="ctr"/>
            <a:r>
              <a:rPr lang="ru-RU" sz="54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здоровья и развития в старшем школьном возрасте.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3131" r="6666" b="13125"/>
          <a:stretch/>
        </p:blipFill>
        <p:spPr>
          <a:xfrm>
            <a:off x="2267744" y="3935395"/>
            <a:ext cx="4930793" cy="26732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43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-1107504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В 12-17 лет подросткам требуется значительно больше </a:t>
            </a:r>
          </a:p>
          <a:p>
            <a:pPr algn="ctr"/>
            <a:r>
              <a:rPr lang="ru-RU" sz="4800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э</a:t>
            </a: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нергии и пластического материала для формирования</a:t>
            </a:r>
          </a:p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новых структур, чем в любом в другом возрасте.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083885"/>
            <a:ext cx="3384376" cy="2690286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192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питание необходимое для роста,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имунной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системы,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развития мускулатуры, увеличения силы мышц.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Белки содержатся почти во всех продуктах,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кроме сахара и жиров.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5768"/>
            <a:ext cx="3672408" cy="270475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789040"/>
            <a:ext cx="3533083" cy="264981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588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 богаты белками :</a:t>
            </a:r>
          </a:p>
          <a:p>
            <a:pPr algn="ctr"/>
            <a:endParaRPr lang="ru-RU" sz="2800" b="1" u="sng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" y="1222643"/>
            <a:ext cx="3129354" cy="2412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79" y="1185799"/>
            <a:ext cx="2931072" cy="2316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23" y="1141633"/>
            <a:ext cx="2820420" cy="239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69615"/>
            <a:ext cx="3416780" cy="3223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64229"/>
            <a:ext cx="3888432" cy="3223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4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060848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ДЕФИЦИТ БЕЛКА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75656" y="3645024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4690009"/>
            <a:ext cx="2987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функции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оловного мозга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411307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4755" y="4875196"/>
            <a:ext cx="1798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Страдает</a:t>
            </a:r>
            <a:r>
              <a:rPr lang="ru-RU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092280" y="3933056"/>
            <a:ext cx="936104" cy="75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1685" y="4853136"/>
            <a:ext cx="26023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 </a:t>
            </a:r>
          </a:p>
          <a:p>
            <a:pPr algn="ctr"/>
            <a:r>
              <a:rPr lang="ru-RU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озникает</a:t>
            </a:r>
          </a:p>
          <a:p>
            <a:pPr algn="ctr"/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переутомление</a:t>
            </a:r>
            <a:endParaRPr lang="ru-RU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763688" y="134076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348" y="413017"/>
            <a:ext cx="2804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Снижается</a:t>
            </a:r>
          </a:p>
          <a:p>
            <a:pPr algn="ctr"/>
            <a:r>
              <a:rPr lang="ru-RU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работоспособность</a:t>
            </a:r>
            <a:endParaRPr lang="ru-R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732240" y="1340768"/>
            <a:ext cx="82809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44627" y="426840"/>
            <a:ext cx="2685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Сопротивление к </a:t>
            </a:r>
          </a:p>
          <a:p>
            <a:pPr algn="ctr"/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инфекциям</a:t>
            </a:r>
            <a:endParaRPr lang="ru-RU" sz="2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4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Белки животного происхождения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рационе должны 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составлять не менее 50 % от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общего количества белков  рациона.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Белки состоят  из более  простых  </a:t>
            </a:r>
          </a:p>
          <a:p>
            <a:pPr algn="ctr"/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еществ – аминокислот.  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0" y="4446463"/>
            <a:ext cx="3527070" cy="24035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249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5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6851"/>
            <a:ext cx="362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ЖИРЫ</a:t>
            </a:r>
            <a:endParaRPr lang="ru-RU" sz="54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71800" y="1544018"/>
            <a:ext cx="1080120" cy="660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80112" y="1550181"/>
            <a:ext cx="936104" cy="654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9" y="2348880"/>
            <a:ext cx="3093811" cy="1960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3024336" cy="2064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09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976" y="548680"/>
            <a:ext cx="955887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Помимо энергетической, жиры выполняют  также важную пластическую функцию,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входя в структуры мембраны. К тому же жиры служат источником 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витаминов А и Д.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2683415" cy="323494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487333" cy="316835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018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325</TotalTime>
  <Words>352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 Unicode MS</vt:lpstr>
      <vt:lpstr>Arial</vt:lpstr>
      <vt:lpstr>Arial Black</vt:lpstr>
      <vt:lpstr>Calibri</vt:lpstr>
      <vt:lpstr>Comic Sans MS</vt:lpstr>
      <vt:lpstr>Franklin Gothic Demi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332</cp:lastModifiedBy>
  <cp:revision>34</cp:revision>
  <dcterms:created xsi:type="dcterms:W3CDTF">2013-09-25T02:08:47Z</dcterms:created>
  <dcterms:modified xsi:type="dcterms:W3CDTF">2025-03-20T11:47:06Z</dcterms:modified>
</cp:coreProperties>
</file>